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6"/>
  </p:sldMasterIdLst>
  <p:notesMasterIdLst>
    <p:notesMasterId r:id="rId18"/>
  </p:notesMasterIdLst>
  <p:handoutMasterIdLst>
    <p:handoutMasterId r:id="rId19"/>
  </p:handoutMasterIdLst>
  <p:sldIdLst>
    <p:sldId id="256" r:id="rId7"/>
    <p:sldId id="264" r:id="rId8"/>
    <p:sldId id="270" r:id="rId9"/>
    <p:sldId id="269" r:id="rId10"/>
    <p:sldId id="271" r:id="rId11"/>
    <p:sldId id="266" r:id="rId12"/>
    <p:sldId id="265" r:id="rId13"/>
    <p:sldId id="267" r:id="rId14"/>
    <p:sldId id="268" r:id="rId15"/>
    <p:sldId id="276" r:id="rId16"/>
    <p:sldId id="272" r:id="rId17"/>
  </p:sldIdLst>
  <p:sldSz cx="9144000" cy="6858000" type="screen4x3"/>
  <p:notesSz cx="7010400" cy="9296400"/>
  <p:custDataLst>
    <p:tags r:id="rId20"/>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612"/>
    <a:srgbClr val="525113"/>
    <a:srgbClr val="1313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83" autoAdjust="0"/>
  </p:normalViewPr>
  <p:slideViewPr>
    <p:cSldViewPr>
      <p:cViewPr>
        <p:scale>
          <a:sx n="94" d="100"/>
          <a:sy n="94" d="100"/>
        </p:scale>
        <p:origin x="-2040" y="-378"/>
      </p:cViewPr>
      <p:guideLst>
        <p:guide orient="horz" pos="2160"/>
        <p:guide pos="2880"/>
      </p:guideLst>
    </p:cSldViewPr>
  </p:slideViewPr>
  <p:notesTextViewPr>
    <p:cViewPr>
      <p:scale>
        <a:sx n="100" d="100"/>
        <a:sy n="100" d="100"/>
      </p:scale>
      <p:origin x="0" y="0"/>
    </p:cViewPr>
  </p:notesTextViewPr>
  <p:sorterViewPr>
    <p:cViewPr>
      <p:scale>
        <a:sx n="210" d="100"/>
        <a:sy n="210" d="100"/>
      </p:scale>
      <p:origin x="0" y="6632"/>
    </p:cViewPr>
  </p:sorterViewPr>
  <p:notesViewPr>
    <p:cSldViewPr>
      <p:cViewPr varScale="1">
        <p:scale>
          <a:sx n="63" d="100"/>
          <a:sy n="63" d="100"/>
        </p:scale>
        <p:origin x="-2880" y="-12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88139" tIns="44070" rIns="88139" bIns="4407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3550"/>
          </a:xfrm>
          <a:prstGeom prst="rect">
            <a:avLst/>
          </a:prstGeom>
        </p:spPr>
        <p:txBody>
          <a:bodyPr vert="horz" lIns="88139" tIns="44070" rIns="88139" bIns="44070" rtlCol="0"/>
          <a:lstStyle>
            <a:lvl1pPr algn="r">
              <a:defRPr sz="1200">
                <a:latin typeface="Arial" charset="0"/>
                <a:cs typeface="Arial" charset="0"/>
              </a:defRPr>
            </a:lvl1pPr>
          </a:lstStyle>
          <a:p>
            <a:pPr>
              <a:defRPr/>
            </a:pPr>
            <a:fld id="{4A582910-42AA-4101-96A4-EF0A550346D5}" type="datetimeFigureOut">
              <a:rPr lang="en-US"/>
              <a:pPr>
                <a:defRPr/>
              </a:pPr>
              <a:t>3/8/2017</a:t>
            </a:fld>
            <a:endParaRPr lang="en-US"/>
          </a:p>
        </p:txBody>
      </p:sp>
      <p:sp>
        <p:nvSpPr>
          <p:cNvPr id="4" name="Footer Placeholder 3"/>
          <p:cNvSpPr>
            <a:spLocks noGrp="1"/>
          </p:cNvSpPr>
          <p:nvPr>
            <p:ph type="ftr" sz="quarter" idx="2"/>
          </p:nvPr>
        </p:nvSpPr>
        <p:spPr>
          <a:xfrm>
            <a:off x="0" y="8831263"/>
            <a:ext cx="3038475" cy="463550"/>
          </a:xfrm>
          <a:prstGeom prst="rect">
            <a:avLst/>
          </a:prstGeom>
        </p:spPr>
        <p:txBody>
          <a:bodyPr vert="horz" lIns="88139" tIns="44070" rIns="88139" bIns="44070"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0338" y="8831263"/>
            <a:ext cx="3038475" cy="463550"/>
          </a:xfrm>
          <a:prstGeom prst="rect">
            <a:avLst/>
          </a:prstGeom>
        </p:spPr>
        <p:txBody>
          <a:bodyPr vert="horz" lIns="88139" tIns="44070" rIns="88139" bIns="44070" rtlCol="0" anchor="b"/>
          <a:lstStyle>
            <a:lvl1pPr algn="r">
              <a:defRPr sz="1200">
                <a:latin typeface="Arial" charset="0"/>
                <a:cs typeface="Arial" charset="0"/>
              </a:defRPr>
            </a:lvl1pPr>
          </a:lstStyle>
          <a:p>
            <a:pPr>
              <a:defRPr/>
            </a:pPr>
            <a:fld id="{3CBB28FC-DB46-416C-BD9A-E21CC7FF790D}" type="slidenum">
              <a:rPr lang="en-US"/>
              <a:pPr>
                <a:defRPr/>
              </a:pPr>
              <a:t>‹#›</a:t>
            </a:fld>
            <a:endParaRPr lang="en-US"/>
          </a:p>
        </p:txBody>
      </p:sp>
    </p:spTree>
    <p:extLst>
      <p:ext uri="{BB962C8B-B14F-4D97-AF65-F5344CB8AC3E}">
        <p14:creationId xmlns:p14="http://schemas.microsoft.com/office/powerpoint/2010/main" val="1569624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88139" tIns="44070" rIns="88139" bIns="4407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88139" tIns="44070" rIns="88139" bIns="44070" rtlCol="0"/>
          <a:lstStyle>
            <a:lvl1pPr algn="r">
              <a:defRPr sz="1200">
                <a:latin typeface="Arial" charset="0"/>
                <a:cs typeface="Arial" charset="0"/>
              </a:defRPr>
            </a:lvl1pPr>
          </a:lstStyle>
          <a:p>
            <a:pPr>
              <a:defRPr/>
            </a:pPr>
            <a:fld id="{F9C8047B-95AD-4D27-9A05-8407E5561204}" type="datetimeFigureOut">
              <a:rPr lang="en-US"/>
              <a:pPr>
                <a:defRPr/>
              </a:pPr>
              <a:t>3/8/2017</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88139" tIns="44070" rIns="88139" bIns="44070" rtlCol="0" anchor="ctr"/>
          <a:lstStyle/>
          <a:p>
            <a:pPr lvl="0"/>
            <a:endParaRPr lang="en-US" noProof="0"/>
          </a:p>
        </p:txBody>
      </p:sp>
      <p:sp>
        <p:nvSpPr>
          <p:cNvPr id="5" name="Notes Placeholder 4"/>
          <p:cNvSpPr>
            <a:spLocks noGrp="1"/>
          </p:cNvSpPr>
          <p:nvPr>
            <p:ph type="body" sz="quarter" idx="3"/>
          </p:nvPr>
        </p:nvSpPr>
        <p:spPr>
          <a:xfrm>
            <a:off x="701675" y="4416425"/>
            <a:ext cx="5607050" cy="4181475"/>
          </a:xfrm>
          <a:prstGeom prst="rect">
            <a:avLst/>
          </a:prstGeom>
        </p:spPr>
        <p:txBody>
          <a:bodyPr vert="horz" lIns="88139" tIns="44070" rIns="88139" bIns="4407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31263"/>
            <a:ext cx="3038475" cy="463550"/>
          </a:xfrm>
          <a:prstGeom prst="rect">
            <a:avLst/>
          </a:prstGeom>
        </p:spPr>
        <p:txBody>
          <a:bodyPr vert="horz" lIns="88139" tIns="44070" rIns="88139" bIns="4407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lIns="88139" tIns="44070" rIns="88139" bIns="44070" rtlCol="0" anchor="b"/>
          <a:lstStyle>
            <a:lvl1pPr algn="r">
              <a:defRPr sz="1200">
                <a:latin typeface="Arial" charset="0"/>
                <a:cs typeface="Arial" charset="0"/>
              </a:defRPr>
            </a:lvl1pPr>
          </a:lstStyle>
          <a:p>
            <a:pPr>
              <a:defRPr/>
            </a:pPr>
            <a:fld id="{FE55A6E5-EC1F-4077-8A62-865A55743323}" type="slidenum">
              <a:rPr lang="en-US"/>
              <a:pPr>
                <a:defRPr/>
              </a:pPr>
              <a:t>‹#›</a:t>
            </a:fld>
            <a:endParaRPr lang="en-US"/>
          </a:p>
        </p:txBody>
      </p:sp>
    </p:spTree>
    <p:extLst>
      <p:ext uri="{BB962C8B-B14F-4D97-AF65-F5344CB8AC3E}">
        <p14:creationId xmlns:p14="http://schemas.microsoft.com/office/powerpoint/2010/main" val="37687867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C603DF3-97D3-4373-94BA-63DA5E0F9DE5}" type="slidenum">
              <a:rPr lang="en-US" altLang="en-US" smtClean="0">
                <a:latin typeface="Arial" pitchFamily="34" charset="0"/>
                <a:cs typeface="Arial" pitchFamily="34" charset="0"/>
              </a:rPr>
              <a:pPr eaLnBrk="1" hangingPunct="1">
                <a:spcBef>
                  <a:spcPct val="0"/>
                </a:spcBef>
              </a:pPr>
              <a:t>1</a:t>
            </a:fld>
            <a:endParaRPr lang="en-US" altLang="en-US" smtClean="0">
              <a:latin typeface="Arial" pitchFamily="34" charset="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Before selecting a gray water system, the absorption capability of the soil at the site must be determined by performing a percolation test or by obtaining preexisting data that may be available through geospatial engineer teams.  Percolation testing to determine surface drainage for evaporation beds and soakage pits and trenches is performed using the following steps: </a:t>
            </a:r>
          </a:p>
          <a:p>
            <a:r>
              <a:rPr lang="en-US" altLang="en-US" smtClean="0"/>
              <a:t> Step 1: Dig one or more holes 30 cm square by 30 cm deep. </a:t>
            </a:r>
          </a:p>
          <a:p>
            <a:r>
              <a:rPr lang="en-US" altLang="en-US" smtClean="0"/>
              <a:t> Step 2: Fill the test hole(s) with water and allow it to seep into the surrounding soil. </a:t>
            </a:r>
          </a:p>
          <a:p>
            <a:r>
              <a:rPr lang="en-US" altLang="en-US" smtClean="0"/>
              <a:t> Step 3: Refill the hole(s) to a depth of at least 15 cm while the bottom of the hole is still wet. </a:t>
            </a:r>
          </a:p>
          <a:p>
            <a:r>
              <a:rPr lang="en-US" altLang="en-US" smtClean="0"/>
              <a:t> Step 4: Measure the depth of the water and record the time it takes for all of it to be absorbed into the soil. </a:t>
            </a:r>
          </a:p>
          <a:p>
            <a:r>
              <a:rPr lang="en-US" altLang="en-US" smtClean="0"/>
              <a:t> Step 5: Calculate the time required for the water level to drop 2.5 cm. </a:t>
            </a: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963" indent="-274638" eaLnBrk="0" hangingPunct="0">
              <a:spcBef>
                <a:spcPct val="30000"/>
              </a:spcBef>
              <a:defRPr sz="1200">
                <a:solidFill>
                  <a:schemeClr val="tx1"/>
                </a:solidFill>
                <a:latin typeface="Calibri" pitchFamily="34" charset="0"/>
              </a:defRPr>
            </a:lvl2pPr>
            <a:lvl3pPr marL="1101725" indent="-219075" eaLnBrk="0" hangingPunct="0">
              <a:spcBef>
                <a:spcPct val="30000"/>
              </a:spcBef>
              <a:defRPr sz="1200">
                <a:solidFill>
                  <a:schemeClr val="tx1"/>
                </a:solidFill>
                <a:latin typeface="Calibri" pitchFamily="34" charset="0"/>
              </a:defRPr>
            </a:lvl3pPr>
            <a:lvl4pPr marL="1541463" indent="-219075" eaLnBrk="0" hangingPunct="0">
              <a:spcBef>
                <a:spcPct val="30000"/>
              </a:spcBef>
              <a:defRPr sz="1200">
                <a:solidFill>
                  <a:schemeClr val="tx1"/>
                </a:solidFill>
                <a:latin typeface="Calibri" pitchFamily="34" charset="0"/>
              </a:defRPr>
            </a:lvl4pPr>
            <a:lvl5pPr marL="1982788" indent="-219075" eaLnBrk="0" hangingPunct="0">
              <a:spcBef>
                <a:spcPct val="30000"/>
              </a:spcBef>
              <a:defRPr sz="1200">
                <a:solidFill>
                  <a:schemeClr val="tx1"/>
                </a:solidFill>
                <a:latin typeface="Calibri" pitchFamily="34" charset="0"/>
              </a:defRPr>
            </a:lvl5pPr>
            <a:lvl6pPr marL="2439988" indent="-219075" eaLnBrk="0" fontAlgn="base" hangingPunct="0">
              <a:spcBef>
                <a:spcPct val="30000"/>
              </a:spcBef>
              <a:spcAft>
                <a:spcPct val="0"/>
              </a:spcAft>
              <a:defRPr sz="1200">
                <a:solidFill>
                  <a:schemeClr val="tx1"/>
                </a:solidFill>
                <a:latin typeface="Calibri" pitchFamily="34" charset="0"/>
              </a:defRPr>
            </a:lvl6pPr>
            <a:lvl7pPr marL="2897188" indent="-219075" eaLnBrk="0" fontAlgn="base" hangingPunct="0">
              <a:spcBef>
                <a:spcPct val="30000"/>
              </a:spcBef>
              <a:spcAft>
                <a:spcPct val="0"/>
              </a:spcAft>
              <a:defRPr sz="1200">
                <a:solidFill>
                  <a:schemeClr val="tx1"/>
                </a:solidFill>
                <a:latin typeface="Calibri" pitchFamily="34" charset="0"/>
              </a:defRPr>
            </a:lvl7pPr>
            <a:lvl8pPr marL="3354388" indent="-219075" eaLnBrk="0" fontAlgn="base" hangingPunct="0">
              <a:spcBef>
                <a:spcPct val="30000"/>
              </a:spcBef>
              <a:spcAft>
                <a:spcPct val="0"/>
              </a:spcAft>
              <a:defRPr sz="1200">
                <a:solidFill>
                  <a:schemeClr val="tx1"/>
                </a:solidFill>
                <a:latin typeface="Calibri" pitchFamily="34" charset="0"/>
              </a:defRPr>
            </a:lvl8pPr>
            <a:lvl9pPr marL="3811588" indent="-2190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00806B4-BA66-4D0C-B9A1-890EA8FECD1C}" type="slidenum">
              <a:rPr lang="en-US" altLang="en-US" smtClean="0">
                <a:latin typeface="Arial" pitchFamily="34" charset="0"/>
                <a:cs typeface="Arial" pitchFamily="34" charset="0"/>
              </a:rPr>
              <a:pPr eaLnBrk="1" hangingPunct="1">
                <a:spcBef>
                  <a:spcPct val="0"/>
                </a:spcBef>
              </a:pPr>
              <a:t>10</a:t>
            </a:fld>
            <a:endParaRPr lang="en-US" altLang="en-US"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It is important to consider a range of factors when deciding which technology, processes, or types of supplies to use. The mission requirements set the overall parameters for what should be considered, although as already noted, these requirements can change over time and it is useful to be able to plan for some changes from the outset.</a:t>
            </a:r>
          </a:p>
          <a:p>
            <a:endParaRPr lang="en-US" altLang="en-US" smtClean="0"/>
          </a:p>
          <a:p>
            <a:r>
              <a:rPr lang="en-US" altLang="en-US" smtClean="0"/>
              <a:t>Other factors include resource considerations: do you have the necessary manpower to set up and run the equipment? Are the materials available? Is there sufficient space? Calculations about the overall “cost” should take a lifecycle approach: not only how much do the supplies or equipment cost, but how much does it cost to maintain them and how much does it cost to dispose of them? Similarly, how sustainable is the approach? What are the natural resource requirements? How much waste does it generate? It is also important to consider how well received the approach will be, both by the deploying forces and by the host nation. A well-documented case on “cultural acceptability” is the use of bottled water: in recent years, it has been difficult to change the mindset of deployed forces that bottled water is the preferred and healthiest option. This is certainly not always the case, but the mindset has been very hard to overcome.</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963" indent="-274638" eaLnBrk="0" hangingPunct="0">
              <a:spcBef>
                <a:spcPct val="30000"/>
              </a:spcBef>
              <a:defRPr sz="1200">
                <a:solidFill>
                  <a:schemeClr val="tx1"/>
                </a:solidFill>
                <a:latin typeface="Calibri" pitchFamily="34" charset="0"/>
              </a:defRPr>
            </a:lvl2pPr>
            <a:lvl3pPr marL="1101725" indent="-219075" eaLnBrk="0" hangingPunct="0">
              <a:spcBef>
                <a:spcPct val="30000"/>
              </a:spcBef>
              <a:defRPr sz="1200">
                <a:solidFill>
                  <a:schemeClr val="tx1"/>
                </a:solidFill>
                <a:latin typeface="Calibri" pitchFamily="34" charset="0"/>
              </a:defRPr>
            </a:lvl3pPr>
            <a:lvl4pPr marL="1541463" indent="-219075" eaLnBrk="0" hangingPunct="0">
              <a:spcBef>
                <a:spcPct val="30000"/>
              </a:spcBef>
              <a:defRPr sz="1200">
                <a:solidFill>
                  <a:schemeClr val="tx1"/>
                </a:solidFill>
                <a:latin typeface="Calibri" pitchFamily="34" charset="0"/>
              </a:defRPr>
            </a:lvl4pPr>
            <a:lvl5pPr marL="1982788" indent="-219075" eaLnBrk="0" hangingPunct="0">
              <a:spcBef>
                <a:spcPct val="30000"/>
              </a:spcBef>
              <a:defRPr sz="1200">
                <a:solidFill>
                  <a:schemeClr val="tx1"/>
                </a:solidFill>
                <a:latin typeface="Calibri" pitchFamily="34" charset="0"/>
              </a:defRPr>
            </a:lvl5pPr>
            <a:lvl6pPr marL="2439988" indent="-219075" eaLnBrk="0" fontAlgn="base" hangingPunct="0">
              <a:spcBef>
                <a:spcPct val="30000"/>
              </a:spcBef>
              <a:spcAft>
                <a:spcPct val="0"/>
              </a:spcAft>
              <a:defRPr sz="1200">
                <a:solidFill>
                  <a:schemeClr val="tx1"/>
                </a:solidFill>
                <a:latin typeface="Calibri" pitchFamily="34" charset="0"/>
              </a:defRPr>
            </a:lvl6pPr>
            <a:lvl7pPr marL="2897188" indent="-219075" eaLnBrk="0" fontAlgn="base" hangingPunct="0">
              <a:spcBef>
                <a:spcPct val="30000"/>
              </a:spcBef>
              <a:spcAft>
                <a:spcPct val="0"/>
              </a:spcAft>
              <a:defRPr sz="1200">
                <a:solidFill>
                  <a:schemeClr val="tx1"/>
                </a:solidFill>
                <a:latin typeface="Calibri" pitchFamily="34" charset="0"/>
              </a:defRPr>
            </a:lvl7pPr>
            <a:lvl8pPr marL="3354388" indent="-219075" eaLnBrk="0" fontAlgn="base" hangingPunct="0">
              <a:spcBef>
                <a:spcPct val="30000"/>
              </a:spcBef>
              <a:spcAft>
                <a:spcPct val="0"/>
              </a:spcAft>
              <a:defRPr sz="1200">
                <a:solidFill>
                  <a:schemeClr val="tx1"/>
                </a:solidFill>
                <a:latin typeface="Calibri" pitchFamily="34" charset="0"/>
              </a:defRPr>
            </a:lvl8pPr>
            <a:lvl9pPr marL="3811588" indent="-2190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8CDC006-5D14-4A27-98A2-69E3ACB74CA4}" type="slidenum">
              <a:rPr lang="en-US" altLang="en-US" smtClean="0">
                <a:latin typeface="Arial" pitchFamily="34" charset="0"/>
                <a:cs typeface="Arial" pitchFamily="34" charset="0"/>
              </a:rPr>
              <a:pPr eaLnBrk="1" hangingPunct="1">
                <a:spcBef>
                  <a:spcPct val="0"/>
                </a:spcBef>
              </a:pPr>
              <a:t>11</a:t>
            </a:fld>
            <a:endParaRPr lang="en-US" altLang="en-US"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technical module section of the toolbox is designed to give the Environmental Officer (EO) more in-depth information about specific environmental topics. This introduction discusses environmental considerations that should be brought into the planning process. It first explains the need to take legal considerations into account. It then describes environmental characteristics that need to be considered when planning recce for base camp consideration, Environmental Baseline Surveys (EBSs), base camp layout, etc. Some of these considerations can also be relevant to the Energy Manager (EnM).</a:t>
            </a:r>
          </a:p>
          <a:p>
            <a:endParaRPr lang="en-US" altLang="en-US" smtClean="0"/>
          </a:p>
          <a:p>
            <a:r>
              <a:rPr lang="en-US" altLang="en-US" smtClean="0"/>
              <a:t>The following slides also apply when planning specific environmental functions, such as </a:t>
            </a:r>
          </a:p>
          <a:p>
            <a:r>
              <a:rPr lang="en-US" altLang="en-US" smtClean="0"/>
              <a:t>-solid waste management</a:t>
            </a:r>
          </a:p>
          <a:p>
            <a:r>
              <a:rPr lang="en-US" altLang="en-US" smtClean="0"/>
              <a:t>-hazardous material and hazardous waste management</a:t>
            </a:r>
          </a:p>
          <a:p>
            <a:r>
              <a:rPr lang="en-US" altLang="en-US" smtClean="0"/>
              <a:t>-water and wastewater management</a:t>
            </a:r>
          </a:p>
          <a:p>
            <a:r>
              <a:rPr lang="en-US" altLang="en-US" smtClean="0"/>
              <a:t>-spill prevention and response planning</a:t>
            </a:r>
          </a:p>
          <a:p>
            <a:r>
              <a:rPr lang="en-US" altLang="en-US" smtClean="0"/>
              <a:t>-cultural property protection</a:t>
            </a:r>
          </a:p>
          <a:p>
            <a:r>
              <a:rPr lang="en-US" altLang="en-US" smtClean="0"/>
              <a:t>-natural resources protection</a:t>
            </a:r>
          </a:p>
          <a:p>
            <a:r>
              <a:rPr lang="en-US" altLang="en-US" smtClean="0"/>
              <a:t>Each of these are addressed in separate briefings within the technical module. In addition, this 2017 version has a new module, specifically focused on energy considerations.</a:t>
            </a:r>
          </a:p>
          <a:p>
            <a:endParaRPr lang="en-US" altLang="en-US" smtClean="0"/>
          </a:p>
          <a:p>
            <a:r>
              <a:rPr lang="en-US" altLang="en-US" smtClean="0"/>
              <a:t>See the “references module” part of the toolbox for additional general references (note: these have not been updated since the writing of the original toolbox was completed in 2013. Users are encouraged to identify new reference materials of specific utility to their individual needs). Each subject-specific technical module also has a list of additional references there.</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963" indent="-274638" eaLnBrk="0" hangingPunct="0">
              <a:spcBef>
                <a:spcPct val="30000"/>
              </a:spcBef>
              <a:defRPr sz="1200">
                <a:solidFill>
                  <a:schemeClr val="tx1"/>
                </a:solidFill>
                <a:latin typeface="Calibri" pitchFamily="34" charset="0"/>
              </a:defRPr>
            </a:lvl2pPr>
            <a:lvl3pPr marL="1101725" indent="-219075" eaLnBrk="0" hangingPunct="0">
              <a:spcBef>
                <a:spcPct val="30000"/>
              </a:spcBef>
              <a:defRPr sz="1200">
                <a:solidFill>
                  <a:schemeClr val="tx1"/>
                </a:solidFill>
                <a:latin typeface="Calibri" pitchFamily="34" charset="0"/>
              </a:defRPr>
            </a:lvl3pPr>
            <a:lvl4pPr marL="1541463" indent="-219075" eaLnBrk="0" hangingPunct="0">
              <a:spcBef>
                <a:spcPct val="30000"/>
              </a:spcBef>
              <a:defRPr sz="1200">
                <a:solidFill>
                  <a:schemeClr val="tx1"/>
                </a:solidFill>
                <a:latin typeface="Calibri" pitchFamily="34" charset="0"/>
              </a:defRPr>
            </a:lvl4pPr>
            <a:lvl5pPr marL="1982788" indent="-219075" eaLnBrk="0" hangingPunct="0">
              <a:spcBef>
                <a:spcPct val="30000"/>
              </a:spcBef>
              <a:defRPr sz="1200">
                <a:solidFill>
                  <a:schemeClr val="tx1"/>
                </a:solidFill>
                <a:latin typeface="Calibri" pitchFamily="34" charset="0"/>
              </a:defRPr>
            </a:lvl5pPr>
            <a:lvl6pPr marL="2439988" indent="-219075" eaLnBrk="0" fontAlgn="base" hangingPunct="0">
              <a:spcBef>
                <a:spcPct val="30000"/>
              </a:spcBef>
              <a:spcAft>
                <a:spcPct val="0"/>
              </a:spcAft>
              <a:defRPr sz="1200">
                <a:solidFill>
                  <a:schemeClr val="tx1"/>
                </a:solidFill>
                <a:latin typeface="Calibri" pitchFamily="34" charset="0"/>
              </a:defRPr>
            </a:lvl6pPr>
            <a:lvl7pPr marL="2897188" indent="-219075" eaLnBrk="0" fontAlgn="base" hangingPunct="0">
              <a:spcBef>
                <a:spcPct val="30000"/>
              </a:spcBef>
              <a:spcAft>
                <a:spcPct val="0"/>
              </a:spcAft>
              <a:defRPr sz="1200">
                <a:solidFill>
                  <a:schemeClr val="tx1"/>
                </a:solidFill>
                <a:latin typeface="Calibri" pitchFamily="34" charset="0"/>
              </a:defRPr>
            </a:lvl7pPr>
            <a:lvl8pPr marL="3354388" indent="-219075" eaLnBrk="0" fontAlgn="base" hangingPunct="0">
              <a:spcBef>
                <a:spcPct val="30000"/>
              </a:spcBef>
              <a:spcAft>
                <a:spcPct val="0"/>
              </a:spcAft>
              <a:defRPr sz="1200">
                <a:solidFill>
                  <a:schemeClr val="tx1"/>
                </a:solidFill>
                <a:latin typeface="Calibri" pitchFamily="34" charset="0"/>
              </a:defRPr>
            </a:lvl8pPr>
            <a:lvl9pPr marL="3811588" indent="-2190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1817B95-0947-4FEF-8A5D-4EB95B2400A3}" type="slidenum">
              <a:rPr lang="en-US" altLang="en-US" smtClean="0">
                <a:latin typeface="Arial" pitchFamily="34" charset="0"/>
                <a:cs typeface="Arial" pitchFamily="34" charset="0"/>
              </a:rPr>
              <a:pPr eaLnBrk="1" hangingPunct="1">
                <a:spcBef>
                  <a:spcPct val="0"/>
                </a:spcBef>
              </a:pPr>
              <a:t>2</a:t>
            </a:fld>
            <a:endParaRPr lang="en-US" altLang="en-US"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As an EO, you must contact the legal office to determine applicable international treaties and agreements, national laws, host nation laws, or mission regulations that pertain to environmental issues, such as waste management. </a:t>
            </a:r>
          </a:p>
          <a:p>
            <a:pPr eaLnBrk="1" hangingPunct="1">
              <a:spcBef>
                <a:spcPct val="0"/>
              </a:spcBef>
            </a:pPr>
            <a:endParaRPr lang="en-US" altLang="en-US" smtClean="0"/>
          </a:p>
          <a:p>
            <a:pPr eaLnBrk="1" hangingPunct="1">
              <a:spcBef>
                <a:spcPct val="0"/>
              </a:spcBef>
            </a:pPr>
            <a:r>
              <a:rPr lang="en-US" altLang="en-US" smtClean="0"/>
              <a:t>Although most laws and regulations do not specifically detail waste management procedures, they do require responsible parties to properly manage their hazardous materials and wastes. For international treaties or protocols such as the Basel Convention, even if your country has not signed and ratified the agreement, the country you are in may have done so, and this could impact your mission. As another example, cultural property must be respected in accordance with the 1954 Hague Convention.</a:t>
            </a:r>
          </a:p>
          <a:p>
            <a:pPr eaLnBrk="1" hangingPunct="1">
              <a:spcBef>
                <a:spcPct val="0"/>
              </a:spcBef>
            </a:pPr>
            <a:endParaRPr lang="en-US" altLang="en-US" smtClean="0"/>
          </a:p>
          <a:p>
            <a:pPr eaLnBrk="1" hangingPunct="1">
              <a:spcBef>
                <a:spcPct val="0"/>
              </a:spcBef>
            </a:pPr>
            <a:r>
              <a:rPr lang="en-US" altLang="en-US" smtClean="0"/>
              <a:t>Usually the most stringent regulations apply, if feasible and practicable for the operation. EOs should keep in close communication with the legal office to provide the necessary guidance and to ensure an understanding of all applicable treaties, agreements, laws, regulations, and standards. Thus, while the EO has the responsibility for reaching out to the legal staff for information, it is the legal staff that has the responsibility for determining issues such as whose environmental legislation and regulations will prevail in given circumstances.</a:t>
            </a:r>
          </a:p>
          <a:p>
            <a:pPr eaLnBrk="1" hangingPunct="1">
              <a:spcBef>
                <a:spcPct val="0"/>
              </a:spcBef>
            </a:pPr>
            <a:endParaRPr lang="en-US" altLang="en-US" smtClean="0">
              <a:solidFill>
                <a:srgbClr val="FF0000"/>
              </a:solidFill>
            </a:endParaRPr>
          </a:p>
          <a:p>
            <a:endParaRPr lang="sv-SE" altLang="en-US" smtClean="0"/>
          </a:p>
        </p:txBody>
      </p:sp>
      <p:sp>
        <p:nvSpPr>
          <p:cNvPr id="2253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963" indent="-274638" eaLnBrk="0" hangingPunct="0">
              <a:spcBef>
                <a:spcPct val="30000"/>
              </a:spcBef>
              <a:defRPr sz="1200">
                <a:solidFill>
                  <a:schemeClr val="tx1"/>
                </a:solidFill>
                <a:latin typeface="Calibri" pitchFamily="34" charset="0"/>
              </a:defRPr>
            </a:lvl2pPr>
            <a:lvl3pPr marL="1101725" indent="-219075" eaLnBrk="0" hangingPunct="0">
              <a:spcBef>
                <a:spcPct val="30000"/>
              </a:spcBef>
              <a:defRPr sz="1200">
                <a:solidFill>
                  <a:schemeClr val="tx1"/>
                </a:solidFill>
                <a:latin typeface="Calibri" pitchFamily="34" charset="0"/>
              </a:defRPr>
            </a:lvl3pPr>
            <a:lvl4pPr marL="1541463" indent="-219075" eaLnBrk="0" hangingPunct="0">
              <a:spcBef>
                <a:spcPct val="30000"/>
              </a:spcBef>
              <a:defRPr sz="1200">
                <a:solidFill>
                  <a:schemeClr val="tx1"/>
                </a:solidFill>
                <a:latin typeface="Calibri" pitchFamily="34" charset="0"/>
              </a:defRPr>
            </a:lvl4pPr>
            <a:lvl5pPr marL="1982788" indent="-219075" eaLnBrk="0" hangingPunct="0">
              <a:spcBef>
                <a:spcPct val="30000"/>
              </a:spcBef>
              <a:defRPr sz="1200">
                <a:solidFill>
                  <a:schemeClr val="tx1"/>
                </a:solidFill>
                <a:latin typeface="Calibri" pitchFamily="34" charset="0"/>
              </a:defRPr>
            </a:lvl5pPr>
            <a:lvl6pPr marL="2439988" indent="-219075" eaLnBrk="0" fontAlgn="base" hangingPunct="0">
              <a:spcBef>
                <a:spcPct val="30000"/>
              </a:spcBef>
              <a:spcAft>
                <a:spcPct val="0"/>
              </a:spcAft>
              <a:defRPr sz="1200">
                <a:solidFill>
                  <a:schemeClr val="tx1"/>
                </a:solidFill>
                <a:latin typeface="Calibri" pitchFamily="34" charset="0"/>
              </a:defRPr>
            </a:lvl6pPr>
            <a:lvl7pPr marL="2897188" indent="-219075" eaLnBrk="0" fontAlgn="base" hangingPunct="0">
              <a:spcBef>
                <a:spcPct val="30000"/>
              </a:spcBef>
              <a:spcAft>
                <a:spcPct val="0"/>
              </a:spcAft>
              <a:defRPr sz="1200">
                <a:solidFill>
                  <a:schemeClr val="tx1"/>
                </a:solidFill>
                <a:latin typeface="Calibri" pitchFamily="34" charset="0"/>
              </a:defRPr>
            </a:lvl7pPr>
            <a:lvl8pPr marL="3354388" indent="-219075" eaLnBrk="0" fontAlgn="base" hangingPunct="0">
              <a:spcBef>
                <a:spcPct val="30000"/>
              </a:spcBef>
              <a:spcAft>
                <a:spcPct val="0"/>
              </a:spcAft>
              <a:defRPr sz="1200">
                <a:solidFill>
                  <a:schemeClr val="tx1"/>
                </a:solidFill>
                <a:latin typeface="Calibri" pitchFamily="34" charset="0"/>
              </a:defRPr>
            </a:lvl8pPr>
            <a:lvl9pPr marL="3811588" indent="-2190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715899E-6C0B-4FD3-8DB7-6A23F062DB42}" type="slidenum">
              <a:rPr lang="en-US" altLang="en-US" smtClean="0">
                <a:latin typeface="Arial" pitchFamily="34" charset="0"/>
                <a:cs typeface="Arial" pitchFamily="34" charset="0"/>
              </a:rPr>
              <a:pPr eaLnBrk="1" hangingPunct="1">
                <a:spcBef>
                  <a:spcPct val="0"/>
                </a:spcBef>
              </a:pPr>
              <a:t>3</a:t>
            </a:fld>
            <a:endParaRPr lang="en-US" altLang="en-US"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These introductory slides to the technical module lay out issues that should be taken into consideration when setting up the base camp and determining what equipment to use. These are:</a:t>
            </a:r>
          </a:p>
          <a:p>
            <a:pPr>
              <a:buFontTx/>
              <a:buChar char="•"/>
            </a:pPr>
            <a:r>
              <a:rPr lang="en-US" altLang="en-US" smtClean="0"/>
              <a:t> Siting considerations</a:t>
            </a:r>
          </a:p>
          <a:p>
            <a:pPr>
              <a:buFontTx/>
              <a:buChar char="•"/>
            </a:pPr>
            <a:r>
              <a:rPr lang="en-US" altLang="en-US" smtClean="0"/>
              <a:t> Climate data</a:t>
            </a:r>
          </a:p>
          <a:p>
            <a:pPr>
              <a:buFontTx/>
              <a:buChar char="•"/>
            </a:pPr>
            <a:r>
              <a:rPr lang="en-US" altLang="en-US" smtClean="0"/>
              <a:t> Topography</a:t>
            </a:r>
          </a:p>
          <a:p>
            <a:pPr>
              <a:buFontTx/>
              <a:buChar char="•"/>
            </a:pPr>
            <a:r>
              <a:rPr lang="en-US" altLang="en-US" smtClean="0"/>
              <a:t> Hydrology</a:t>
            </a:r>
          </a:p>
          <a:p>
            <a:pPr>
              <a:buFontTx/>
              <a:buChar char="•"/>
            </a:pPr>
            <a:r>
              <a:rPr lang="en-US" altLang="en-US" smtClean="0"/>
              <a:t> Soil characteristics</a:t>
            </a:r>
          </a:p>
          <a:p>
            <a:pPr>
              <a:buFontTx/>
              <a:buChar char="•"/>
            </a:pPr>
            <a:r>
              <a:rPr lang="en-US" altLang="en-US" smtClean="0"/>
              <a:t> Cost-benefit analysis</a:t>
            </a:r>
          </a:p>
          <a:p>
            <a:pPr>
              <a:buFontTx/>
              <a:buChar char="•"/>
            </a:pPr>
            <a:endParaRPr lang="en-US" altLang="en-US" smtClean="0"/>
          </a:p>
          <a:p>
            <a:r>
              <a:rPr lang="en-US" altLang="en-US" smtClean="0"/>
              <a:t>This slide and the next list various siting considerations. First and foremost, the earlier an EO and EnM can have input into siting considerations, the more likely it is that environmental and energy factors will be addressed.</a:t>
            </a:r>
          </a:p>
          <a:p>
            <a:endParaRPr lang="en-US" altLang="en-US" smtClean="0"/>
          </a:p>
          <a:p>
            <a:r>
              <a:rPr lang="en-US" altLang="en-US" smtClean="0"/>
              <a:t>As noted throughout this toolbox, making sure the mission can be accomplished is paramount. Taking environmental and energy factors into account can actually help maximize mission effectiveness. In the case of “standoff distances,” for example, it is important to consider sufficient distance around airfield operations, munitions storage areas and living quarters. Similarly, potential sources of contamination should be located far away from wells. The proper siting of buildings can help reduce energy requirements. </a:t>
            </a:r>
          </a:p>
          <a:p>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963" indent="-274638" eaLnBrk="0" hangingPunct="0">
              <a:spcBef>
                <a:spcPct val="30000"/>
              </a:spcBef>
              <a:defRPr sz="1200">
                <a:solidFill>
                  <a:schemeClr val="tx1"/>
                </a:solidFill>
                <a:latin typeface="Calibri" pitchFamily="34" charset="0"/>
              </a:defRPr>
            </a:lvl2pPr>
            <a:lvl3pPr marL="1101725" indent="-219075" eaLnBrk="0" hangingPunct="0">
              <a:spcBef>
                <a:spcPct val="30000"/>
              </a:spcBef>
              <a:defRPr sz="1200">
                <a:solidFill>
                  <a:schemeClr val="tx1"/>
                </a:solidFill>
                <a:latin typeface="Calibri" pitchFamily="34" charset="0"/>
              </a:defRPr>
            </a:lvl3pPr>
            <a:lvl4pPr marL="1541463" indent="-219075" eaLnBrk="0" hangingPunct="0">
              <a:spcBef>
                <a:spcPct val="30000"/>
              </a:spcBef>
              <a:defRPr sz="1200">
                <a:solidFill>
                  <a:schemeClr val="tx1"/>
                </a:solidFill>
                <a:latin typeface="Calibri" pitchFamily="34" charset="0"/>
              </a:defRPr>
            </a:lvl4pPr>
            <a:lvl5pPr marL="1982788" indent="-219075" eaLnBrk="0" hangingPunct="0">
              <a:spcBef>
                <a:spcPct val="30000"/>
              </a:spcBef>
              <a:defRPr sz="1200">
                <a:solidFill>
                  <a:schemeClr val="tx1"/>
                </a:solidFill>
                <a:latin typeface="Calibri" pitchFamily="34" charset="0"/>
              </a:defRPr>
            </a:lvl5pPr>
            <a:lvl6pPr marL="2439988" indent="-219075" eaLnBrk="0" fontAlgn="base" hangingPunct="0">
              <a:spcBef>
                <a:spcPct val="30000"/>
              </a:spcBef>
              <a:spcAft>
                <a:spcPct val="0"/>
              </a:spcAft>
              <a:defRPr sz="1200">
                <a:solidFill>
                  <a:schemeClr val="tx1"/>
                </a:solidFill>
                <a:latin typeface="Calibri" pitchFamily="34" charset="0"/>
              </a:defRPr>
            </a:lvl6pPr>
            <a:lvl7pPr marL="2897188" indent="-219075" eaLnBrk="0" fontAlgn="base" hangingPunct="0">
              <a:spcBef>
                <a:spcPct val="30000"/>
              </a:spcBef>
              <a:spcAft>
                <a:spcPct val="0"/>
              </a:spcAft>
              <a:defRPr sz="1200">
                <a:solidFill>
                  <a:schemeClr val="tx1"/>
                </a:solidFill>
                <a:latin typeface="Calibri" pitchFamily="34" charset="0"/>
              </a:defRPr>
            </a:lvl7pPr>
            <a:lvl8pPr marL="3354388" indent="-219075" eaLnBrk="0" fontAlgn="base" hangingPunct="0">
              <a:spcBef>
                <a:spcPct val="30000"/>
              </a:spcBef>
              <a:spcAft>
                <a:spcPct val="0"/>
              </a:spcAft>
              <a:defRPr sz="1200">
                <a:solidFill>
                  <a:schemeClr val="tx1"/>
                </a:solidFill>
                <a:latin typeface="Calibri" pitchFamily="34" charset="0"/>
              </a:defRPr>
            </a:lvl8pPr>
            <a:lvl9pPr marL="3811588" indent="-2190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CD27200-68F8-4D1C-80C9-CB1CF6D64588}" type="slidenum">
              <a:rPr lang="en-US" altLang="en-US" smtClean="0">
                <a:latin typeface="Arial" pitchFamily="34" charset="0"/>
                <a:cs typeface="Arial" pitchFamily="34" charset="0"/>
              </a:rPr>
              <a:pPr eaLnBrk="1" hangingPunct="1">
                <a:spcBef>
                  <a:spcPct val="0"/>
                </a:spcBef>
              </a:pPr>
              <a:t>4</a:t>
            </a:fld>
            <a:endParaRPr lang="en-US" altLang="en-US"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Environmental protection considers not only effects on natural resources and ecosystems but also on quality of life. Quality of life considerations can include the impact of noise on base personnel and the local community.</a:t>
            </a:r>
          </a:p>
          <a:p>
            <a:endParaRPr lang="en-US" altLang="en-US" smtClean="0"/>
          </a:p>
          <a:p>
            <a:r>
              <a:rPr lang="en-US" altLang="en-US" smtClean="0"/>
              <a:t>To enhance energy efficiency, building design and siting should take into account factors such as the direction and intensity of the sun to make maximum use of natural light when feasible, shading in hot climates, and warming in cold climates.</a:t>
            </a:r>
          </a:p>
          <a:p>
            <a:endParaRPr lang="en-US" altLang="en-US" smtClean="0"/>
          </a:p>
          <a:p>
            <a:r>
              <a:rPr lang="en-US" altLang="en-US" smtClean="0"/>
              <a:t>A major challenge affecting siting is the likelihood that the mission might change, which could include increase or decrease the number of people deployed at the base. Being able to plan for some such fluctuations from the start can help minimize the need to build additional waste and wastewater treatment facilities later on.</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963" indent="-274638" eaLnBrk="0" hangingPunct="0">
              <a:spcBef>
                <a:spcPct val="30000"/>
              </a:spcBef>
              <a:defRPr sz="1200">
                <a:solidFill>
                  <a:schemeClr val="tx1"/>
                </a:solidFill>
                <a:latin typeface="Calibri" pitchFamily="34" charset="0"/>
              </a:defRPr>
            </a:lvl2pPr>
            <a:lvl3pPr marL="1101725" indent="-219075" eaLnBrk="0" hangingPunct="0">
              <a:spcBef>
                <a:spcPct val="30000"/>
              </a:spcBef>
              <a:defRPr sz="1200">
                <a:solidFill>
                  <a:schemeClr val="tx1"/>
                </a:solidFill>
                <a:latin typeface="Calibri" pitchFamily="34" charset="0"/>
              </a:defRPr>
            </a:lvl3pPr>
            <a:lvl4pPr marL="1541463" indent="-219075" eaLnBrk="0" hangingPunct="0">
              <a:spcBef>
                <a:spcPct val="30000"/>
              </a:spcBef>
              <a:defRPr sz="1200">
                <a:solidFill>
                  <a:schemeClr val="tx1"/>
                </a:solidFill>
                <a:latin typeface="Calibri" pitchFamily="34" charset="0"/>
              </a:defRPr>
            </a:lvl4pPr>
            <a:lvl5pPr marL="1982788" indent="-219075" eaLnBrk="0" hangingPunct="0">
              <a:spcBef>
                <a:spcPct val="30000"/>
              </a:spcBef>
              <a:defRPr sz="1200">
                <a:solidFill>
                  <a:schemeClr val="tx1"/>
                </a:solidFill>
                <a:latin typeface="Calibri" pitchFamily="34" charset="0"/>
              </a:defRPr>
            </a:lvl5pPr>
            <a:lvl6pPr marL="2439988" indent="-219075" eaLnBrk="0" fontAlgn="base" hangingPunct="0">
              <a:spcBef>
                <a:spcPct val="30000"/>
              </a:spcBef>
              <a:spcAft>
                <a:spcPct val="0"/>
              </a:spcAft>
              <a:defRPr sz="1200">
                <a:solidFill>
                  <a:schemeClr val="tx1"/>
                </a:solidFill>
                <a:latin typeface="Calibri" pitchFamily="34" charset="0"/>
              </a:defRPr>
            </a:lvl6pPr>
            <a:lvl7pPr marL="2897188" indent="-219075" eaLnBrk="0" fontAlgn="base" hangingPunct="0">
              <a:spcBef>
                <a:spcPct val="30000"/>
              </a:spcBef>
              <a:spcAft>
                <a:spcPct val="0"/>
              </a:spcAft>
              <a:defRPr sz="1200">
                <a:solidFill>
                  <a:schemeClr val="tx1"/>
                </a:solidFill>
                <a:latin typeface="Calibri" pitchFamily="34" charset="0"/>
              </a:defRPr>
            </a:lvl7pPr>
            <a:lvl8pPr marL="3354388" indent="-219075" eaLnBrk="0" fontAlgn="base" hangingPunct="0">
              <a:spcBef>
                <a:spcPct val="30000"/>
              </a:spcBef>
              <a:spcAft>
                <a:spcPct val="0"/>
              </a:spcAft>
              <a:defRPr sz="1200">
                <a:solidFill>
                  <a:schemeClr val="tx1"/>
                </a:solidFill>
                <a:latin typeface="Calibri" pitchFamily="34" charset="0"/>
              </a:defRPr>
            </a:lvl8pPr>
            <a:lvl9pPr marL="3811588" indent="-2190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4C5F27A-0DB6-49F0-B4A0-B8C0FF8EEB06}" type="slidenum">
              <a:rPr lang="en-US" altLang="en-US" smtClean="0">
                <a:latin typeface="Arial" pitchFamily="34" charset="0"/>
                <a:cs typeface="Arial" pitchFamily="34" charset="0"/>
              </a:rPr>
              <a:pPr eaLnBrk="1" hangingPunct="1">
                <a:spcBef>
                  <a:spcPct val="0"/>
                </a:spcBef>
              </a:pPr>
              <a:t>5</a:t>
            </a:fld>
            <a:endParaRPr lang="en-US" altLang="en-US"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For climate data, sources of information could include your government’s agencies that deal with meteorology and geography as well as the intelligence staff within the command.</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963" indent="-274638" eaLnBrk="0" hangingPunct="0">
              <a:spcBef>
                <a:spcPct val="30000"/>
              </a:spcBef>
              <a:defRPr sz="1200">
                <a:solidFill>
                  <a:schemeClr val="tx1"/>
                </a:solidFill>
                <a:latin typeface="Calibri" pitchFamily="34" charset="0"/>
              </a:defRPr>
            </a:lvl2pPr>
            <a:lvl3pPr marL="1101725" indent="-219075" eaLnBrk="0" hangingPunct="0">
              <a:spcBef>
                <a:spcPct val="30000"/>
              </a:spcBef>
              <a:defRPr sz="1200">
                <a:solidFill>
                  <a:schemeClr val="tx1"/>
                </a:solidFill>
                <a:latin typeface="Calibri" pitchFamily="34" charset="0"/>
              </a:defRPr>
            </a:lvl3pPr>
            <a:lvl4pPr marL="1541463" indent="-219075" eaLnBrk="0" hangingPunct="0">
              <a:spcBef>
                <a:spcPct val="30000"/>
              </a:spcBef>
              <a:defRPr sz="1200">
                <a:solidFill>
                  <a:schemeClr val="tx1"/>
                </a:solidFill>
                <a:latin typeface="Calibri" pitchFamily="34" charset="0"/>
              </a:defRPr>
            </a:lvl4pPr>
            <a:lvl5pPr marL="1982788" indent="-219075" eaLnBrk="0" hangingPunct="0">
              <a:spcBef>
                <a:spcPct val="30000"/>
              </a:spcBef>
              <a:defRPr sz="1200">
                <a:solidFill>
                  <a:schemeClr val="tx1"/>
                </a:solidFill>
                <a:latin typeface="Calibri" pitchFamily="34" charset="0"/>
              </a:defRPr>
            </a:lvl5pPr>
            <a:lvl6pPr marL="2439988" indent="-219075" eaLnBrk="0" fontAlgn="base" hangingPunct="0">
              <a:spcBef>
                <a:spcPct val="30000"/>
              </a:spcBef>
              <a:spcAft>
                <a:spcPct val="0"/>
              </a:spcAft>
              <a:defRPr sz="1200">
                <a:solidFill>
                  <a:schemeClr val="tx1"/>
                </a:solidFill>
                <a:latin typeface="Calibri" pitchFamily="34" charset="0"/>
              </a:defRPr>
            </a:lvl6pPr>
            <a:lvl7pPr marL="2897188" indent="-219075" eaLnBrk="0" fontAlgn="base" hangingPunct="0">
              <a:spcBef>
                <a:spcPct val="30000"/>
              </a:spcBef>
              <a:spcAft>
                <a:spcPct val="0"/>
              </a:spcAft>
              <a:defRPr sz="1200">
                <a:solidFill>
                  <a:schemeClr val="tx1"/>
                </a:solidFill>
                <a:latin typeface="Calibri" pitchFamily="34" charset="0"/>
              </a:defRPr>
            </a:lvl7pPr>
            <a:lvl8pPr marL="3354388" indent="-219075" eaLnBrk="0" fontAlgn="base" hangingPunct="0">
              <a:spcBef>
                <a:spcPct val="30000"/>
              </a:spcBef>
              <a:spcAft>
                <a:spcPct val="0"/>
              </a:spcAft>
              <a:defRPr sz="1200">
                <a:solidFill>
                  <a:schemeClr val="tx1"/>
                </a:solidFill>
                <a:latin typeface="Calibri" pitchFamily="34" charset="0"/>
              </a:defRPr>
            </a:lvl8pPr>
            <a:lvl9pPr marL="3811588" indent="-2190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886809A-C1A4-4160-861C-D73FFD2A17D4}" type="slidenum">
              <a:rPr lang="en-US" altLang="en-US" smtClean="0">
                <a:latin typeface="Arial" pitchFamily="34" charset="0"/>
                <a:cs typeface="Arial" pitchFamily="34" charset="0"/>
              </a:rPr>
              <a:pPr eaLnBrk="1" hangingPunct="1">
                <a:spcBef>
                  <a:spcPct val="0"/>
                </a:spcBef>
              </a:pPr>
              <a:t>6</a:t>
            </a:fld>
            <a:endParaRPr lang="en-US" altLang="en-US"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One source for information on attributes such as seismic zones, floodplains, and other geological hazards are your government’s geography agency or intelligence agencies. In addition, the Global Seismic Hazard Assessment Program, sponsored by the United Nations, assembled the first consistent, worldwide maps of the threat of earthquake shaking. The various maps can be accessed via http://www.seismo.ethz.ch/static/GSHAP/ and also via http://geology.about.com/od/seishazardmaps/ss/World-Seismic-Hazard-Maps.htm. Also at this website, there is a link for “earthquakes in your region,” at http://geology.about.com/od/eq_regional/Earthquakes_in_Your_Region.htm.  More generally, the website geology.about.com offers an easily accessible source for such data.</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963" indent="-274638" eaLnBrk="0" hangingPunct="0">
              <a:spcBef>
                <a:spcPct val="30000"/>
              </a:spcBef>
              <a:defRPr sz="1200">
                <a:solidFill>
                  <a:schemeClr val="tx1"/>
                </a:solidFill>
                <a:latin typeface="Calibri" pitchFamily="34" charset="0"/>
              </a:defRPr>
            </a:lvl2pPr>
            <a:lvl3pPr marL="1101725" indent="-219075" eaLnBrk="0" hangingPunct="0">
              <a:spcBef>
                <a:spcPct val="30000"/>
              </a:spcBef>
              <a:defRPr sz="1200">
                <a:solidFill>
                  <a:schemeClr val="tx1"/>
                </a:solidFill>
                <a:latin typeface="Calibri" pitchFamily="34" charset="0"/>
              </a:defRPr>
            </a:lvl3pPr>
            <a:lvl4pPr marL="1541463" indent="-219075" eaLnBrk="0" hangingPunct="0">
              <a:spcBef>
                <a:spcPct val="30000"/>
              </a:spcBef>
              <a:defRPr sz="1200">
                <a:solidFill>
                  <a:schemeClr val="tx1"/>
                </a:solidFill>
                <a:latin typeface="Calibri" pitchFamily="34" charset="0"/>
              </a:defRPr>
            </a:lvl4pPr>
            <a:lvl5pPr marL="1982788" indent="-219075" eaLnBrk="0" hangingPunct="0">
              <a:spcBef>
                <a:spcPct val="30000"/>
              </a:spcBef>
              <a:defRPr sz="1200">
                <a:solidFill>
                  <a:schemeClr val="tx1"/>
                </a:solidFill>
                <a:latin typeface="Calibri" pitchFamily="34" charset="0"/>
              </a:defRPr>
            </a:lvl5pPr>
            <a:lvl6pPr marL="2439988" indent="-219075" eaLnBrk="0" fontAlgn="base" hangingPunct="0">
              <a:spcBef>
                <a:spcPct val="30000"/>
              </a:spcBef>
              <a:spcAft>
                <a:spcPct val="0"/>
              </a:spcAft>
              <a:defRPr sz="1200">
                <a:solidFill>
                  <a:schemeClr val="tx1"/>
                </a:solidFill>
                <a:latin typeface="Calibri" pitchFamily="34" charset="0"/>
              </a:defRPr>
            </a:lvl6pPr>
            <a:lvl7pPr marL="2897188" indent="-219075" eaLnBrk="0" fontAlgn="base" hangingPunct="0">
              <a:spcBef>
                <a:spcPct val="30000"/>
              </a:spcBef>
              <a:spcAft>
                <a:spcPct val="0"/>
              </a:spcAft>
              <a:defRPr sz="1200">
                <a:solidFill>
                  <a:schemeClr val="tx1"/>
                </a:solidFill>
                <a:latin typeface="Calibri" pitchFamily="34" charset="0"/>
              </a:defRPr>
            </a:lvl7pPr>
            <a:lvl8pPr marL="3354388" indent="-219075" eaLnBrk="0" fontAlgn="base" hangingPunct="0">
              <a:spcBef>
                <a:spcPct val="30000"/>
              </a:spcBef>
              <a:spcAft>
                <a:spcPct val="0"/>
              </a:spcAft>
              <a:defRPr sz="1200">
                <a:solidFill>
                  <a:schemeClr val="tx1"/>
                </a:solidFill>
                <a:latin typeface="Calibri" pitchFamily="34" charset="0"/>
              </a:defRPr>
            </a:lvl8pPr>
            <a:lvl9pPr marL="3811588" indent="-2190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008CDF8-F684-4953-8792-2422D56B3CAE}" type="slidenum">
              <a:rPr lang="en-US" altLang="en-US" smtClean="0">
                <a:latin typeface="Arial" pitchFamily="34" charset="0"/>
                <a:cs typeface="Arial" pitchFamily="34" charset="0"/>
              </a:rPr>
              <a:pPr eaLnBrk="1" hangingPunct="1">
                <a:spcBef>
                  <a:spcPct val="0"/>
                </a:spcBef>
              </a:pPr>
              <a:t>7</a:t>
            </a:fld>
            <a:endParaRPr lang="en-US" altLang="en-US"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engineering staff within the command should be one source of information for hydrological data.</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963" indent="-274638" eaLnBrk="0" hangingPunct="0">
              <a:spcBef>
                <a:spcPct val="30000"/>
              </a:spcBef>
              <a:defRPr sz="1200">
                <a:solidFill>
                  <a:schemeClr val="tx1"/>
                </a:solidFill>
                <a:latin typeface="Calibri" pitchFamily="34" charset="0"/>
              </a:defRPr>
            </a:lvl2pPr>
            <a:lvl3pPr marL="1101725" indent="-219075" eaLnBrk="0" hangingPunct="0">
              <a:spcBef>
                <a:spcPct val="30000"/>
              </a:spcBef>
              <a:defRPr sz="1200">
                <a:solidFill>
                  <a:schemeClr val="tx1"/>
                </a:solidFill>
                <a:latin typeface="Calibri" pitchFamily="34" charset="0"/>
              </a:defRPr>
            </a:lvl3pPr>
            <a:lvl4pPr marL="1541463" indent="-219075" eaLnBrk="0" hangingPunct="0">
              <a:spcBef>
                <a:spcPct val="30000"/>
              </a:spcBef>
              <a:defRPr sz="1200">
                <a:solidFill>
                  <a:schemeClr val="tx1"/>
                </a:solidFill>
                <a:latin typeface="Calibri" pitchFamily="34" charset="0"/>
              </a:defRPr>
            </a:lvl4pPr>
            <a:lvl5pPr marL="1982788" indent="-219075" eaLnBrk="0" hangingPunct="0">
              <a:spcBef>
                <a:spcPct val="30000"/>
              </a:spcBef>
              <a:defRPr sz="1200">
                <a:solidFill>
                  <a:schemeClr val="tx1"/>
                </a:solidFill>
                <a:latin typeface="Calibri" pitchFamily="34" charset="0"/>
              </a:defRPr>
            </a:lvl5pPr>
            <a:lvl6pPr marL="2439988" indent="-219075" eaLnBrk="0" fontAlgn="base" hangingPunct="0">
              <a:spcBef>
                <a:spcPct val="30000"/>
              </a:spcBef>
              <a:spcAft>
                <a:spcPct val="0"/>
              </a:spcAft>
              <a:defRPr sz="1200">
                <a:solidFill>
                  <a:schemeClr val="tx1"/>
                </a:solidFill>
                <a:latin typeface="Calibri" pitchFamily="34" charset="0"/>
              </a:defRPr>
            </a:lvl6pPr>
            <a:lvl7pPr marL="2897188" indent="-219075" eaLnBrk="0" fontAlgn="base" hangingPunct="0">
              <a:spcBef>
                <a:spcPct val="30000"/>
              </a:spcBef>
              <a:spcAft>
                <a:spcPct val="0"/>
              </a:spcAft>
              <a:defRPr sz="1200">
                <a:solidFill>
                  <a:schemeClr val="tx1"/>
                </a:solidFill>
                <a:latin typeface="Calibri" pitchFamily="34" charset="0"/>
              </a:defRPr>
            </a:lvl7pPr>
            <a:lvl8pPr marL="3354388" indent="-219075" eaLnBrk="0" fontAlgn="base" hangingPunct="0">
              <a:spcBef>
                <a:spcPct val="30000"/>
              </a:spcBef>
              <a:spcAft>
                <a:spcPct val="0"/>
              </a:spcAft>
              <a:defRPr sz="1200">
                <a:solidFill>
                  <a:schemeClr val="tx1"/>
                </a:solidFill>
                <a:latin typeface="Calibri" pitchFamily="34" charset="0"/>
              </a:defRPr>
            </a:lvl8pPr>
            <a:lvl9pPr marL="3811588" indent="-2190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19163CE-467B-45C7-B72D-01D54D3BA557}" type="slidenum">
              <a:rPr lang="en-US" altLang="en-US" smtClean="0">
                <a:latin typeface="Arial" pitchFamily="34" charset="0"/>
                <a:cs typeface="Arial" pitchFamily="34" charset="0"/>
              </a:rPr>
              <a:pPr eaLnBrk="1" hangingPunct="1">
                <a:spcBef>
                  <a:spcPct val="0"/>
                </a:spcBef>
              </a:pPr>
              <a:t>8</a:t>
            </a:fld>
            <a:endParaRPr lang="en-US" altLang="en-US"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As with hydrological data, the engineering staff within the command should be one source of information for soil characteristic information.</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963" indent="-274638" eaLnBrk="0" hangingPunct="0">
              <a:spcBef>
                <a:spcPct val="30000"/>
              </a:spcBef>
              <a:defRPr sz="1200">
                <a:solidFill>
                  <a:schemeClr val="tx1"/>
                </a:solidFill>
                <a:latin typeface="Calibri" pitchFamily="34" charset="0"/>
              </a:defRPr>
            </a:lvl2pPr>
            <a:lvl3pPr marL="1101725" indent="-219075" eaLnBrk="0" hangingPunct="0">
              <a:spcBef>
                <a:spcPct val="30000"/>
              </a:spcBef>
              <a:defRPr sz="1200">
                <a:solidFill>
                  <a:schemeClr val="tx1"/>
                </a:solidFill>
                <a:latin typeface="Calibri" pitchFamily="34" charset="0"/>
              </a:defRPr>
            </a:lvl3pPr>
            <a:lvl4pPr marL="1541463" indent="-219075" eaLnBrk="0" hangingPunct="0">
              <a:spcBef>
                <a:spcPct val="30000"/>
              </a:spcBef>
              <a:defRPr sz="1200">
                <a:solidFill>
                  <a:schemeClr val="tx1"/>
                </a:solidFill>
                <a:latin typeface="Calibri" pitchFamily="34" charset="0"/>
              </a:defRPr>
            </a:lvl4pPr>
            <a:lvl5pPr marL="1982788" indent="-219075" eaLnBrk="0" hangingPunct="0">
              <a:spcBef>
                <a:spcPct val="30000"/>
              </a:spcBef>
              <a:defRPr sz="1200">
                <a:solidFill>
                  <a:schemeClr val="tx1"/>
                </a:solidFill>
                <a:latin typeface="Calibri" pitchFamily="34" charset="0"/>
              </a:defRPr>
            </a:lvl5pPr>
            <a:lvl6pPr marL="2439988" indent="-219075" eaLnBrk="0" fontAlgn="base" hangingPunct="0">
              <a:spcBef>
                <a:spcPct val="30000"/>
              </a:spcBef>
              <a:spcAft>
                <a:spcPct val="0"/>
              </a:spcAft>
              <a:defRPr sz="1200">
                <a:solidFill>
                  <a:schemeClr val="tx1"/>
                </a:solidFill>
                <a:latin typeface="Calibri" pitchFamily="34" charset="0"/>
              </a:defRPr>
            </a:lvl6pPr>
            <a:lvl7pPr marL="2897188" indent="-219075" eaLnBrk="0" fontAlgn="base" hangingPunct="0">
              <a:spcBef>
                <a:spcPct val="30000"/>
              </a:spcBef>
              <a:spcAft>
                <a:spcPct val="0"/>
              </a:spcAft>
              <a:defRPr sz="1200">
                <a:solidFill>
                  <a:schemeClr val="tx1"/>
                </a:solidFill>
                <a:latin typeface="Calibri" pitchFamily="34" charset="0"/>
              </a:defRPr>
            </a:lvl7pPr>
            <a:lvl8pPr marL="3354388" indent="-219075" eaLnBrk="0" fontAlgn="base" hangingPunct="0">
              <a:spcBef>
                <a:spcPct val="30000"/>
              </a:spcBef>
              <a:spcAft>
                <a:spcPct val="0"/>
              </a:spcAft>
              <a:defRPr sz="1200">
                <a:solidFill>
                  <a:schemeClr val="tx1"/>
                </a:solidFill>
                <a:latin typeface="Calibri" pitchFamily="34" charset="0"/>
              </a:defRPr>
            </a:lvl8pPr>
            <a:lvl9pPr marL="3811588" indent="-2190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0A48961-537F-4CF4-8EF2-923D3AC8E7A8}" type="slidenum">
              <a:rPr lang="en-US" altLang="en-US" smtClean="0">
                <a:latin typeface="Arial" pitchFamily="34" charset="0"/>
                <a:cs typeface="Arial" pitchFamily="34" charset="0"/>
              </a:rPr>
              <a:pPr eaLnBrk="1" hangingPunct="1">
                <a:spcBef>
                  <a:spcPct val="0"/>
                </a:spcBef>
              </a:pPr>
              <a:t>9</a:t>
            </a:fld>
            <a:endParaRPr lang="en-US" alt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a:off x="381000" y="6451600"/>
            <a:ext cx="8382000" cy="0"/>
          </a:xfrm>
          <a:prstGeom prst="line">
            <a:avLst/>
          </a:prstGeom>
          <a:noFill/>
          <a:ln w="57150">
            <a:solidFill>
              <a:srgbClr val="54561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 name="Text Box 4"/>
          <p:cNvSpPr txBox="1">
            <a:spLocks noChangeArrowheads="1"/>
          </p:cNvSpPr>
          <p:nvPr/>
        </p:nvSpPr>
        <p:spPr bwMode="auto">
          <a:xfrm>
            <a:off x="1271588" y="304800"/>
            <a:ext cx="6435725" cy="769938"/>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4400" b="1" i="1" smtClean="0"/>
              <a:t>Environmental Toolbox</a:t>
            </a:r>
          </a:p>
        </p:txBody>
      </p:sp>
      <p:sp>
        <p:nvSpPr>
          <p:cNvPr id="4" name="Line 5"/>
          <p:cNvSpPr>
            <a:spLocks noChangeShapeType="1"/>
          </p:cNvSpPr>
          <p:nvPr/>
        </p:nvSpPr>
        <p:spPr bwMode="auto">
          <a:xfrm>
            <a:off x="381000" y="1231900"/>
            <a:ext cx="8382000" cy="0"/>
          </a:xfrm>
          <a:prstGeom prst="line">
            <a:avLst/>
          </a:prstGeom>
          <a:noFill/>
          <a:ln w="57150">
            <a:solidFill>
              <a:srgbClr val="54561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 name="Text Box 12"/>
          <p:cNvSpPr txBox="1">
            <a:spLocks noChangeArrowheads="1"/>
          </p:cNvSpPr>
          <p:nvPr userDrawn="1"/>
        </p:nvSpPr>
        <p:spPr bwMode="auto">
          <a:xfrm>
            <a:off x="5029200" y="5029200"/>
            <a:ext cx="184150" cy="396875"/>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sz="2000" b="1" smtClean="0"/>
          </a:p>
        </p:txBody>
      </p:sp>
      <p:pic>
        <p:nvPicPr>
          <p:cNvPr id="6" name="Picture 3" descr="SNURRA_COLOR.jpg"/>
          <p:cNvPicPr>
            <a:picLocks noChangeAspect="1"/>
          </p:cNvPicPr>
          <p:nvPr userDrawn="1"/>
        </p:nvPicPr>
        <p:blipFill>
          <a:blip r:embed="rId2">
            <a:extLst>
              <a:ext uri="{28A0092B-C50C-407E-A947-70E740481C1C}">
                <a14:useLocalDpi xmlns:a14="http://schemas.microsoft.com/office/drawing/2010/main" val="0"/>
              </a:ext>
            </a:extLst>
          </a:blip>
          <a:srcRect l="5969" r="10448"/>
          <a:stretch>
            <a:fillRect/>
          </a:stretch>
        </p:blipFill>
        <p:spPr bwMode="auto">
          <a:xfrm>
            <a:off x="1752600" y="1447800"/>
            <a:ext cx="5586413"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6257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Line 5"/>
          <p:cNvSpPr>
            <a:spLocks noChangeShapeType="1"/>
          </p:cNvSpPr>
          <p:nvPr userDrawn="1"/>
        </p:nvSpPr>
        <p:spPr bwMode="auto">
          <a:xfrm>
            <a:off x="0" y="1066800"/>
            <a:ext cx="9144000" cy="0"/>
          </a:xfrm>
          <a:prstGeom prst="line">
            <a:avLst/>
          </a:prstGeom>
          <a:noFill/>
          <a:ln w="57150">
            <a:solidFill>
              <a:srgbClr val="54561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 name="Rectangle 6"/>
          <p:cNvSpPr>
            <a:spLocks noChangeArrowheads="1"/>
          </p:cNvSpPr>
          <p:nvPr userDrawn="1"/>
        </p:nvSpPr>
        <p:spPr bwMode="auto">
          <a:xfrm>
            <a:off x="8001000" y="6248400"/>
            <a:ext cx="466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fld id="{BE6BC777-F4F9-4413-AC3B-19DC41E3D0CF}" type="slidenum">
              <a:rPr lang="en-US" altLang="en-US" smtClean="0"/>
              <a:pPr eaLnBrk="1" hangingPunct="1">
                <a:defRPr/>
              </a:pPr>
              <a:t>‹#›</a:t>
            </a:fld>
            <a:endParaRPr lang="en-US" altLang="en-US" smtClean="0"/>
          </a:p>
        </p:txBody>
      </p:sp>
      <p:sp>
        <p:nvSpPr>
          <p:cNvPr id="5" name="Content Placeholder 2"/>
          <p:cNvSpPr>
            <a:spLocks noGrp="1"/>
          </p:cNvSpPr>
          <p:nvPr>
            <p:ph idx="1"/>
          </p:nvPr>
        </p:nvSpPr>
        <p:spPr>
          <a:xfrm>
            <a:off x="533400" y="1066800"/>
            <a:ext cx="8077200" cy="5105400"/>
          </a:xfrm>
          <a:prstGeom prst="rect">
            <a:avLst/>
          </a:prstGeom>
        </p:spPr>
        <p:txBody>
          <a:bodyPr/>
          <a:lstStyle>
            <a:lvl1pPr>
              <a:buSzPct val="125000"/>
              <a:defRPr/>
            </a:lvl1pPr>
            <a:lvl2pPr>
              <a:buSzPct val="125000"/>
              <a:buFont typeface="Wingdings" pitchFamily="2" charset="2"/>
              <a:buChar char="§"/>
              <a:defRPr/>
            </a:lvl2pPr>
            <a:lvl3pPr>
              <a:buSzPct val="125000"/>
              <a:defRPr/>
            </a:lvl3pPr>
            <a:lvl4pPr>
              <a:buSzPct val="125000"/>
              <a:buFont typeface="Wingdings" pitchFamily="2" charset="2"/>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1066800" y="152400"/>
            <a:ext cx="7010400" cy="762000"/>
          </a:xfrm>
          <a:prstGeom prst="rect">
            <a:avLst/>
          </a:prstGeom>
          <a:noFill/>
          <a:ln w="9525">
            <a:noFill/>
            <a:miter lim="800000"/>
            <a:headEnd/>
            <a:tailEnd/>
          </a:ln>
        </p:spPr>
        <p:txBody>
          <a:bodyPr/>
          <a:lstStyle/>
          <a:p>
            <a:pPr lvl="0"/>
            <a:r>
              <a:rPr lang="en-US" dirty="0" smtClean="0"/>
              <a:t>Click to edit Master title style</a:t>
            </a:r>
          </a:p>
        </p:txBody>
      </p:sp>
    </p:spTree>
    <p:extLst>
      <p:ext uri="{BB962C8B-B14F-4D97-AF65-F5344CB8AC3E}">
        <p14:creationId xmlns:p14="http://schemas.microsoft.com/office/powerpoint/2010/main" val="81881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Line 5"/>
          <p:cNvSpPr>
            <a:spLocks noChangeShapeType="1"/>
          </p:cNvSpPr>
          <p:nvPr userDrawn="1"/>
        </p:nvSpPr>
        <p:spPr bwMode="auto">
          <a:xfrm>
            <a:off x="381000" y="2438400"/>
            <a:ext cx="8382000" cy="0"/>
          </a:xfrm>
          <a:prstGeom prst="line">
            <a:avLst/>
          </a:prstGeom>
          <a:noFill/>
          <a:ln w="57150">
            <a:solidFill>
              <a:srgbClr val="54561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 name="Title 1"/>
          <p:cNvSpPr>
            <a:spLocks noGrp="1"/>
          </p:cNvSpPr>
          <p:nvPr>
            <p:ph type="title"/>
          </p:nvPr>
        </p:nvSpPr>
        <p:spPr>
          <a:xfrm>
            <a:off x="722313" y="952500"/>
            <a:ext cx="7772400" cy="1362075"/>
          </a:xfrm>
        </p:spPr>
        <p:txBody>
          <a:bodyPr anchor="b"/>
          <a:lstStyle>
            <a:lvl1pPr algn="l">
              <a:buNone/>
              <a:defRPr sz="4000" b="0" cap="none"/>
            </a:lvl1pPr>
          </a:lstStyle>
          <a:p>
            <a:r>
              <a:rPr lang="en-US" dirty="0" smtClean="0"/>
              <a:t>Click to edit Master title style</a:t>
            </a:r>
            <a:endParaRPr lang="en-US" dirty="0"/>
          </a:p>
        </p:txBody>
      </p:sp>
      <p:sp>
        <p:nvSpPr>
          <p:cNvPr id="6" name="Text Placeholder 2"/>
          <p:cNvSpPr>
            <a:spLocks noGrp="1"/>
          </p:cNvSpPr>
          <p:nvPr>
            <p:ph type="body" idx="1"/>
          </p:nvPr>
        </p:nvSpPr>
        <p:spPr>
          <a:xfrm>
            <a:off x="722313" y="2547938"/>
            <a:ext cx="7772400" cy="1338262"/>
          </a:xfrm>
          <a:prstGeom prst="rect">
            <a:avLst/>
          </a:prstGeo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Tree>
    <p:extLst>
      <p:ext uri="{BB962C8B-B14F-4D97-AF65-F5344CB8AC3E}">
        <p14:creationId xmlns:p14="http://schemas.microsoft.com/office/powerpoint/2010/main" val="252898890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Line 5"/>
          <p:cNvSpPr>
            <a:spLocks noChangeShapeType="1"/>
          </p:cNvSpPr>
          <p:nvPr userDrawn="1"/>
        </p:nvSpPr>
        <p:spPr bwMode="auto">
          <a:xfrm>
            <a:off x="0" y="990600"/>
            <a:ext cx="9144000" cy="0"/>
          </a:xfrm>
          <a:prstGeom prst="line">
            <a:avLst/>
          </a:prstGeom>
          <a:noFill/>
          <a:ln w="57150">
            <a:solidFill>
              <a:srgbClr val="54561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0259535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Line 5"/>
          <p:cNvSpPr>
            <a:spLocks noChangeShapeType="1"/>
          </p:cNvSpPr>
          <p:nvPr userDrawn="1"/>
        </p:nvSpPr>
        <p:spPr bwMode="auto">
          <a:xfrm>
            <a:off x="0" y="990600"/>
            <a:ext cx="9144000" cy="0"/>
          </a:xfrm>
          <a:prstGeom prst="line">
            <a:avLst/>
          </a:prstGeom>
          <a:noFill/>
          <a:ln w="57150">
            <a:solidFill>
              <a:srgbClr val="54561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90493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cs typeface="Arial"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a:latin typeface="Arial" charset="0"/>
                <a:cs typeface="Arial" charset="0"/>
              </a:defRPr>
            </a:lvl1pPr>
          </a:lstStyle>
          <a:p>
            <a:pPr>
              <a:defRPr/>
            </a:pPr>
            <a:fld id="{CA90A8DC-10C8-43F4-B371-3D9FA92984DC}" type="slidenum">
              <a:rPr lang="en-US"/>
              <a:pPr>
                <a:defRPr/>
              </a:pPr>
              <a:t>‹#›</a:t>
            </a:fld>
            <a:endParaRPr lang="en-US" dirty="0"/>
          </a:p>
        </p:txBody>
      </p:sp>
    </p:spTree>
    <p:extLst>
      <p:ext uri="{BB962C8B-B14F-4D97-AF65-F5344CB8AC3E}">
        <p14:creationId xmlns:p14="http://schemas.microsoft.com/office/powerpoint/2010/main" val="3434676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6553200" cy="762000"/>
          </a:xfrm>
          <a:prstGeom prst="rect">
            <a:avLst/>
          </a:prstGeom>
        </p:spPr>
        <p:txBody>
          <a:bodyPr/>
          <a:lstStyle/>
          <a:p>
            <a:r>
              <a:rPr lang="en-US" smtClean="0"/>
              <a:t>Click to edit Master title style</a:t>
            </a:r>
            <a:endParaRPr lang="en-US" dirty="0"/>
          </a:p>
        </p:txBody>
      </p:sp>
    </p:spTree>
    <p:extLst>
      <p:ext uri="{BB962C8B-B14F-4D97-AF65-F5344CB8AC3E}">
        <p14:creationId xmlns:p14="http://schemas.microsoft.com/office/powerpoint/2010/main" val="21064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5"/>
          <p:cNvSpPr>
            <a:spLocks noGrp="1" noChangeArrowheads="1"/>
          </p:cNvSpPr>
          <p:nvPr>
            <p:ph type="title"/>
          </p:nvPr>
        </p:nvSpPr>
        <p:spPr bwMode="auto">
          <a:xfrm>
            <a:off x="1066800" y="152400"/>
            <a:ext cx="7010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pic>
        <p:nvPicPr>
          <p:cNvPr id="1027" name="Picture 3" descr="SNURRA_COLOR.jpg"/>
          <p:cNvPicPr>
            <a:picLocks noChangeAspect="1"/>
          </p:cNvPicPr>
          <p:nvPr userDrawn="1"/>
        </p:nvPicPr>
        <p:blipFill>
          <a:blip r:embed="rId9">
            <a:extLst>
              <a:ext uri="{28A0092B-C50C-407E-A947-70E740481C1C}">
                <a14:useLocalDpi xmlns:a14="http://schemas.microsoft.com/office/drawing/2010/main" val="0"/>
              </a:ext>
            </a:extLst>
          </a:blip>
          <a:srcRect r="6250"/>
          <a:stretch>
            <a:fillRect/>
          </a:stretch>
        </p:blipFill>
        <p:spPr bwMode="auto">
          <a:xfrm>
            <a:off x="0" y="76200"/>
            <a:ext cx="1143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1" r:id="rId7"/>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chemeClr val="tx1"/>
          </a:solidFill>
          <a:latin typeface="+mj-lt"/>
          <a:ea typeface="+mj-ea"/>
          <a:cs typeface="+mj-cs"/>
        </a:defRPr>
      </a:lvl1pPr>
      <a:lvl2pPr algn="ctr" rtl="0" eaLnBrk="0" fontAlgn="base" hangingPunct="0">
        <a:spcBef>
          <a:spcPct val="0"/>
        </a:spcBef>
        <a:spcAft>
          <a:spcPct val="0"/>
        </a:spcAft>
        <a:defRPr sz="3600" b="1">
          <a:solidFill>
            <a:schemeClr val="tx1"/>
          </a:solidFill>
          <a:latin typeface="Arial" charset="0"/>
        </a:defRPr>
      </a:lvl2pPr>
      <a:lvl3pPr algn="ctr" rtl="0" eaLnBrk="0" fontAlgn="base" hangingPunct="0">
        <a:spcBef>
          <a:spcPct val="0"/>
        </a:spcBef>
        <a:spcAft>
          <a:spcPct val="0"/>
        </a:spcAft>
        <a:defRPr sz="3600" b="1">
          <a:solidFill>
            <a:schemeClr val="tx1"/>
          </a:solidFill>
          <a:latin typeface="Arial" charset="0"/>
        </a:defRPr>
      </a:lvl3pPr>
      <a:lvl4pPr algn="ctr" rtl="0" eaLnBrk="0" fontAlgn="base" hangingPunct="0">
        <a:spcBef>
          <a:spcPct val="0"/>
        </a:spcBef>
        <a:spcAft>
          <a:spcPct val="0"/>
        </a:spcAft>
        <a:defRPr sz="3600" b="1">
          <a:solidFill>
            <a:schemeClr val="tx1"/>
          </a:solidFill>
          <a:latin typeface="Arial" charset="0"/>
        </a:defRPr>
      </a:lvl4pPr>
      <a:lvl5pPr algn="ctr" rtl="0" eaLnBrk="0" fontAlgn="base" hangingPunct="0">
        <a:spcBef>
          <a:spcPct val="0"/>
        </a:spcBef>
        <a:spcAft>
          <a:spcPct val="0"/>
        </a:spcAft>
        <a:defRPr sz="3600" b="1">
          <a:solidFill>
            <a:schemeClr val="tx1"/>
          </a:solidFill>
          <a:latin typeface="Arial" charset="0"/>
        </a:defRPr>
      </a:lvl5pPr>
      <a:lvl6pPr marL="455272" algn="ctr" rtl="0" eaLnBrk="1" fontAlgn="base" hangingPunct="1">
        <a:spcBef>
          <a:spcPct val="0"/>
        </a:spcBef>
        <a:spcAft>
          <a:spcPct val="0"/>
        </a:spcAft>
        <a:defRPr sz="3600" b="1">
          <a:solidFill>
            <a:schemeClr val="folHlink"/>
          </a:solidFill>
          <a:latin typeface="Arial" charset="0"/>
        </a:defRPr>
      </a:lvl6pPr>
      <a:lvl7pPr marL="910544" algn="ctr" rtl="0" eaLnBrk="1" fontAlgn="base" hangingPunct="1">
        <a:spcBef>
          <a:spcPct val="0"/>
        </a:spcBef>
        <a:spcAft>
          <a:spcPct val="0"/>
        </a:spcAft>
        <a:defRPr sz="3600" b="1">
          <a:solidFill>
            <a:schemeClr val="folHlink"/>
          </a:solidFill>
          <a:latin typeface="Arial" charset="0"/>
        </a:defRPr>
      </a:lvl7pPr>
      <a:lvl8pPr marL="1365819" algn="ctr" rtl="0" eaLnBrk="1" fontAlgn="base" hangingPunct="1">
        <a:spcBef>
          <a:spcPct val="0"/>
        </a:spcBef>
        <a:spcAft>
          <a:spcPct val="0"/>
        </a:spcAft>
        <a:defRPr sz="3600" b="1">
          <a:solidFill>
            <a:schemeClr val="folHlink"/>
          </a:solidFill>
          <a:latin typeface="Arial" charset="0"/>
        </a:defRPr>
      </a:lvl8pPr>
      <a:lvl9pPr marL="1821090" algn="ctr" rtl="0" eaLnBrk="1" fontAlgn="base" hangingPunct="1">
        <a:spcBef>
          <a:spcPct val="0"/>
        </a:spcBef>
        <a:spcAft>
          <a:spcPct val="0"/>
        </a:spcAft>
        <a:defRPr sz="3600" b="1">
          <a:solidFill>
            <a:schemeClr val="folHlink"/>
          </a:solidFill>
          <a:latin typeface="Arial" charset="0"/>
        </a:defRPr>
      </a:lvl9pPr>
    </p:titleStyle>
    <p:bodyStyle>
      <a:lvl1pPr marL="331788" indent="-331788" algn="l" rtl="0" eaLnBrk="0" fontAlgn="base" hangingPunct="0">
        <a:spcBef>
          <a:spcPct val="20000"/>
        </a:spcBef>
        <a:spcAft>
          <a:spcPct val="0"/>
        </a:spcAft>
        <a:buChar char="•"/>
        <a:defRPr sz="2400">
          <a:solidFill>
            <a:schemeClr val="tx1"/>
          </a:solidFill>
          <a:latin typeface="+mn-lt"/>
          <a:ea typeface="+mn-ea"/>
          <a:cs typeface="+mn-cs"/>
        </a:defRPr>
      </a:lvl1pPr>
      <a:lvl2pPr marL="730250" indent="-274638" algn="l" rtl="0" eaLnBrk="0" fontAlgn="base" hangingPunct="0">
        <a:spcBef>
          <a:spcPct val="20000"/>
        </a:spcBef>
        <a:spcAft>
          <a:spcPct val="0"/>
        </a:spcAft>
        <a:buChar char="•"/>
        <a:defRPr sz="2200">
          <a:solidFill>
            <a:schemeClr val="tx1"/>
          </a:solidFill>
          <a:latin typeface="+mn-lt"/>
        </a:defRPr>
      </a:lvl2pPr>
      <a:lvl3pPr marL="1130300" indent="-217488" algn="l" rtl="0" eaLnBrk="0" fontAlgn="base" hangingPunct="0">
        <a:spcBef>
          <a:spcPct val="20000"/>
        </a:spcBef>
        <a:spcAft>
          <a:spcPct val="0"/>
        </a:spcAft>
        <a:buChar char="•"/>
        <a:defRPr>
          <a:solidFill>
            <a:schemeClr val="tx1"/>
          </a:solidFill>
          <a:latin typeface="+mn-lt"/>
        </a:defRPr>
      </a:lvl3pPr>
      <a:lvl4pPr marL="1585913" indent="-217488" algn="l" rtl="0" eaLnBrk="0" fontAlgn="base" hangingPunct="0">
        <a:spcBef>
          <a:spcPct val="20000"/>
        </a:spcBef>
        <a:spcAft>
          <a:spcPct val="0"/>
        </a:spcAft>
        <a:defRPr>
          <a:solidFill>
            <a:schemeClr val="tx1"/>
          </a:solidFill>
          <a:latin typeface="+mn-lt"/>
        </a:defRPr>
      </a:lvl4pPr>
      <a:lvl5pPr marL="2041525" indent="-217488" algn="l" rtl="0" eaLnBrk="0" fontAlgn="base" hangingPunct="0">
        <a:spcBef>
          <a:spcPct val="20000"/>
        </a:spcBef>
        <a:spcAft>
          <a:spcPct val="0"/>
        </a:spcAft>
        <a:buChar char="»"/>
        <a:defRPr>
          <a:solidFill>
            <a:schemeClr val="tx1"/>
          </a:solidFill>
          <a:latin typeface="+mn-lt"/>
        </a:defRPr>
      </a:lvl5pPr>
      <a:lvl6pPr marL="2503999" indent="-227637" algn="l" rtl="0" eaLnBrk="1" fontAlgn="base" hangingPunct="1">
        <a:spcBef>
          <a:spcPct val="20000"/>
        </a:spcBef>
        <a:spcAft>
          <a:spcPct val="0"/>
        </a:spcAft>
        <a:buChar char="»"/>
        <a:defRPr>
          <a:solidFill>
            <a:schemeClr val="tx1"/>
          </a:solidFill>
          <a:latin typeface="+mn-lt"/>
        </a:defRPr>
      </a:lvl6pPr>
      <a:lvl7pPr marL="2959268" indent="-227637" algn="l" rtl="0" eaLnBrk="1" fontAlgn="base" hangingPunct="1">
        <a:spcBef>
          <a:spcPct val="20000"/>
        </a:spcBef>
        <a:spcAft>
          <a:spcPct val="0"/>
        </a:spcAft>
        <a:buChar char="»"/>
        <a:defRPr>
          <a:solidFill>
            <a:schemeClr val="tx1"/>
          </a:solidFill>
          <a:latin typeface="+mn-lt"/>
        </a:defRPr>
      </a:lvl7pPr>
      <a:lvl8pPr marL="3414540" indent="-227637" algn="l" rtl="0" eaLnBrk="1" fontAlgn="base" hangingPunct="1">
        <a:spcBef>
          <a:spcPct val="20000"/>
        </a:spcBef>
        <a:spcAft>
          <a:spcPct val="0"/>
        </a:spcAft>
        <a:buChar char="»"/>
        <a:defRPr>
          <a:solidFill>
            <a:schemeClr val="tx1"/>
          </a:solidFill>
          <a:latin typeface="+mn-lt"/>
        </a:defRPr>
      </a:lvl8pPr>
      <a:lvl9pPr marL="3869808" indent="-227637"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0544" rtl="0" eaLnBrk="1" latinLnBrk="0" hangingPunct="1">
        <a:defRPr sz="1800" kern="1200">
          <a:solidFill>
            <a:schemeClr val="tx1"/>
          </a:solidFill>
          <a:latin typeface="+mn-lt"/>
          <a:ea typeface="+mn-ea"/>
          <a:cs typeface="+mn-cs"/>
        </a:defRPr>
      </a:lvl1pPr>
      <a:lvl2pPr marL="455272" algn="l" defTabSz="910544" rtl="0" eaLnBrk="1" latinLnBrk="0" hangingPunct="1">
        <a:defRPr sz="1800" kern="1200">
          <a:solidFill>
            <a:schemeClr val="tx1"/>
          </a:solidFill>
          <a:latin typeface="+mn-lt"/>
          <a:ea typeface="+mn-ea"/>
          <a:cs typeface="+mn-cs"/>
        </a:defRPr>
      </a:lvl2pPr>
      <a:lvl3pPr marL="910544" algn="l" defTabSz="910544" rtl="0" eaLnBrk="1" latinLnBrk="0" hangingPunct="1">
        <a:defRPr sz="1800" kern="1200">
          <a:solidFill>
            <a:schemeClr val="tx1"/>
          </a:solidFill>
          <a:latin typeface="+mn-lt"/>
          <a:ea typeface="+mn-ea"/>
          <a:cs typeface="+mn-cs"/>
        </a:defRPr>
      </a:lvl3pPr>
      <a:lvl4pPr marL="1365819" algn="l" defTabSz="910544" rtl="0" eaLnBrk="1" latinLnBrk="0" hangingPunct="1">
        <a:defRPr sz="1800" kern="1200">
          <a:solidFill>
            <a:schemeClr val="tx1"/>
          </a:solidFill>
          <a:latin typeface="+mn-lt"/>
          <a:ea typeface="+mn-ea"/>
          <a:cs typeface="+mn-cs"/>
        </a:defRPr>
      </a:lvl4pPr>
      <a:lvl5pPr marL="1821090" algn="l" defTabSz="910544" rtl="0" eaLnBrk="1" latinLnBrk="0" hangingPunct="1">
        <a:defRPr sz="1800" kern="1200">
          <a:solidFill>
            <a:schemeClr val="tx1"/>
          </a:solidFill>
          <a:latin typeface="+mn-lt"/>
          <a:ea typeface="+mn-ea"/>
          <a:cs typeface="+mn-cs"/>
        </a:defRPr>
      </a:lvl5pPr>
      <a:lvl6pPr marL="2276357" algn="l" defTabSz="910544" rtl="0" eaLnBrk="1" latinLnBrk="0" hangingPunct="1">
        <a:defRPr sz="1800" kern="1200">
          <a:solidFill>
            <a:schemeClr val="tx1"/>
          </a:solidFill>
          <a:latin typeface="+mn-lt"/>
          <a:ea typeface="+mn-ea"/>
          <a:cs typeface="+mn-cs"/>
        </a:defRPr>
      </a:lvl6pPr>
      <a:lvl7pPr marL="2731633" algn="l" defTabSz="910544" rtl="0" eaLnBrk="1" latinLnBrk="0" hangingPunct="1">
        <a:defRPr sz="1800" kern="1200">
          <a:solidFill>
            <a:schemeClr val="tx1"/>
          </a:solidFill>
          <a:latin typeface="+mn-lt"/>
          <a:ea typeface="+mn-ea"/>
          <a:cs typeface="+mn-cs"/>
        </a:defRPr>
      </a:lvl7pPr>
      <a:lvl8pPr marL="3186905" algn="l" defTabSz="910544" rtl="0" eaLnBrk="1" latinLnBrk="0" hangingPunct="1">
        <a:defRPr sz="1800" kern="1200">
          <a:solidFill>
            <a:schemeClr val="tx1"/>
          </a:solidFill>
          <a:latin typeface="+mn-lt"/>
          <a:ea typeface="+mn-ea"/>
          <a:cs typeface="+mn-cs"/>
        </a:defRPr>
      </a:lvl8pPr>
      <a:lvl9pPr marL="3642180" algn="l" defTabSz="9105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ktangel 1"/>
          <p:cNvSpPr>
            <a:spLocks noChangeArrowheads="1"/>
          </p:cNvSpPr>
          <p:nvPr/>
        </p:nvSpPr>
        <p:spPr bwMode="auto">
          <a:xfrm>
            <a:off x="7607300" y="6350"/>
            <a:ext cx="1531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sv-SE" altLang="en-US">
                <a:latin typeface="Helvetica light"/>
              </a:rPr>
              <a:t>2017_ver 1.0</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304800" y="1392238"/>
          <a:ext cx="8534400" cy="3682999"/>
        </p:xfrm>
        <a:graphic>
          <a:graphicData uri="http://schemas.openxmlformats.org/drawingml/2006/table">
            <a:tbl>
              <a:tblPr firstRow="1" bandRow="1">
                <a:tableStyleId>{ED083AE6-46FA-4A59-8FB0-9F97EB10719F}</a:tableStyleId>
              </a:tblPr>
              <a:tblGrid>
                <a:gridCol w="2514600"/>
                <a:gridCol w="2819400"/>
                <a:gridCol w="3200400"/>
              </a:tblGrid>
              <a:tr h="370840">
                <a:tc>
                  <a:txBody>
                    <a:bodyPr/>
                    <a:lstStyle/>
                    <a:p>
                      <a:pPr algn="ctr"/>
                      <a:r>
                        <a:rPr lang="en-US" dirty="0" smtClean="0"/>
                        <a:t>Time required for water</a:t>
                      </a:r>
                      <a:r>
                        <a:rPr lang="en-US" baseline="0" dirty="0" smtClean="0"/>
                        <a:t> level to drop 2.5cm in a test hole</a:t>
                      </a:r>
                      <a:endParaRPr lang="en-US" dirty="0"/>
                    </a:p>
                  </a:txBody>
                  <a:tcPr>
                    <a:solidFill>
                      <a:schemeClr val="bg1">
                        <a:lumMod val="75000"/>
                      </a:schemeClr>
                    </a:solidFill>
                  </a:tcPr>
                </a:tc>
                <a:tc>
                  <a:txBody>
                    <a:bodyPr/>
                    <a:lstStyle/>
                    <a:p>
                      <a:pPr algn="ctr"/>
                      <a:r>
                        <a:rPr lang="en-US" sz="1800" dirty="0" smtClean="0"/>
                        <a:t>Relative absorption rate</a:t>
                      </a:r>
                      <a:endParaRPr lang="en-US" sz="1800" dirty="0"/>
                    </a:p>
                  </a:txBody>
                  <a:tcPr anchor="ctr">
                    <a:solidFill>
                      <a:schemeClr val="bg1">
                        <a:lumMod val="75000"/>
                      </a:schemeClr>
                    </a:solidFill>
                  </a:tcPr>
                </a:tc>
                <a:tc>
                  <a:txBody>
                    <a:bodyPr/>
                    <a:lstStyle/>
                    <a:p>
                      <a:pPr algn="ctr"/>
                      <a:r>
                        <a:rPr lang="en-US" sz="1800" dirty="0" smtClean="0"/>
                        <a:t>Type of soil </a:t>
                      </a:r>
                      <a:endParaRPr lang="en-US" sz="1800" dirty="0"/>
                    </a:p>
                  </a:txBody>
                  <a:tcPr anchor="ctr">
                    <a:solidFill>
                      <a:schemeClr val="bg1">
                        <a:lumMod val="75000"/>
                      </a:schemeClr>
                    </a:solidFill>
                  </a:tcPr>
                </a:tc>
              </a:tr>
              <a:tr h="370840">
                <a:tc>
                  <a:txBody>
                    <a:bodyPr/>
                    <a:lstStyle/>
                    <a:p>
                      <a:pPr algn="ctr"/>
                      <a:r>
                        <a:rPr lang="en-US" dirty="0" smtClean="0"/>
                        <a:t>0-3 minutes</a:t>
                      </a:r>
                      <a:endParaRPr lang="en-US" dirty="0"/>
                    </a:p>
                  </a:txBody>
                  <a:tcPr>
                    <a:noFill/>
                  </a:tcPr>
                </a:tc>
                <a:tc>
                  <a:txBody>
                    <a:bodyPr/>
                    <a:lstStyle/>
                    <a:p>
                      <a:pPr algn="ctr"/>
                      <a:r>
                        <a:rPr lang="en-US" sz="1800" dirty="0" smtClean="0"/>
                        <a:t>Rapid</a:t>
                      </a:r>
                      <a:endParaRPr lang="en-US" sz="1800" dirty="0"/>
                    </a:p>
                  </a:txBody>
                  <a:tcPr>
                    <a:noFill/>
                  </a:tcPr>
                </a:tc>
                <a:tc>
                  <a:txBody>
                    <a:bodyPr/>
                    <a:lstStyle/>
                    <a:p>
                      <a:r>
                        <a:rPr lang="en-US" sz="1800" dirty="0" smtClean="0"/>
                        <a:t>Coarse sand</a:t>
                      </a:r>
                      <a:r>
                        <a:rPr lang="en-US" sz="1800" baseline="0" dirty="0" smtClean="0"/>
                        <a:t> and gravel</a:t>
                      </a:r>
                      <a:endParaRPr lang="en-US" sz="1800" dirty="0"/>
                    </a:p>
                  </a:txBody>
                  <a:tcPr>
                    <a:noFill/>
                  </a:tcPr>
                </a:tc>
              </a:tr>
              <a:tr h="370840">
                <a:tc>
                  <a:txBody>
                    <a:bodyPr/>
                    <a:lstStyle/>
                    <a:p>
                      <a:pPr algn="ctr"/>
                      <a:r>
                        <a:rPr lang="en-US" dirty="0" smtClean="0"/>
                        <a:t>3-5</a:t>
                      </a:r>
                      <a:r>
                        <a:rPr lang="en-US" baseline="0" dirty="0" smtClean="0"/>
                        <a:t> minutes </a:t>
                      </a:r>
                      <a:endParaRPr lang="en-US" dirty="0"/>
                    </a:p>
                  </a:txBody>
                  <a:tcPr/>
                </a:tc>
                <a:tc>
                  <a:txBody>
                    <a:bodyPr/>
                    <a:lstStyle/>
                    <a:p>
                      <a:pPr algn="ctr"/>
                      <a:r>
                        <a:rPr lang="en-US" sz="1800" dirty="0" smtClean="0"/>
                        <a:t>Medium</a:t>
                      </a:r>
                      <a:endParaRPr lang="en-US" sz="1800" dirty="0"/>
                    </a:p>
                  </a:txBody>
                  <a:tcPr/>
                </a:tc>
                <a:tc>
                  <a:txBody>
                    <a:bodyPr/>
                    <a:lstStyle/>
                    <a:p>
                      <a:r>
                        <a:rPr lang="en-US" sz="1800" dirty="0" smtClean="0"/>
                        <a:t>Fine sand or sandy</a:t>
                      </a:r>
                      <a:r>
                        <a:rPr lang="en-US" sz="1800" baseline="0" dirty="0" smtClean="0"/>
                        <a:t> loam</a:t>
                      </a:r>
                      <a:endParaRPr lang="en-US" sz="1800" dirty="0"/>
                    </a:p>
                  </a:txBody>
                  <a:tcPr/>
                </a:tc>
              </a:tr>
              <a:tr h="370840">
                <a:tc>
                  <a:txBody>
                    <a:bodyPr/>
                    <a:lstStyle/>
                    <a:p>
                      <a:pPr algn="ctr"/>
                      <a:r>
                        <a:rPr lang="en-US" dirty="0" smtClean="0"/>
                        <a:t>5-30 minutes</a:t>
                      </a:r>
                      <a:endParaRPr lang="en-US" dirty="0"/>
                    </a:p>
                  </a:txBody>
                  <a:tcPr>
                    <a:noFill/>
                  </a:tcPr>
                </a:tc>
                <a:tc>
                  <a:txBody>
                    <a:bodyPr/>
                    <a:lstStyle/>
                    <a:p>
                      <a:pPr algn="ctr"/>
                      <a:r>
                        <a:rPr lang="en-US" sz="1800" dirty="0" smtClean="0"/>
                        <a:t>Slow</a:t>
                      </a:r>
                      <a:endParaRPr lang="en-US" sz="1800" dirty="0"/>
                    </a:p>
                  </a:txBody>
                  <a:tcPr>
                    <a:noFill/>
                  </a:tcPr>
                </a:tc>
                <a:tc>
                  <a:txBody>
                    <a:bodyPr/>
                    <a:lstStyle/>
                    <a:p>
                      <a:r>
                        <a:rPr lang="en-US" sz="1800" dirty="0" smtClean="0"/>
                        <a:t>Clay, loam,</a:t>
                      </a:r>
                      <a:r>
                        <a:rPr lang="en-US" sz="1800" baseline="0" dirty="0" smtClean="0"/>
                        <a:t> or clay with sands</a:t>
                      </a:r>
                      <a:endParaRPr lang="en-US" sz="1800" dirty="0"/>
                    </a:p>
                  </a:txBody>
                  <a:tcPr>
                    <a:noFill/>
                  </a:tcPr>
                </a:tc>
              </a:tr>
              <a:tr h="370840">
                <a:tc>
                  <a:txBody>
                    <a:bodyPr/>
                    <a:lstStyle/>
                    <a:p>
                      <a:pPr algn="ctr"/>
                      <a:r>
                        <a:rPr lang="en-US" dirty="0" smtClean="0"/>
                        <a:t>30-60 minutes</a:t>
                      </a:r>
                      <a:endParaRPr lang="en-US" dirty="0"/>
                    </a:p>
                  </a:txBody>
                  <a:tcPr/>
                </a:tc>
                <a:tc>
                  <a:txBody>
                    <a:bodyPr/>
                    <a:lstStyle/>
                    <a:p>
                      <a:pPr algn="ctr"/>
                      <a:r>
                        <a:rPr lang="en-US" sz="1800" dirty="0" smtClean="0"/>
                        <a:t>Semi-impervious</a:t>
                      </a:r>
                      <a:endParaRPr lang="en-US" sz="1800" dirty="0"/>
                    </a:p>
                  </a:txBody>
                  <a:tcPr/>
                </a:tc>
                <a:tc>
                  <a:txBody>
                    <a:bodyPr/>
                    <a:lstStyle/>
                    <a:p>
                      <a:r>
                        <a:rPr lang="en-US" sz="1800" dirty="0" smtClean="0"/>
                        <a:t>Dense clay</a:t>
                      </a:r>
                      <a:endParaRPr lang="en-US" sz="1800" dirty="0"/>
                    </a:p>
                  </a:txBody>
                  <a:tcPr/>
                </a:tc>
              </a:tr>
              <a:tr h="370840">
                <a:tc>
                  <a:txBody>
                    <a:bodyPr/>
                    <a:lstStyle/>
                    <a:p>
                      <a:pPr algn="ctr"/>
                      <a:r>
                        <a:rPr lang="en-US" dirty="0" smtClean="0"/>
                        <a:t>&gt; 60 minutes</a:t>
                      </a:r>
                      <a:endParaRPr lang="en-US" dirty="0"/>
                    </a:p>
                  </a:txBody>
                  <a:tcPr>
                    <a:noFill/>
                  </a:tcPr>
                </a:tc>
                <a:tc>
                  <a:txBody>
                    <a:bodyPr/>
                    <a:lstStyle/>
                    <a:p>
                      <a:pPr algn="ctr"/>
                      <a:r>
                        <a:rPr lang="en-US" sz="1800" dirty="0" smtClean="0"/>
                        <a:t>Impervious</a:t>
                      </a:r>
                      <a:endParaRPr lang="en-US" sz="1800" dirty="0"/>
                    </a:p>
                  </a:txBody>
                  <a:tcPr>
                    <a:noFill/>
                  </a:tcPr>
                </a:tc>
                <a:tc>
                  <a:txBody>
                    <a:bodyPr/>
                    <a:lstStyle/>
                    <a:p>
                      <a:r>
                        <a:rPr lang="en-US" sz="1800" dirty="0" smtClean="0"/>
                        <a:t>Hardpan or rock</a:t>
                      </a:r>
                      <a:endParaRPr lang="en-US" sz="1800" dirty="0"/>
                    </a:p>
                  </a:txBody>
                  <a:tcPr>
                    <a:noFill/>
                  </a:tcPr>
                </a:tc>
              </a:tr>
              <a:tr h="370840">
                <a:tc gridSpan="3">
                  <a:txBody>
                    <a:bodyPr/>
                    <a:lstStyle/>
                    <a:p>
                      <a:pPr marL="0" marR="0" indent="0" algn="l" defTabSz="910544" rtl="0" eaLnBrk="1" fontAlgn="auto" latinLnBrk="0" hangingPunct="1">
                        <a:lnSpc>
                          <a:spcPct val="100000"/>
                        </a:lnSpc>
                        <a:spcBef>
                          <a:spcPts val="0"/>
                        </a:spcBef>
                        <a:spcAft>
                          <a:spcPts val="0"/>
                        </a:spcAft>
                        <a:buClrTx/>
                        <a:buSzTx/>
                        <a:buFontTx/>
                        <a:buNone/>
                        <a:tabLst/>
                        <a:defRPr/>
                      </a:pPr>
                      <a:r>
                        <a:rPr lang="en-US" baseline="0" dirty="0" smtClean="0"/>
                        <a:t>Note: the first two types of soil are suitable for subsurface disposal.  They are not suitable for lagoons unless water retention is assisted by the installation of an impermeable liner at the lagoon bottom.</a:t>
                      </a:r>
                    </a:p>
                  </a:txBody>
                  <a:tcPr/>
                </a:tc>
                <a:tc hMerge="1">
                  <a:txBody>
                    <a:bodyPr/>
                    <a:lstStyle/>
                    <a:p>
                      <a:endParaRPr lang="en-US" dirty="0"/>
                    </a:p>
                  </a:txBody>
                  <a:tcPr/>
                </a:tc>
                <a:tc hMerge="1">
                  <a:txBody>
                    <a:bodyPr/>
                    <a:lstStyle/>
                    <a:p>
                      <a:endParaRPr lang="en-US" dirty="0"/>
                    </a:p>
                  </a:txBody>
                  <a:tcPr/>
                </a:tc>
              </a:tr>
            </a:tbl>
          </a:graphicData>
        </a:graphic>
      </p:graphicFrame>
      <p:sp>
        <p:nvSpPr>
          <p:cNvPr id="17442" name="Title 2"/>
          <p:cNvSpPr>
            <a:spLocks noGrp="1"/>
          </p:cNvSpPr>
          <p:nvPr>
            <p:ph type="title"/>
          </p:nvPr>
        </p:nvSpPr>
        <p:spPr>
          <a:ln/>
        </p:spPr>
        <p:txBody>
          <a:bodyPr/>
          <a:lstStyle/>
          <a:p>
            <a:r>
              <a:rPr lang="en-US" altLang="en-US" smtClean="0"/>
              <a:t>Soil Percolation Rates </a:t>
            </a:r>
          </a:p>
        </p:txBody>
      </p:sp>
      <p:sp>
        <p:nvSpPr>
          <p:cNvPr id="17443" name="Rektangel 1"/>
          <p:cNvSpPr>
            <a:spLocks noChangeArrowheads="1"/>
          </p:cNvSpPr>
          <p:nvPr/>
        </p:nvSpPr>
        <p:spPr bwMode="auto">
          <a:xfrm>
            <a:off x="7618413" y="38100"/>
            <a:ext cx="1530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sv-SE" altLang="en-US">
                <a:latin typeface="Helvetica light"/>
              </a:rPr>
              <a:t>2017_ver 1.0</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6"/>
          <p:cNvSpPr>
            <a:spLocks noGrp="1"/>
          </p:cNvSpPr>
          <p:nvPr>
            <p:ph idx="1"/>
          </p:nvPr>
        </p:nvSpPr>
        <p:spPr bwMode="auto">
          <a:xfrm>
            <a:off x="533400" y="1371600"/>
            <a:ext cx="8077200" cy="480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When determining appropriate technologies or procedures it is important to take a holistic approach considering all aspects, such as:</a:t>
            </a:r>
          </a:p>
          <a:p>
            <a:pPr lvl="1"/>
            <a:r>
              <a:rPr lang="en-US" altLang="en-US" smtClean="0"/>
              <a:t>Mission requirements</a:t>
            </a:r>
          </a:p>
          <a:p>
            <a:pPr lvl="1"/>
            <a:r>
              <a:rPr lang="en-US" altLang="en-US" smtClean="0"/>
              <a:t>Resources (availability of time, manpower, space, equipment, materials and transportation)</a:t>
            </a:r>
          </a:p>
          <a:p>
            <a:pPr lvl="1"/>
            <a:r>
              <a:rPr lang="en-US" altLang="en-US" smtClean="0"/>
              <a:t>Lifecycle costs (purchase, maintenance, disposition)</a:t>
            </a:r>
          </a:p>
          <a:p>
            <a:pPr lvl="1"/>
            <a:r>
              <a:rPr lang="en-US" altLang="en-US" smtClean="0"/>
              <a:t>Sustainable resource use (energy and water requirements, waste generation)</a:t>
            </a:r>
          </a:p>
          <a:p>
            <a:pPr lvl="1"/>
            <a:r>
              <a:rPr lang="en-US" altLang="en-US" smtClean="0"/>
              <a:t>Minimize environmental and logistical impacts</a:t>
            </a:r>
          </a:p>
          <a:p>
            <a:pPr lvl="1"/>
            <a:r>
              <a:rPr lang="en-US" altLang="en-US" smtClean="0"/>
              <a:t>Cultural acceptance </a:t>
            </a:r>
          </a:p>
          <a:p>
            <a:pPr lvl="2"/>
            <a:r>
              <a:rPr lang="en-US" altLang="en-US" smtClean="0"/>
              <a:t>Base populace</a:t>
            </a:r>
          </a:p>
          <a:p>
            <a:pPr lvl="2"/>
            <a:r>
              <a:rPr lang="en-US" altLang="en-US" smtClean="0"/>
              <a:t>Host nation</a:t>
            </a:r>
          </a:p>
          <a:p>
            <a:pPr lvl="2"/>
            <a:endParaRPr lang="en-US" altLang="en-US" smtClean="0"/>
          </a:p>
        </p:txBody>
      </p:sp>
      <p:sp>
        <p:nvSpPr>
          <p:cNvPr id="18435" name="Title 2"/>
          <p:cNvSpPr>
            <a:spLocks noGrp="1"/>
          </p:cNvSpPr>
          <p:nvPr>
            <p:ph type="title"/>
          </p:nvPr>
        </p:nvSpPr>
        <p:spPr>
          <a:ln/>
        </p:spPr>
        <p:txBody>
          <a:bodyPr/>
          <a:lstStyle/>
          <a:p>
            <a:r>
              <a:rPr lang="en-US" altLang="en-US" smtClean="0"/>
              <a:t>Cost-Benefit Analysis</a:t>
            </a:r>
          </a:p>
        </p:txBody>
      </p:sp>
      <p:sp>
        <p:nvSpPr>
          <p:cNvPr id="18436" name="Rektangel 1"/>
          <p:cNvSpPr>
            <a:spLocks noChangeArrowheads="1"/>
          </p:cNvSpPr>
          <p:nvPr/>
        </p:nvSpPr>
        <p:spPr bwMode="auto">
          <a:xfrm>
            <a:off x="7612063" y="0"/>
            <a:ext cx="1531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sv-SE" altLang="en-US">
                <a:latin typeface="Helvetica light"/>
              </a:rPr>
              <a:t>2017_ver 1.0</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z="3600" smtClean="0"/>
              <a:t>Technical Module</a:t>
            </a:r>
          </a:p>
        </p:txBody>
      </p:sp>
      <p:sp>
        <p:nvSpPr>
          <p:cNvPr id="5" name="Text Placeholder 4"/>
          <p:cNvSpPr>
            <a:spLocks noGrp="1"/>
          </p:cNvSpPr>
          <p:nvPr>
            <p:ph type="body" idx="1"/>
          </p:nvPr>
        </p:nvSpPr>
        <p:spPr/>
        <p:txBody>
          <a:bodyPr/>
          <a:lstStyle/>
          <a:p>
            <a:pPr eaLnBrk="1" hangingPunct="1">
              <a:defRPr/>
            </a:pPr>
            <a:r>
              <a:rPr lang="en-US" dirty="0"/>
              <a:t>Introduction</a:t>
            </a:r>
          </a:p>
        </p:txBody>
      </p:sp>
      <p:sp>
        <p:nvSpPr>
          <p:cNvPr id="9220" name="Rektangel 1"/>
          <p:cNvSpPr>
            <a:spLocks noChangeArrowheads="1"/>
          </p:cNvSpPr>
          <p:nvPr/>
        </p:nvSpPr>
        <p:spPr bwMode="auto">
          <a:xfrm>
            <a:off x="7612063" y="0"/>
            <a:ext cx="1531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sv-SE" altLang="en-US">
                <a:latin typeface="Helvetica light"/>
              </a:rPr>
              <a:t>2017_ver 1.0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533400" y="1371600"/>
            <a:ext cx="8077200" cy="4876800"/>
          </a:xfrm>
        </p:spPr>
        <p:txBody>
          <a:bodyPr/>
          <a:lstStyle/>
          <a:p>
            <a:pPr marL="468313" indent="-468313" defTabSz="1300163">
              <a:spcBef>
                <a:spcPct val="0"/>
              </a:spcBef>
              <a:defRPr/>
            </a:pPr>
            <a:r>
              <a:rPr lang="en-US" dirty="0" smtClean="0"/>
              <a:t>Contact the legal office to determine </a:t>
            </a:r>
            <a:r>
              <a:rPr lang="en-US" dirty="0"/>
              <a:t>the applicability of international </a:t>
            </a:r>
            <a:r>
              <a:rPr lang="en-US" dirty="0" smtClean="0"/>
              <a:t>treaties and agreements, </a:t>
            </a:r>
            <a:r>
              <a:rPr lang="en-US" dirty="0"/>
              <a:t>national </a:t>
            </a:r>
            <a:r>
              <a:rPr lang="en-US" dirty="0" smtClean="0"/>
              <a:t>laws, </a:t>
            </a:r>
            <a:r>
              <a:rPr lang="en-US" dirty="0"/>
              <a:t>host nation </a:t>
            </a:r>
            <a:r>
              <a:rPr lang="en-US" dirty="0" smtClean="0"/>
              <a:t>laws, </a:t>
            </a:r>
            <a:r>
              <a:rPr lang="en-US" dirty="0"/>
              <a:t>mission regulations </a:t>
            </a:r>
            <a:r>
              <a:rPr lang="en-US" dirty="0" smtClean="0"/>
              <a:t>(United Nations (UN), North Atlantic Treaty Organization (NATO), European Union (EU), </a:t>
            </a:r>
            <a:r>
              <a:rPr lang="en-US" dirty="0"/>
              <a:t>Theater </a:t>
            </a:r>
            <a:r>
              <a:rPr lang="en-US" dirty="0" smtClean="0"/>
              <a:t>command, etc.) </a:t>
            </a:r>
          </a:p>
          <a:p>
            <a:pPr marL="0" indent="0" defTabSz="1300163">
              <a:spcBef>
                <a:spcPct val="0"/>
              </a:spcBef>
              <a:buFontTx/>
              <a:buNone/>
              <a:defRPr/>
            </a:pPr>
            <a:endParaRPr lang="en-US" dirty="0" smtClean="0"/>
          </a:p>
          <a:p>
            <a:pPr marL="0" indent="0" defTabSz="1300163">
              <a:spcBef>
                <a:spcPct val="0"/>
              </a:spcBef>
              <a:buFontTx/>
              <a:buNone/>
              <a:defRPr/>
            </a:pPr>
            <a:endParaRPr lang="en-US" i="1" dirty="0" smtClean="0"/>
          </a:p>
        </p:txBody>
      </p:sp>
      <p:sp>
        <p:nvSpPr>
          <p:cNvPr id="10243" name="Rubrik 2"/>
          <p:cNvSpPr>
            <a:spLocks noGrp="1"/>
          </p:cNvSpPr>
          <p:nvPr>
            <p:ph type="title"/>
          </p:nvPr>
        </p:nvSpPr>
        <p:spPr>
          <a:ln/>
        </p:spPr>
        <p:txBody>
          <a:bodyPr/>
          <a:lstStyle/>
          <a:p>
            <a:r>
              <a:rPr lang="sv-SE" altLang="en-US" smtClean="0"/>
              <a:t>Laws and Regulations</a:t>
            </a:r>
          </a:p>
        </p:txBody>
      </p:sp>
      <p:sp>
        <p:nvSpPr>
          <p:cNvPr id="9220" name="TextBox 4"/>
          <p:cNvSpPr txBox="1">
            <a:spLocks noChangeArrowheads="1"/>
          </p:cNvSpPr>
          <p:nvPr/>
        </p:nvSpPr>
        <p:spPr bwMode="auto">
          <a:xfrm>
            <a:off x="838200" y="4422775"/>
            <a:ext cx="71374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altLang="en-US" sz="2000"/>
              <a:t>Be prepared to implement the highest </a:t>
            </a:r>
            <a:br>
              <a:rPr lang="en-US" altLang="en-US" sz="2000"/>
            </a:br>
            <a:r>
              <a:rPr lang="en-US" altLang="en-US" sz="2000"/>
              <a:t>applicable environmental standard</a:t>
            </a:r>
          </a:p>
        </p:txBody>
      </p:sp>
      <p:sp>
        <p:nvSpPr>
          <p:cNvPr id="10245" name="Rektangel 1"/>
          <p:cNvSpPr>
            <a:spLocks noChangeArrowheads="1"/>
          </p:cNvSpPr>
          <p:nvPr/>
        </p:nvSpPr>
        <p:spPr bwMode="auto">
          <a:xfrm>
            <a:off x="7612063" y="6350"/>
            <a:ext cx="1531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sv-SE" altLang="en-US">
                <a:latin typeface="Helvetica light"/>
              </a:rPr>
              <a:t>2017_ver 1.0</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4"/>
          <p:cNvSpPr>
            <a:spLocks noGrp="1"/>
          </p:cNvSpPr>
          <p:nvPr>
            <p:ph idx="1"/>
          </p:nvPr>
        </p:nvSpPr>
        <p:spPr bwMode="auto">
          <a:xfrm>
            <a:off x="533400" y="1371600"/>
            <a:ext cx="8077200" cy="5410200"/>
          </a:xfrm>
          <a:extLst/>
        </p:spPr>
        <p:txBody>
          <a:bodyPr vert="horz" wrap="square" lIns="91440" tIns="45720" rIns="91440" bIns="45720" numCol="1" anchor="t" anchorCtr="0" compatLnSpc="1">
            <a:prstTxWarp prst="textNoShape">
              <a:avLst/>
            </a:prstTxWarp>
          </a:bodyPr>
          <a:lstStyle/>
          <a:p>
            <a:pPr marL="0" indent="0" eaLnBrk="1" hangingPunct="1">
              <a:buFontTx/>
              <a:buNone/>
              <a:defRPr/>
            </a:pPr>
            <a:r>
              <a:rPr lang="en-US" sz="2000" dirty="0" smtClean="0"/>
              <a:t>Early involvement in the base camp planning process is the best way to positively influence a mission’s environmental and energy considerations</a:t>
            </a:r>
          </a:p>
          <a:p>
            <a:pPr eaLnBrk="1" hangingPunct="1">
              <a:defRPr/>
            </a:pPr>
            <a:r>
              <a:rPr lang="en-US" sz="2000" dirty="0" smtClean="0"/>
              <a:t>Site operations to</a:t>
            </a:r>
          </a:p>
          <a:p>
            <a:pPr lvl="1" eaLnBrk="1" hangingPunct="1">
              <a:defRPr/>
            </a:pPr>
            <a:r>
              <a:rPr lang="en-US" sz="2000" dirty="0" smtClean="0"/>
              <a:t>Maximize mission effectiveness</a:t>
            </a:r>
          </a:p>
          <a:p>
            <a:pPr lvl="1" eaLnBrk="1" hangingPunct="1">
              <a:defRPr/>
            </a:pPr>
            <a:r>
              <a:rPr lang="en-US" sz="2000" dirty="0" smtClean="0"/>
              <a:t>Maintain accessibility</a:t>
            </a:r>
          </a:p>
          <a:p>
            <a:pPr lvl="2" eaLnBrk="1" hangingPunct="1">
              <a:defRPr/>
            </a:pPr>
            <a:r>
              <a:rPr lang="en-US" sz="1600" dirty="0" smtClean="0"/>
              <a:t>If possible, ensure that proposed operations are accessible by an existing road network</a:t>
            </a:r>
          </a:p>
          <a:p>
            <a:pPr lvl="1" eaLnBrk="1" hangingPunct="1">
              <a:defRPr/>
            </a:pPr>
            <a:r>
              <a:rPr lang="en-US" sz="2000" dirty="0" smtClean="0"/>
              <a:t>Maintain required standoff distances</a:t>
            </a:r>
          </a:p>
          <a:p>
            <a:pPr lvl="2" eaLnBrk="1" hangingPunct="1">
              <a:defRPr/>
            </a:pPr>
            <a:r>
              <a:rPr lang="en-US" sz="1600" dirty="0" smtClean="0"/>
              <a:t>Standoff distances are especially important for force health protection reasons for areas such as: airfield operations, living quarters, base perimeter, wells, surface water sources, potential causes of contamination and sources of noise (e.g. generators)</a:t>
            </a:r>
          </a:p>
          <a:p>
            <a:pPr lvl="2" eaLnBrk="1" hangingPunct="1">
              <a:defRPr/>
            </a:pPr>
            <a:r>
              <a:rPr lang="en-US" sz="1600" dirty="0" smtClean="0"/>
              <a:t>Cultural and archaeological properties and natural resources </a:t>
            </a:r>
          </a:p>
          <a:p>
            <a:pPr lvl="1" eaLnBrk="1" hangingPunct="1">
              <a:defRPr/>
            </a:pPr>
            <a:r>
              <a:rPr lang="en-US" sz="2000" dirty="0" smtClean="0"/>
              <a:t>Minimize potential health impacts to base personnel and local population </a:t>
            </a:r>
          </a:p>
        </p:txBody>
      </p:sp>
      <p:sp>
        <p:nvSpPr>
          <p:cNvPr id="11267" name="Title 3"/>
          <p:cNvSpPr>
            <a:spLocks noGrp="1"/>
          </p:cNvSpPr>
          <p:nvPr>
            <p:ph type="title"/>
          </p:nvPr>
        </p:nvSpPr>
        <p:spPr>
          <a:ln/>
        </p:spPr>
        <p:txBody>
          <a:bodyPr/>
          <a:lstStyle/>
          <a:p>
            <a:pPr eaLnBrk="1" hangingPunct="1"/>
            <a:r>
              <a:rPr lang="en-US" altLang="en-US" smtClean="0"/>
              <a:t>Siting Considerations (1 of 2)</a:t>
            </a:r>
          </a:p>
        </p:txBody>
      </p:sp>
      <p:sp>
        <p:nvSpPr>
          <p:cNvPr id="11268" name="Rektangel 1"/>
          <p:cNvSpPr>
            <a:spLocks noChangeArrowheads="1"/>
          </p:cNvSpPr>
          <p:nvPr/>
        </p:nvSpPr>
        <p:spPr bwMode="auto">
          <a:xfrm>
            <a:off x="7602538" y="6350"/>
            <a:ext cx="1530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sv-SE" altLang="en-US">
                <a:latin typeface="Helvetica light"/>
              </a:rPr>
              <a:t>2017_ver 1.0</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4"/>
          <p:cNvSpPr>
            <a:spLocks noGrp="1"/>
          </p:cNvSpPr>
          <p:nvPr>
            <p:ph idx="1"/>
          </p:nvPr>
        </p:nvSpPr>
        <p:spPr bwMode="auto">
          <a:xfrm>
            <a:off x="533400" y="1371600"/>
            <a:ext cx="8077200" cy="541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sz="2000" dirty="0" smtClean="0"/>
              <a:t>Minimize impact on the local environment</a:t>
            </a:r>
          </a:p>
          <a:p>
            <a:pPr lvl="2" eaLnBrk="1" hangingPunct="1"/>
            <a:r>
              <a:rPr lang="en-US" altLang="en-US" dirty="0" smtClean="0"/>
              <a:t>Limit environmental degradation</a:t>
            </a:r>
          </a:p>
          <a:p>
            <a:pPr lvl="2" eaLnBrk="1" hangingPunct="1"/>
            <a:r>
              <a:rPr lang="en-US" altLang="en-US" dirty="0" smtClean="0"/>
              <a:t>Properly manage and protect natural resources</a:t>
            </a:r>
          </a:p>
          <a:p>
            <a:pPr lvl="2" eaLnBrk="1" hangingPunct="1"/>
            <a:r>
              <a:rPr lang="en-US" altLang="en-US" dirty="0" smtClean="0"/>
              <a:t>Preserve cultural property</a:t>
            </a:r>
          </a:p>
          <a:p>
            <a:pPr lvl="1" eaLnBrk="1" hangingPunct="1"/>
            <a:r>
              <a:rPr lang="en-US" altLang="en-US" sz="2000" dirty="0" smtClean="0"/>
              <a:t>Maximize energy efficiency by taking into consideration natural light, sun intensity, wind direction, etc.</a:t>
            </a:r>
          </a:p>
          <a:p>
            <a:pPr lvl="1" eaLnBrk="1" hangingPunct="1"/>
            <a:r>
              <a:rPr lang="en-US" altLang="en-US" sz="2000" dirty="0" smtClean="0"/>
              <a:t>Use existing roads and buildings, if possible</a:t>
            </a:r>
          </a:p>
          <a:p>
            <a:pPr lvl="1" eaLnBrk="1" hangingPunct="1"/>
            <a:r>
              <a:rPr lang="en-US" altLang="en-US" sz="2000" dirty="0" smtClean="0"/>
              <a:t>Properly plan to allow for changes in mission and base population without having to construct additional solid waste and wastewater treatment sites, if at all possible  </a:t>
            </a:r>
            <a:endParaRPr lang="en-US" altLang="en-US" dirty="0" smtClean="0"/>
          </a:p>
          <a:p>
            <a:pPr lvl="1" eaLnBrk="1" hangingPunct="1"/>
            <a:r>
              <a:rPr lang="en-US" altLang="en-US" sz="2000" dirty="0" smtClean="0"/>
              <a:t>Properly plan for training areas in or near the camp, which can involve building barriers, creating camouflage, and other activities that can impact the surrounding environment</a:t>
            </a:r>
          </a:p>
        </p:txBody>
      </p:sp>
      <p:sp>
        <p:nvSpPr>
          <p:cNvPr id="12291" name="Title 3"/>
          <p:cNvSpPr>
            <a:spLocks noGrp="1"/>
          </p:cNvSpPr>
          <p:nvPr>
            <p:ph type="title"/>
          </p:nvPr>
        </p:nvSpPr>
        <p:spPr>
          <a:ln/>
        </p:spPr>
        <p:txBody>
          <a:bodyPr/>
          <a:lstStyle/>
          <a:p>
            <a:pPr eaLnBrk="1" hangingPunct="1"/>
            <a:r>
              <a:rPr lang="en-US" altLang="en-US" smtClean="0"/>
              <a:t>Siting Considerations (2 of 2)</a:t>
            </a:r>
          </a:p>
        </p:txBody>
      </p:sp>
      <p:sp>
        <p:nvSpPr>
          <p:cNvPr id="12292" name="Rektangel 1"/>
          <p:cNvSpPr>
            <a:spLocks noChangeArrowheads="1"/>
          </p:cNvSpPr>
          <p:nvPr/>
        </p:nvSpPr>
        <p:spPr bwMode="auto">
          <a:xfrm>
            <a:off x="7578725" y="6350"/>
            <a:ext cx="1530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sv-SE" altLang="en-US">
                <a:latin typeface="Helvetica light"/>
              </a:rPr>
              <a:t>2017_ver 1.0</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bwMode="auto">
          <a:xfrm>
            <a:off x="533400" y="1371600"/>
            <a:ext cx="8077200" cy="5105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eaLnBrk="1" hangingPunct="1">
              <a:defRPr/>
            </a:pPr>
            <a:r>
              <a:rPr lang="en-US" altLang="en-US" sz="2000" dirty="0" smtClean="0"/>
              <a:t>Temperature</a:t>
            </a:r>
          </a:p>
          <a:p>
            <a:pPr lvl="1" eaLnBrk="1" hangingPunct="1">
              <a:defRPr/>
            </a:pPr>
            <a:r>
              <a:rPr lang="en-US" altLang="en-US" sz="1800" dirty="0" smtClean="0"/>
              <a:t>Temperature range and seasonal variability can affect equipment performance, energy requirements, and resource availability</a:t>
            </a:r>
          </a:p>
          <a:p>
            <a:pPr eaLnBrk="1" hangingPunct="1">
              <a:defRPr/>
            </a:pPr>
            <a:r>
              <a:rPr lang="en-US" altLang="en-US" sz="2000" dirty="0" smtClean="0"/>
              <a:t>Precipitation</a:t>
            </a:r>
          </a:p>
          <a:p>
            <a:pPr lvl="1" eaLnBrk="1" hangingPunct="1">
              <a:defRPr/>
            </a:pPr>
            <a:r>
              <a:rPr lang="en-US" altLang="en-US" sz="1800" dirty="0" smtClean="0"/>
              <a:t>Precipitation, with seasonal variability, will affect many aspects of operations including: surface water availability, groundwater recharge rates, effectiveness of evaporation beds and lagoons, potential to conduct burning operations and potential to generate contaminated leachate from solid waste</a:t>
            </a:r>
          </a:p>
          <a:p>
            <a:pPr lvl="1" eaLnBrk="1" hangingPunct="1">
              <a:defRPr/>
            </a:pPr>
            <a:r>
              <a:rPr lang="en-US" altLang="en-US" sz="1800" dirty="0" smtClean="0"/>
              <a:t>Precipitation data, combined with topographic data, will also help determine siting requirements and transportation routes </a:t>
            </a:r>
          </a:p>
          <a:p>
            <a:pPr eaLnBrk="1" hangingPunct="1">
              <a:defRPr/>
            </a:pPr>
            <a:r>
              <a:rPr lang="en-US" altLang="en-US" sz="2000" dirty="0" smtClean="0"/>
              <a:t>Prevailing wind direction</a:t>
            </a:r>
          </a:p>
          <a:p>
            <a:pPr lvl="1" eaLnBrk="1" hangingPunct="1">
              <a:defRPr/>
            </a:pPr>
            <a:r>
              <a:rPr lang="en-US" altLang="en-US" sz="1800" dirty="0" smtClean="0"/>
              <a:t>Consideration of wind data helps to avoid blowing snow</a:t>
            </a:r>
            <a:r>
              <a:rPr lang="en-US" altLang="en-US" sz="1800" dirty="0"/>
              <a:t> </a:t>
            </a:r>
            <a:r>
              <a:rPr lang="en-US" altLang="en-US" sz="1800" dirty="0" smtClean="0"/>
              <a:t>and smoke or other air contamination toward the camp and other inhabited areas</a:t>
            </a:r>
          </a:p>
          <a:p>
            <a:pPr eaLnBrk="1" hangingPunct="1">
              <a:defRPr/>
            </a:pPr>
            <a:r>
              <a:rPr lang="en-US" altLang="en-US" sz="2000" dirty="0" smtClean="0"/>
              <a:t>Net evaporation rates</a:t>
            </a:r>
          </a:p>
          <a:p>
            <a:pPr lvl="1" eaLnBrk="1" hangingPunct="1">
              <a:defRPr/>
            </a:pPr>
            <a:r>
              <a:rPr lang="en-US" altLang="en-US" sz="1800" dirty="0" smtClean="0"/>
              <a:t>Use net evaporation rates to determine total size requirements for evaporation beds and lagoons</a:t>
            </a:r>
          </a:p>
          <a:p>
            <a:pPr eaLnBrk="1" hangingPunct="1">
              <a:defRPr/>
            </a:pPr>
            <a:endParaRPr lang="en-US" altLang="en-US" dirty="0" smtClean="0"/>
          </a:p>
          <a:p>
            <a:pPr eaLnBrk="1" hangingPunct="1">
              <a:defRPr/>
            </a:pPr>
            <a:endParaRPr lang="en-US" altLang="en-US" dirty="0" smtClean="0"/>
          </a:p>
        </p:txBody>
      </p:sp>
      <p:sp>
        <p:nvSpPr>
          <p:cNvPr id="13315" name="Title 1"/>
          <p:cNvSpPr>
            <a:spLocks noGrp="1"/>
          </p:cNvSpPr>
          <p:nvPr>
            <p:ph type="title"/>
          </p:nvPr>
        </p:nvSpPr>
        <p:spPr>
          <a:ln/>
        </p:spPr>
        <p:txBody>
          <a:bodyPr/>
          <a:lstStyle/>
          <a:p>
            <a:pPr eaLnBrk="1" hangingPunct="1"/>
            <a:r>
              <a:rPr lang="en-US" altLang="en-US" smtClean="0"/>
              <a:t>Climate Data</a:t>
            </a:r>
          </a:p>
        </p:txBody>
      </p:sp>
      <p:sp>
        <p:nvSpPr>
          <p:cNvPr id="13316" name="Rektangel 1"/>
          <p:cNvSpPr>
            <a:spLocks noChangeArrowheads="1"/>
          </p:cNvSpPr>
          <p:nvPr/>
        </p:nvSpPr>
        <p:spPr bwMode="auto">
          <a:xfrm>
            <a:off x="7612063" y="6350"/>
            <a:ext cx="1531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sv-SE" altLang="en-US">
                <a:latin typeface="Helvetica light"/>
              </a:rPr>
              <a:t>2017_ver 1.0</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bwMode="auto">
          <a:xfrm>
            <a:off x="533400" y="1371600"/>
            <a:ext cx="8077200" cy="510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Natural drainage</a:t>
            </a:r>
          </a:p>
          <a:p>
            <a:pPr lvl="1" eaLnBrk="1" hangingPunct="1"/>
            <a:r>
              <a:rPr lang="en-US" altLang="en-US" sz="1800" smtClean="0"/>
              <a:t>Consider natural drainage and how this will impact the conveyance of storm water through and around the camp</a:t>
            </a:r>
          </a:p>
          <a:p>
            <a:pPr eaLnBrk="1" hangingPunct="1"/>
            <a:r>
              <a:rPr lang="en-US" altLang="en-US" smtClean="0"/>
              <a:t>Slope or elevation</a:t>
            </a:r>
          </a:p>
          <a:p>
            <a:pPr lvl="1" eaLnBrk="1" hangingPunct="1"/>
            <a:r>
              <a:rPr lang="en-US" altLang="en-US" sz="1800" smtClean="0"/>
              <a:t>Ensure proper slope of sewer lines in order to optimize operation of the wastewater system</a:t>
            </a:r>
          </a:p>
          <a:p>
            <a:pPr eaLnBrk="1" hangingPunct="1"/>
            <a:r>
              <a:rPr lang="en-US" altLang="en-US" smtClean="0"/>
              <a:t>Geological hazards:</a:t>
            </a:r>
          </a:p>
          <a:p>
            <a:pPr lvl="1" eaLnBrk="1" hangingPunct="1"/>
            <a:r>
              <a:rPr lang="en-US" altLang="en-US" sz="1800" b="1" smtClean="0"/>
              <a:t>Seismic zones </a:t>
            </a:r>
            <a:r>
              <a:rPr lang="en-US" altLang="en-US" sz="1800" smtClean="0"/>
              <a:t>– Avoid placing piping or anything that requires an impermeable liner (e.g., engineered landfill) in a seismic zone due to potential damage in the event of an earthquake</a:t>
            </a:r>
          </a:p>
          <a:p>
            <a:pPr lvl="1" eaLnBrk="1" hangingPunct="1"/>
            <a:r>
              <a:rPr lang="en-US" altLang="en-US" sz="1800" b="1" smtClean="0"/>
              <a:t>Floodplains, mudslide-prone areas, avalanche-prone areas, and other local natural hazards</a:t>
            </a:r>
            <a:r>
              <a:rPr lang="en-US" altLang="en-US" sz="1800" smtClean="0"/>
              <a:t> – Avoid siting operations in areas susceptible to flooding and other natural hazards because they can cause significant disruptions and lead to environmental contamination</a:t>
            </a:r>
          </a:p>
          <a:p>
            <a:pPr lvl="1" eaLnBrk="1" hangingPunct="1"/>
            <a:endParaRPr lang="en-US" altLang="en-US" smtClean="0"/>
          </a:p>
        </p:txBody>
      </p:sp>
      <p:sp>
        <p:nvSpPr>
          <p:cNvPr id="14339" name="Title 1"/>
          <p:cNvSpPr>
            <a:spLocks noGrp="1"/>
          </p:cNvSpPr>
          <p:nvPr>
            <p:ph type="title"/>
          </p:nvPr>
        </p:nvSpPr>
        <p:spPr>
          <a:ln/>
        </p:spPr>
        <p:txBody>
          <a:bodyPr/>
          <a:lstStyle/>
          <a:p>
            <a:pPr eaLnBrk="1" hangingPunct="1"/>
            <a:r>
              <a:rPr lang="en-US" altLang="en-US" smtClean="0"/>
              <a:t>Topography</a:t>
            </a:r>
          </a:p>
        </p:txBody>
      </p:sp>
      <p:sp>
        <p:nvSpPr>
          <p:cNvPr id="14340" name="Rektangel 1"/>
          <p:cNvSpPr>
            <a:spLocks noChangeArrowheads="1"/>
          </p:cNvSpPr>
          <p:nvPr/>
        </p:nvSpPr>
        <p:spPr bwMode="auto">
          <a:xfrm>
            <a:off x="7694613" y="22225"/>
            <a:ext cx="1531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sv-SE" altLang="en-US">
                <a:latin typeface="Helvetica light"/>
              </a:rPr>
              <a:t>2017_ver 1.0</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8077200" cy="5105400"/>
          </a:xfrm>
        </p:spPr>
        <p:txBody>
          <a:bodyPr>
            <a:normAutofit fontScale="92500" lnSpcReduction="20000"/>
          </a:bodyPr>
          <a:lstStyle/>
          <a:p>
            <a:pPr eaLnBrk="1" hangingPunct="1">
              <a:defRPr/>
            </a:pPr>
            <a:r>
              <a:rPr lang="en-US" dirty="0" smtClean="0"/>
              <a:t>Water quality and quantity</a:t>
            </a:r>
          </a:p>
          <a:p>
            <a:pPr lvl="1" eaLnBrk="1" hangingPunct="1">
              <a:defRPr/>
            </a:pPr>
            <a:r>
              <a:rPr lang="en-US" sz="1800" dirty="0" smtClean="0"/>
              <a:t>The </a:t>
            </a:r>
            <a:r>
              <a:rPr lang="en-US" sz="1800" i="1" dirty="0" smtClean="0"/>
              <a:t>quality</a:t>
            </a:r>
            <a:r>
              <a:rPr lang="en-US" sz="1800" dirty="0" smtClean="0"/>
              <a:t> of water will determine treatment requirements </a:t>
            </a:r>
          </a:p>
          <a:p>
            <a:pPr lvl="1" eaLnBrk="1" hangingPunct="1">
              <a:defRPr/>
            </a:pPr>
            <a:r>
              <a:rPr lang="en-US" sz="1800" dirty="0"/>
              <a:t>If sufficiently available, groundwater is often a preferred drinking water </a:t>
            </a:r>
            <a:r>
              <a:rPr lang="en-US" sz="1800" dirty="0" smtClean="0"/>
              <a:t>source</a:t>
            </a:r>
          </a:p>
          <a:p>
            <a:pPr lvl="1" eaLnBrk="1" hangingPunct="1">
              <a:defRPr/>
            </a:pPr>
            <a:r>
              <a:rPr lang="en-US" sz="1800" dirty="0" smtClean="0"/>
              <a:t>The available </a:t>
            </a:r>
            <a:r>
              <a:rPr lang="en-US" sz="1800" i="1" dirty="0" smtClean="0"/>
              <a:t>quantity</a:t>
            </a:r>
            <a:r>
              <a:rPr lang="en-US" sz="1800" dirty="0" smtClean="0"/>
              <a:t> of water will determine the need for delivering potable water and/or reducing use of available resources and what impact its use will have on local community and ecosystem</a:t>
            </a:r>
          </a:p>
          <a:p>
            <a:pPr eaLnBrk="1" hangingPunct="1">
              <a:defRPr/>
            </a:pPr>
            <a:r>
              <a:rPr lang="en-US" dirty="0" smtClean="0"/>
              <a:t>Groundwater resources, depth and availability</a:t>
            </a:r>
          </a:p>
          <a:p>
            <a:pPr lvl="1" eaLnBrk="1" hangingPunct="1">
              <a:defRPr/>
            </a:pPr>
            <a:r>
              <a:rPr lang="en-US" sz="1800" dirty="0"/>
              <a:t>E</a:t>
            </a:r>
            <a:r>
              <a:rPr lang="en-US" sz="1800" dirty="0" smtClean="0"/>
              <a:t>ngineered landfills or lagoons should not be constructed in areas with high water tables due to the high likelihood of groundwater contamination </a:t>
            </a:r>
          </a:p>
          <a:p>
            <a:pPr eaLnBrk="1" hangingPunct="1">
              <a:defRPr/>
            </a:pPr>
            <a:r>
              <a:rPr lang="en-US" dirty="0" smtClean="0"/>
              <a:t>Surface water</a:t>
            </a:r>
          </a:p>
          <a:p>
            <a:pPr lvl="1" eaLnBrk="1" hangingPunct="1">
              <a:defRPr/>
            </a:pPr>
            <a:r>
              <a:rPr lang="en-US" sz="1900" dirty="0" smtClean="0"/>
              <a:t>Surface water is the most accessible water source, but is often the poorest quality</a:t>
            </a:r>
          </a:p>
          <a:p>
            <a:pPr eaLnBrk="1" hangingPunct="1">
              <a:defRPr/>
            </a:pPr>
            <a:r>
              <a:rPr lang="en-US" dirty="0" smtClean="0"/>
              <a:t>Protected watersheds or aquifer recharge zones, wetlands</a:t>
            </a:r>
          </a:p>
          <a:p>
            <a:pPr lvl="1" eaLnBrk="1" hangingPunct="1">
              <a:defRPr/>
            </a:pPr>
            <a:r>
              <a:rPr lang="en-US" sz="1900" dirty="0" smtClean="0"/>
              <a:t>Engineered landfills or lagoons should not be constructed near these sites  </a:t>
            </a:r>
          </a:p>
          <a:p>
            <a:pPr lvl="1" eaLnBrk="1" hangingPunct="1">
              <a:defRPr/>
            </a:pPr>
            <a:r>
              <a:rPr lang="en-US" sz="1900" dirty="0" smtClean="0"/>
              <a:t>It is best to conduct solid waste and wastewater operations downstream and as far as possible from water sources</a:t>
            </a:r>
          </a:p>
          <a:p>
            <a:pPr lvl="1" eaLnBrk="1" hangingPunct="1">
              <a:defRPr/>
            </a:pPr>
            <a:endParaRPr lang="en-US" dirty="0" smtClean="0"/>
          </a:p>
          <a:p>
            <a:pPr lvl="2" eaLnBrk="1" hangingPunct="1">
              <a:defRPr/>
            </a:pPr>
            <a:endParaRPr lang="en-US" dirty="0" smtClean="0"/>
          </a:p>
          <a:p>
            <a:pPr lvl="2" eaLnBrk="1" hangingPunct="1">
              <a:defRPr/>
            </a:pPr>
            <a:endParaRPr lang="en-US" dirty="0"/>
          </a:p>
        </p:txBody>
      </p:sp>
      <p:sp>
        <p:nvSpPr>
          <p:cNvPr id="15363" name="Title 1"/>
          <p:cNvSpPr>
            <a:spLocks noGrp="1"/>
          </p:cNvSpPr>
          <p:nvPr>
            <p:ph type="title"/>
          </p:nvPr>
        </p:nvSpPr>
        <p:spPr>
          <a:ln/>
        </p:spPr>
        <p:txBody>
          <a:bodyPr/>
          <a:lstStyle/>
          <a:p>
            <a:pPr eaLnBrk="1" hangingPunct="1"/>
            <a:r>
              <a:rPr lang="en-US" altLang="en-US" smtClean="0"/>
              <a:t>Hydrology </a:t>
            </a:r>
          </a:p>
        </p:txBody>
      </p:sp>
      <p:sp>
        <p:nvSpPr>
          <p:cNvPr id="15364" name="Rektangel 1"/>
          <p:cNvSpPr>
            <a:spLocks noChangeArrowheads="1"/>
          </p:cNvSpPr>
          <p:nvPr/>
        </p:nvSpPr>
        <p:spPr bwMode="auto">
          <a:xfrm>
            <a:off x="7591425" y="22225"/>
            <a:ext cx="1531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sv-SE" altLang="en-US">
                <a:latin typeface="Helvetica light"/>
              </a:rPr>
              <a:t>2017_ver 1.0</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3"/>
          <p:cNvSpPr>
            <a:spLocks noGrp="1"/>
          </p:cNvSpPr>
          <p:nvPr>
            <p:ph idx="1"/>
          </p:nvPr>
        </p:nvSpPr>
        <p:spPr bwMode="auto">
          <a:xfrm>
            <a:off x="533400" y="1371600"/>
            <a:ext cx="8077200" cy="5105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a:bodyPr>
          <a:lstStyle/>
          <a:p>
            <a:pPr eaLnBrk="1" hangingPunct="1">
              <a:defRPr/>
            </a:pPr>
            <a:r>
              <a:rPr lang="en-US" altLang="en-US" dirty="0" smtClean="0"/>
              <a:t>Permeability</a:t>
            </a:r>
          </a:p>
          <a:p>
            <a:pPr lvl="1" eaLnBrk="1" hangingPunct="1">
              <a:defRPr/>
            </a:pPr>
            <a:r>
              <a:rPr lang="en-US" altLang="en-US" dirty="0" smtClean="0"/>
              <a:t>Highly permeable or porous soil will allow for contaminants to travel more quickly through the soil, which can lead to groundwater contamination or a greater volume of contaminated soil when performing clean up actions</a:t>
            </a:r>
          </a:p>
          <a:p>
            <a:pPr lvl="1" eaLnBrk="1" hangingPunct="1">
              <a:defRPr/>
            </a:pPr>
            <a:r>
              <a:rPr lang="en-US" altLang="en-US" dirty="0" smtClean="0"/>
              <a:t>Low permeability soil - such as hard pan, frozen ground and permafrost - should not be disturbed if possible</a:t>
            </a:r>
          </a:p>
          <a:p>
            <a:pPr eaLnBrk="1" hangingPunct="1">
              <a:defRPr/>
            </a:pPr>
            <a:r>
              <a:rPr lang="en-US" altLang="en-US" dirty="0" smtClean="0"/>
              <a:t>Bearing capacity (the capacity of soil to support the loads applied to the ground)</a:t>
            </a:r>
          </a:p>
          <a:p>
            <a:pPr lvl="1" eaLnBrk="1" hangingPunct="1">
              <a:defRPr/>
            </a:pPr>
            <a:r>
              <a:rPr lang="en-US" altLang="en-US" dirty="0" smtClean="0"/>
              <a:t>Loads surpassing the soil’s bearing capacity can cause severe settling and failure of the soil </a:t>
            </a:r>
          </a:p>
          <a:p>
            <a:pPr lvl="1" eaLnBrk="1" hangingPunct="1">
              <a:defRPr/>
            </a:pPr>
            <a:r>
              <a:rPr lang="en-US" altLang="en-US" dirty="0" smtClean="0"/>
              <a:t>Fine soils have a low bearing capacity</a:t>
            </a:r>
          </a:p>
          <a:p>
            <a:pPr lvl="1" eaLnBrk="1" hangingPunct="1">
              <a:defRPr/>
            </a:pPr>
            <a:r>
              <a:rPr lang="en-US" altLang="en-US" dirty="0" smtClean="0"/>
              <a:t>Seasonable variability can affect the soil’s bearing capacity</a:t>
            </a:r>
          </a:p>
        </p:txBody>
      </p:sp>
      <p:sp>
        <p:nvSpPr>
          <p:cNvPr id="16387" name="Title 1"/>
          <p:cNvSpPr>
            <a:spLocks noGrp="1"/>
          </p:cNvSpPr>
          <p:nvPr>
            <p:ph type="title"/>
          </p:nvPr>
        </p:nvSpPr>
        <p:spPr>
          <a:ln/>
        </p:spPr>
        <p:txBody>
          <a:bodyPr/>
          <a:lstStyle/>
          <a:p>
            <a:pPr eaLnBrk="1" hangingPunct="1"/>
            <a:r>
              <a:rPr lang="en-US" altLang="en-US" smtClean="0"/>
              <a:t>Soil Characteristics</a:t>
            </a:r>
          </a:p>
        </p:txBody>
      </p:sp>
      <p:sp>
        <p:nvSpPr>
          <p:cNvPr id="16388" name="Rektangel 1"/>
          <p:cNvSpPr>
            <a:spLocks noChangeArrowheads="1"/>
          </p:cNvSpPr>
          <p:nvPr/>
        </p:nvSpPr>
        <p:spPr bwMode="auto">
          <a:xfrm>
            <a:off x="7612063" y="38100"/>
            <a:ext cx="1531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sv-SE" altLang="en-US">
                <a:latin typeface="Helvetica light"/>
              </a:rPr>
              <a:t>2017_ver 1.0</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8.0&quot;&gt;&lt;object type=&quot;1&quot; unique_id=&quot;10001&quot;&gt;&lt;object type=&quot;2&quot; unique_id=&quot;50518&quot;&gt;&lt;object type=&quot;3&quot; unique_id=&quot;50519&quot;&gt;&lt;property id=&quot;20148&quot; value=&quot;5&quot;/&gt;&lt;property id=&quot;20300&quot; value=&quot;Slide 1&quot;/&gt;&lt;property id=&quot;20307&quot; value=&quot;256&quot;/&gt;&lt;/object&gt;&lt;object type=&quot;3&quot; unique_id=&quot;50573&quot;&gt;&lt;property id=&quot;20148&quot; value=&quot;5&quot;/&gt;&lt;property id=&quot;20300&quot; value=&quot;Slide 2 - &amp;quot;Technical Module&amp;quot;&quot;/&gt;&lt;property id=&quot;20307&quot; value=&quot;264&quot;/&gt;&lt;/object&gt;&lt;object type=&quot;3&quot; unique_id=&quot;50574&quot;&gt;&lt;property id=&quot;20148&quot; value=&quot;5&quot;/&gt;&lt;property id=&quot;20300&quot; value=&quot;Slide 7 - &amp;quot;Topography&amp;quot;&quot;/&gt;&lt;property id=&quot;20307&quot; value=&quot;265&quot;/&gt;&lt;/object&gt;&lt;object type=&quot;3&quot; unique_id=&quot;50575&quot;&gt;&lt;property id=&quot;20148&quot; value=&quot;5&quot;/&gt;&lt;property id=&quot;20300&quot; value=&quot;Slide 6 - &amp;quot;Climate data&amp;quot;&quot;/&gt;&lt;property id=&quot;20307&quot; value=&quot;266&quot;/&gt;&lt;/object&gt;&lt;object type=&quot;3&quot; unique_id=&quot;50576&quot;&gt;&lt;property id=&quot;20148&quot; value=&quot;5&quot;/&gt;&lt;property id=&quot;20300&quot; value=&quot;Slide 8 - &amp;quot;Hydrology &amp;quot;&quot;/&gt;&lt;property id=&quot;20307&quot; value=&quot;267&quot;/&gt;&lt;/object&gt;&lt;object type=&quot;3&quot; unique_id=&quot;50577&quot;&gt;&lt;property id=&quot;20148&quot; value=&quot;5&quot;/&gt;&lt;property id=&quot;20300&quot; value=&quot;Slide 9 - &amp;quot;Soil characteristics&amp;quot;&quot;/&gt;&lt;property id=&quot;20307&quot; value=&quot;268&quot;/&gt;&lt;/object&gt;&lt;object type=&quot;3&quot; unique_id=&quot;50870&quot;&gt;&lt;property id=&quot;20148&quot; value=&quot;5&quot;/&gt;&lt;property id=&quot;20300&quot; value=&quot;Slide 4 - &amp;quot;Siting Considerations (1 of 2)&amp;quot;&quot;/&gt;&lt;property id=&quot;20307&quot; value=&quot;269&quot;/&gt;&lt;/object&gt;&lt;object type=&quot;3&quot; unique_id=&quot;73389&quot;&gt;&lt;property id=&quot;20148&quot; value=&quot;5&quot;/&gt;&lt;property id=&quot;20300&quot; value=&quot;Slide 3 - &amp;quot;Laws and Regulations&amp;quot;&quot;/&gt;&lt;property id=&quot;20307&quot; value=&quot;270&quot;/&gt;&lt;/object&gt;&lt;object type=&quot;3&quot; unique_id=&quot;73390&quot;&gt;&lt;property id=&quot;20148&quot; value=&quot;5&quot;/&gt;&lt;property id=&quot;20300&quot; value=&quot;Slide 5 - &amp;quot;Siting Considerations (2 of 2)&amp;quot;&quot;/&gt;&lt;property id=&quot;20307&quot; value=&quot;271&quot;/&gt;&lt;/object&gt;&lt;object type=&quot;3&quot; unique_id=&quot;73762&quot;&gt;&lt;property id=&quot;20148&quot; value=&quot;5&quot;/&gt;&lt;property id=&quot;20300&quot; value=&quot;Slide 10 - &amp;quot;Cost-benefit analysis&amp;quot;&quot;/&gt;&lt;property id=&quot;20307&quot; value=&quot;272&quot;/&gt;&lt;/object&gt;&lt;object type=&quot;3&quot; unique_id=&quot;73763&quot;&gt;&lt;property id=&quot;20148&quot; value=&quot;5&quot;/&gt;&lt;property id=&quot;20300&quot; value=&quot;Slide 11 - &amp;quot;Example of a cost-benefit analysis&amp;quot;&quot;/&gt;&lt;property id=&quot;20307&quot; value=&quot;274&quot;/&gt;&lt;/object&gt;&lt;/object&gt;&lt;object type=&quot;8&quot; unique_id=&quot;50530&quot;&gt;&lt;/object&gt;&lt;/object&gt;&lt;/database&gt;"/>
  <p:tag name="SECTOMILLISECCONVERTED" val="1"/>
</p:tagLst>
</file>

<file path=ppt/theme/theme1.xml><?xml version="1.0" encoding="utf-8"?>
<a:theme xmlns:a="http://schemas.openxmlformats.org/drawingml/2006/main" name="Theme1[1]">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66"/>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2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159311FA1DFA4B4A87C6BA54D2A44D59" ma:contentTypeVersion="1" ma:contentTypeDescription="Create a new document." ma:contentTypeScope="" ma:versionID="fc6a8ec5e6d986d55067333f163f2ed2">
  <xsd:schema xmlns:xsd="http://www.w3.org/2001/XMLSchema" xmlns:xs="http://www.w3.org/2001/XMLSchema" xmlns:p="http://schemas.microsoft.com/office/2006/metadata/properties" xmlns:ns2="8ae76915-f381-446f-bfa1-a60940b41f89" targetNamespace="http://schemas.microsoft.com/office/2006/metadata/properties" ma:root="true" ma:fieldsID="200229c87dd2f85c26124f4d104c9b74" ns2:_="">
    <xsd:import namespace="8ae76915-f381-446f-bfa1-a60940b41f89"/>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e76915-f381-446f-bfa1-a60940b41f8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_dlc_DocId xmlns="8ae76915-f381-446f-bfa1-a60940b41f89">S7HKT6SCDKAV-980-423</_dlc_DocId>
    <_dlc_DocIdUrl xmlns="8ae76915-f381-446f-bfa1-a60940b41f89">
      <Url>https://wss.apan.org/2173/_layouts/DocIdRedir.aspx?ID=S7HKT6SCDKAV-980-423</Url>
      <Description>S7HKT6SCDKAV-980-423</Description>
    </_dlc_DocIdUrl>
  </documentManagement>
</p:properties>
</file>

<file path=customXml/itemProps1.xml><?xml version="1.0" encoding="utf-8"?>
<ds:datastoreItem xmlns:ds="http://schemas.openxmlformats.org/officeDocument/2006/customXml" ds:itemID="{DCA39695-A539-4505-B63E-FC5F7633DC52}">
  <ds:schemaRefs>
    <ds:schemaRef ds:uri="http://schemas.microsoft.com/sharepoint/events"/>
  </ds:schemaRefs>
</ds:datastoreItem>
</file>

<file path=customXml/itemProps2.xml><?xml version="1.0" encoding="utf-8"?>
<ds:datastoreItem xmlns:ds="http://schemas.openxmlformats.org/officeDocument/2006/customXml" ds:itemID="{CA497392-D5AB-4296-8DBA-80C790C896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e76915-f381-446f-bfa1-a60940b41f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ADC021B-E35F-4D29-A9D0-9248BE1B6895}">
  <ds:schemaRefs>
    <ds:schemaRef ds:uri="http://schemas.microsoft.com/office/2006/metadata/longProperties"/>
  </ds:schemaRefs>
</ds:datastoreItem>
</file>

<file path=customXml/itemProps4.xml><?xml version="1.0" encoding="utf-8"?>
<ds:datastoreItem xmlns:ds="http://schemas.openxmlformats.org/officeDocument/2006/customXml" ds:itemID="{19BAE7AF-8378-424A-A42C-C32244662E40}">
  <ds:schemaRefs>
    <ds:schemaRef ds:uri="http://schemas.microsoft.com/sharepoint/v3/contenttype/forms"/>
  </ds:schemaRefs>
</ds:datastoreItem>
</file>

<file path=customXml/itemProps5.xml><?xml version="1.0" encoding="utf-8"?>
<ds:datastoreItem xmlns:ds="http://schemas.openxmlformats.org/officeDocument/2006/customXml" ds:itemID="{5914F182-8740-4096-BAC5-18E6C86D9181}">
  <ds:schemaRefs>
    <ds:schemaRef ds:uri="http://purl.org/dc/terms/"/>
    <ds:schemaRef ds:uri="http://purl.org/dc/elements/1.1/"/>
    <ds:schemaRef ds:uri="http://purl.org/dc/dcmitype/"/>
    <ds:schemaRef ds:uri="http://www.w3.org/XML/1998/namespace"/>
    <ds:schemaRef ds:uri="8ae76915-f381-446f-bfa1-a60940b41f89"/>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Theme1[1]</Template>
  <TotalTime>1278</TotalTime>
  <Words>2299</Words>
  <Application>Microsoft Office PowerPoint</Application>
  <PresentationFormat>On-screen Show (4:3)</PresentationFormat>
  <Paragraphs>161</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Theme1[1]</vt:lpstr>
      <vt:lpstr>PowerPoint Presentation</vt:lpstr>
      <vt:lpstr>Technical Module</vt:lpstr>
      <vt:lpstr>Laws and Regulations</vt:lpstr>
      <vt:lpstr>Siting Considerations (1 of 2)</vt:lpstr>
      <vt:lpstr>Siting Considerations (2 of 2)</vt:lpstr>
      <vt:lpstr>Climate Data</vt:lpstr>
      <vt:lpstr>Topography</vt:lpstr>
      <vt:lpstr>Hydrology </vt:lpstr>
      <vt:lpstr>Soil Characteristics</vt:lpstr>
      <vt:lpstr>Soil Percolation Rates </vt:lpstr>
      <vt:lpstr>Cost-Benefit Analysis</vt:lpstr>
    </vt:vector>
  </TitlesOfParts>
  <Company>AFIT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sschuldt</dc:creator>
  <cp:lastModifiedBy>sclark</cp:lastModifiedBy>
  <cp:revision>126</cp:revision>
  <cp:lastPrinted>2016-03-15T11:41:25Z</cp:lastPrinted>
  <dcterms:created xsi:type="dcterms:W3CDTF">2012-09-10T13:10:28Z</dcterms:created>
  <dcterms:modified xsi:type="dcterms:W3CDTF">2017-03-08T14:07:39Z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S7HKT6SCDKAV-980-249</vt:lpwstr>
  </property>
  <property fmtid="{D5CDD505-2E9C-101B-9397-08002B2CF9AE}" pid="3" name="_dlc_DocIdItemGuid">
    <vt:lpwstr>5a56e281-6414-420c-8c41-cbc5b5cc185a</vt:lpwstr>
  </property>
  <property fmtid="{D5CDD505-2E9C-101B-9397-08002B2CF9AE}" pid="4" name="_dlc_DocIdUrl">
    <vt:lpwstr>https://wss.apan.org/2173/_layouts/DocIdRedir.aspx?ID=S7HKT6SCDKAV-980-249, S7HKT6SCDKAV-980-249</vt:lpwstr>
  </property>
  <property fmtid="{D5CDD505-2E9C-101B-9397-08002B2CF9AE}" pid="5" name="ContentTypeId">
    <vt:lpwstr>0x010100159311FA1DFA4B4A87C6BA54D2A44D59</vt:lpwstr>
  </property>
</Properties>
</file>