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365" r:id="rId5"/>
    <p:sldId id="264" r:id="rId6"/>
    <p:sldId id="334" r:id="rId7"/>
    <p:sldId id="335" r:id="rId8"/>
    <p:sldId id="346" r:id="rId9"/>
    <p:sldId id="345" r:id="rId10"/>
    <p:sldId id="338" r:id="rId11"/>
    <p:sldId id="358" r:id="rId12"/>
    <p:sldId id="347" r:id="rId13"/>
    <p:sldId id="348" r:id="rId14"/>
    <p:sldId id="359" r:id="rId15"/>
    <p:sldId id="350" r:id="rId16"/>
    <p:sldId id="351" r:id="rId17"/>
    <p:sldId id="352" r:id="rId18"/>
    <p:sldId id="353" r:id="rId19"/>
    <p:sldId id="354" r:id="rId20"/>
    <p:sldId id="355" r:id="rId21"/>
    <p:sldId id="356" r:id="rId22"/>
    <p:sldId id="362" r:id="rId23"/>
    <p:sldId id="294" r:id="rId24"/>
    <p:sldId id="296" r:id="rId25"/>
    <p:sldId id="295" r:id="rId26"/>
    <p:sldId id="363" r:id="rId27"/>
    <p:sldId id="297" r:id="rId28"/>
    <p:sldId id="361" r:id="rId29"/>
    <p:sldId id="308" r:id="rId30"/>
    <p:sldId id="309" r:id="rId31"/>
    <p:sldId id="311" r:id="rId32"/>
    <p:sldId id="312" r:id="rId33"/>
    <p:sldId id="313" r:id="rId34"/>
    <p:sldId id="314" r:id="rId35"/>
    <p:sldId id="315" r:id="rId36"/>
    <p:sldId id="331" r:id="rId37"/>
    <p:sldId id="298" r:id="rId38"/>
    <p:sldId id="271" r:id="rId39"/>
    <p:sldId id="300" r:id="rId40"/>
    <p:sldId id="272" r:id="rId41"/>
    <p:sldId id="301" r:id="rId42"/>
    <p:sldId id="273" r:id="rId43"/>
    <p:sldId id="302" r:id="rId44"/>
    <p:sldId id="274" r:id="rId45"/>
    <p:sldId id="303" r:id="rId46"/>
    <p:sldId id="275" r:id="rId47"/>
    <p:sldId id="304" r:id="rId48"/>
    <p:sldId id="276" r:id="rId49"/>
    <p:sldId id="305" r:id="rId50"/>
    <p:sldId id="277" r:id="rId51"/>
    <p:sldId id="306" r:id="rId52"/>
    <p:sldId id="278" r:id="rId53"/>
    <p:sldId id="307" r:id="rId54"/>
    <p:sldId id="364" r:id="rId55"/>
  </p:sldIdLst>
  <p:sldSz cx="9144000" cy="6858000" type="screen4x3"/>
  <p:notesSz cx="7010400" cy="9236075"/>
  <p:custDataLst>
    <p:tags r:id="rId58"/>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545612"/>
    <a:srgbClr val="525113"/>
    <a:srgbClr val="131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4" autoAdjust="0"/>
    <p:restoredTop sz="67963" autoAdjust="0"/>
  </p:normalViewPr>
  <p:slideViewPr>
    <p:cSldViewPr showGuides="1">
      <p:cViewPr>
        <p:scale>
          <a:sx n="60" d="100"/>
          <a:sy n="60" d="100"/>
        </p:scale>
        <p:origin x="-3432"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3" d="100"/>
          <a:sy n="63" d="100"/>
        </p:scale>
        <p:origin x="-2880" y="-12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0375"/>
          </a:xfrm>
          <a:prstGeom prst="rect">
            <a:avLst/>
          </a:prstGeom>
        </p:spPr>
        <p:txBody>
          <a:bodyPr vert="horz" lIns="88139" tIns="44070" rIns="88139" bIns="4407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0375"/>
          </a:xfrm>
          <a:prstGeom prst="rect">
            <a:avLst/>
          </a:prstGeom>
        </p:spPr>
        <p:txBody>
          <a:bodyPr vert="horz" lIns="88139" tIns="44070" rIns="88139" bIns="44070" rtlCol="0"/>
          <a:lstStyle>
            <a:lvl1pPr algn="r" eaLnBrk="1" hangingPunct="1">
              <a:defRPr sz="1200">
                <a:latin typeface="Arial" charset="0"/>
                <a:cs typeface="Arial" charset="0"/>
              </a:defRPr>
            </a:lvl1pPr>
          </a:lstStyle>
          <a:p>
            <a:pPr>
              <a:defRPr/>
            </a:pPr>
            <a:fld id="{C3A6633F-B13D-48D3-9117-38F409E6ACC1}" type="datetimeFigureOut">
              <a:rPr lang="en-US"/>
              <a:pPr>
                <a:defRPr/>
              </a:pPr>
              <a:t>3/8/2017</a:t>
            </a:fld>
            <a:endParaRPr lang="en-US" dirty="0"/>
          </a:p>
        </p:txBody>
      </p:sp>
      <p:sp>
        <p:nvSpPr>
          <p:cNvPr id="4" name="Footer Placeholder 3"/>
          <p:cNvSpPr>
            <a:spLocks noGrp="1"/>
          </p:cNvSpPr>
          <p:nvPr>
            <p:ph type="ftr" sz="quarter" idx="2"/>
          </p:nvPr>
        </p:nvSpPr>
        <p:spPr>
          <a:xfrm>
            <a:off x="0" y="8774113"/>
            <a:ext cx="3038475" cy="460375"/>
          </a:xfrm>
          <a:prstGeom prst="rect">
            <a:avLst/>
          </a:prstGeom>
        </p:spPr>
        <p:txBody>
          <a:bodyPr vert="horz" lIns="88139" tIns="44070" rIns="88139" bIns="4407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4113"/>
            <a:ext cx="3038475" cy="460375"/>
          </a:xfrm>
          <a:prstGeom prst="rect">
            <a:avLst/>
          </a:prstGeom>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AA79DA88-A4FB-4D45-8517-91E0DB384C7F}" type="slidenum">
              <a:rPr lang="en-US" altLang="en-US"/>
              <a:pPr>
                <a:defRPr/>
              </a:pPr>
              <a:t>‹#›</a:t>
            </a:fld>
            <a:endParaRPr lang="en-US" altLang="en-US"/>
          </a:p>
        </p:txBody>
      </p:sp>
    </p:spTree>
    <p:extLst>
      <p:ext uri="{BB962C8B-B14F-4D97-AF65-F5344CB8AC3E}">
        <p14:creationId xmlns:p14="http://schemas.microsoft.com/office/powerpoint/2010/main" val="271549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0375"/>
          </a:xfrm>
          <a:prstGeom prst="rect">
            <a:avLst/>
          </a:prstGeom>
        </p:spPr>
        <p:txBody>
          <a:bodyPr vert="horz" lIns="88139" tIns="44070" rIns="88139" bIns="4407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0375"/>
          </a:xfrm>
          <a:prstGeom prst="rect">
            <a:avLst/>
          </a:prstGeom>
        </p:spPr>
        <p:txBody>
          <a:bodyPr vert="horz" lIns="88139" tIns="44070" rIns="88139" bIns="44070" rtlCol="0"/>
          <a:lstStyle>
            <a:lvl1pPr algn="r" eaLnBrk="1" hangingPunct="1">
              <a:defRPr sz="1200">
                <a:latin typeface="Arial" charset="0"/>
                <a:cs typeface="Arial" charset="0"/>
              </a:defRPr>
            </a:lvl1pPr>
          </a:lstStyle>
          <a:p>
            <a:pPr>
              <a:defRPr/>
            </a:pPr>
            <a:fld id="{84CD6C55-9328-475B-BA4C-7E50A0BEFB86}" type="datetimeFigureOut">
              <a:rPr lang="en-US"/>
              <a:pPr>
                <a:defRPr/>
              </a:pPr>
              <a:t>3/8/2017</a:t>
            </a:fld>
            <a:endParaRPr lang="en-US" dirty="0"/>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675" y="4387850"/>
            <a:ext cx="5607050" cy="4154488"/>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4113"/>
            <a:ext cx="3038475" cy="460375"/>
          </a:xfrm>
          <a:prstGeom prst="rect">
            <a:avLst/>
          </a:prstGeom>
        </p:spPr>
        <p:txBody>
          <a:bodyPr vert="horz" lIns="88139" tIns="44070" rIns="88139" bIns="4407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774113"/>
            <a:ext cx="3038475" cy="460375"/>
          </a:xfrm>
          <a:prstGeom prst="rect">
            <a:avLst/>
          </a:prstGeom>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2F194484-B429-46BB-BC0E-0C02C5061C41}" type="slidenum">
              <a:rPr lang="en-US" altLang="en-US"/>
              <a:pPr>
                <a:defRPr/>
              </a:pPr>
              <a:t>‹#›</a:t>
            </a:fld>
            <a:endParaRPr lang="en-US" altLang="en-US"/>
          </a:p>
        </p:txBody>
      </p:sp>
    </p:spTree>
    <p:extLst>
      <p:ext uri="{BB962C8B-B14F-4D97-AF65-F5344CB8AC3E}">
        <p14:creationId xmlns:p14="http://schemas.microsoft.com/office/powerpoint/2010/main" val="4170099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1CDF745-A5E8-4DB3-9811-6FE7147FFB23}" type="slidenum">
              <a:rPr lang="en-US" altLang="en-US" smtClean="0">
                <a:latin typeface="Arial" pitchFamily="34" charset="0"/>
              </a:rPr>
              <a:pPr>
                <a:spcBef>
                  <a:spcPct val="0"/>
                </a:spcBef>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aspects presented in this slide are in accordance with NATO’s AJEPP-5.</a:t>
            </a:r>
          </a:p>
          <a:p>
            <a:pPr eaLnBrk="1" hangingPunct="1">
              <a:spcBef>
                <a:spcPct val="0"/>
              </a:spcBef>
            </a:pPr>
            <a:r>
              <a:rPr lang="en-US" altLang="en-US" dirty="0" smtClean="0">
                <a:solidFill>
                  <a:srgbClr val="000000"/>
                </a:solidFill>
                <a:latin typeface="Arial" pitchFamily="34" charset="0"/>
                <a:cs typeface="Tahoma" pitchFamily="34" charset="0"/>
              </a:rPr>
              <a:t>Waste management should be considered in all processes, such as camp construction, </a:t>
            </a:r>
            <a:r>
              <a:rPr lang="en-US" altLang="en-US" dirty="0" smtClean="0">
                <a:latin typeface="Arial" pitchFamily="34" charset="0"/>
                <a:cs typeface="Tahoma" pitchFamily="34" charset="0"/>
              </a:rPr>
              <a:t>equipment purchases</a:t>
            </a:r>
            <a:r>
              <a:rPr lang="en-US" altLang="en-US" b="0" dirty="0" smtClean="0">
                <a:latin typeface="Arial" pitchFamily="34" charset="0"/>
                <a:cs typeface="Tahoma" pitchFamily="34" charset="0"/>
              </a:rPr>
              <a:t> and exercise planning.</a:t>
            </a:r>
            <a:endParaRPr lang="en-US" altLang="en-US" b="0" dirty="0" smtClean="0">
              <a:solidFill>
                <a:srgbClr val="000000"/>
              </a:solidFill>
              <a:latin typeface="Arial" pitchFamily="34" charset="0"/>
              <a:cs typeface="Tahoma" pitchFamily="34" charset="0"/>
            </a:endParaRPr>
          </a:p>
          <a:p>
            <a:endParaRPr lang="en-US" altLang="en-US" dirty="0" smtClean="0"/>
          </a:p>
          <a:p>
            <a:endParaRPr lang="en-US" altLang="en-US" dirty="0" smtClean="0"/>
          </a:p>
        </p:txBody>
      </p:sp>
      <p:sp>
        <p:nvSpPr>
          <p:cNvPr id="747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7E35ADE-072C-4996-A969-EEDA7E6BD476}" type="slidenum">
              <a:rPr lang="en-US" altLang="en-US" smtClean="0">
                <a:latin typeface="Arial" pitchFamily="34" charset="0"/>
              </a:rPr>
              <a:pPr>
                <a:spcBef>
                  <a:spcPct val="0"/>
                </a:spcBef>
              </a:pPr>
              <a:t>10</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en-US" dirty="0" smtClean="0"/>
              <a:t>Waste management should not be pursued in an ad-hoc manner. For best results, SW management should be taken into consideration from the start and continuously updated thereafter. NATO </a:t>
            </a:r>
            <a:r>
              <a:rPr lang="sv-SE" dirty="0" smtClean="0">
                <a:solidFill>
                  <a:srgbClr val="131307"/>
                </a:solidFill>
                <a:uFill>
                  <a:solidFill>
                    <a:srgbClr val="FFFF00"/>
                  </a:solidFill>
                </a:uFill>
                <a:latin typeface="Arial" pitchFamily="18"/>
                <a:cs typeface="Tahoma" pitchFamily="2"/>
              </a:rPr>
              <a:t>AJEPP-5</a:t>
            </a:r>
            <a:r>
              <a:rPr lang="sv-SE" dirty="0" smtClean="0">
                <a:solidFill>
                  <a:srgbClr val="000000"/>
                </a:solidFill>
                <a:latin typeface="Arial" pitchFamily="18"/>
                <a:cs typeface="Tahoma" pitchFamily="2"/>
              </a:rPr>
              <a:t> </a:t>
            </a:r>
            <a:r>
              <a:rPr lang="en-US" dirty="0" smtClean="0">
                <a:solidFill>
                  <a:srgbClr val="000000"/>
                </a:solidFill>
                <a:latin typeface="Arial" pitchFamily="18"/>
                <a:cs typeface="Tahoma" pitchFamily="2"/>
              </a:rPr>
              <a:t>prescribes</a:t>
            </a:r>
            <a:r>
              <a:rPr lang="sv-SE" dirty="0" smtClean="0">
                <a:solidFill>
                  <a:srgbClr val="000000"/>
                </a:solidFill>
                <a:latin typeface="Arial" pitchFamily="18"/>
                <a:cs typeface="Tahoma" pitchFamily="2"/>
              </a:rPr>
              <a:t> different </a:t>
            </a:r>
            <a:r>
              <a:rPr lang="en-US" dirty="0" smtClean="0">
                <a:solidFill>
                  <a:srgbClr val="000000"/>
                </a:solidFill>
                <a:latin typeface="Arial" pitchFamily="18"/>
                <a:cs typeface="Tahoma" pitchFamily="2"/>
              </a:rPr>
              <a:t>responsibilities</a:t>
            </a:r>
            <a:r>
              <a:rPr lang="sv-SE" dirty="0" smtClean="0">
                <a:solidFill>
                  <a:srgbClr val="000000"/>
                </a:solidFill>
                <a:latin typeface="Arial" pitchFamily="18"/>
                <a:cs typeface="Tahoma" pitchFamily="2"/>
              </a:rPr>
              <a:t> for the Lead </a:t>
            </a:r>
            <a:r>
              <a:rPr lang="sv-SE" dirty="0" smtClean="0">
                <a:solidFill>
                  <a:srgbClr val="131307"/>
                </a:solidFill>
                <a:latin typeface="Arial" pitchFamily="18"/>
                <a:cs typeface="Tahoma" pitchFamily="2"/>
              </a:rPr>
              <a:t>Nation (LN) and </a:t>
            </a:r>
            <a:r>
              <a:rPr lang="en-US" dirty="0" smtClean="0">
                <a:solidFill>
                  <a:srgbClr val="131307"/>
                </a:solidFill>
                <a:latin typeface="Arial" pitchFamily="18"/>
                <a:cs typeface="Tahoma" pitchFamily="2"/>
              </a:rPr>
              <a:t>Sending</a:t>
            </a:r>
            <a:r>
              <a:rPr lang="sv-SE" dirty="0" smtClean="0">
                <a:solidFill>
                  <a:srgbClr val="131307"/>
                </a:solidFill>
                <a:latin typeface="Arial" pitchFamily="18"/>
                <a:cs typeface="Tahoma" pitchFamily="2"/>
              </a:rPr>
              <a:t> Nation(s) (SN).</a:t>
            </a:r>
            <a:endParaRPr lang="en-US" dirty="0" smtClean="0">
              <a:solidFill>
                <a:srgbClr val="131307"/>
              </a:solidFill>
            </a:endParaRPr>
          </a:p>
          <a:p>
            <a:pPr>
              <a:defRPr/>
            </a:pPr>
            <a:endParaRPr lang="en-US" dirty="0" smtClean="0"/>
          </a:p>
          <a:p>
            <a:pPr>
              <a:defRPr/>
            </a:pPr>
            <a:r>
              <a:rPr lang="en-US" dirty="0" smtClean="0"/>
              <a:t>When planning SW management systems, you should include risk assessment to determine best practices and methods.</a:t>
            </a:r>
          </a:p>
          <a:p>
            <a:pPr eaLnBrk="1" fontAlgn="auto" hangingPunct="1">
              <a:spcBef>
                <a:spcPts val="0"/>
              </a:spcBef>
              <a:spcAft>
                <a:spcPts val="0"/>
              </a:spcAft>
              <a:defRPr/>
            </a:pPr>
            <a:endParaRPr lang="sv-SE" dirty="0" smtClean="0"/>
          </a:p>
          <a:p>
            <a:pPr eaLnBrk="1" fontAlgn="auto" hangingPunct="1">
              <a:spcBef>
                <a:spcPts val="0"/>
              </a:spcBef>
              <a:spcAft>
                <a:spcPts val="0"/>
              </a:spcAft>
              <a:defRPr/>
            </a:pPr>
            <a:r>
              <a:rPr lang="en-US" dirty="0" smtClean="0"/>
              <a:t>Methods and systems </a:t>
            </a:r>
            <a:r>
              <a:rPr lang="sv-SE" dirty="0" smtClean="0"/>
              <a:t>for SW management </a:t>
            </a:r>
            <a:r>
              <a:rPr lang="en-US" dirty="0" smtClean="0"/>
              <a:t>should</a:t>
            </a:r>
            <a:r>
              <a:rPr lang="sv-SE" dirty="0" smtClean="0"/>
              <a:t> be chosen </a:t>
            </a:r>
            <a:r>
              <a:rPr lang="en-US" dirty="0" smtClean="0"/>
              <a:t>based </a:t>
            </a:r>
            <a:r>
              <a:rPr lang="sv-SE" dirty="0" smtClean="0"/>
              <a:t>on </a:t>
            </a:r>
            <a:r>
              <a:rPr lang="en-US" dirty="0" smtClean="0"/>
              <a:t>several</a:t>
            </a:r>
            <a:r>
              <a:rPr lang="sv-SE" dirty="0" smtClean="0"/>
              <a:t> </a:t>
            </a:r>
            <a:r>
              <a:rPr lang="en-US" dirty="0" smtClean="0"/>
              <a:t>factors</a:t>
            </a:r>
            <a:r>
              <a:rPr lang="sv-SE" dirty="0" smtClean="0"/>
              <a:t> for the </a:t>
            </a:r>
            <a:r>
              <a:rPr lang="en-US" dirty="0" smtClean="0"/>
              <a:t>specific</a:t>
            </a:r>
            <a:r>
              <a:rPr lang="sv-SE" dirty="0" smtClean="0"/>
              <a:t> </a:t>
            </a:r>
            <a:r>
              <a:rPr lang="en-US" dirty="0" smtClean="0"/>
              <a:t>operation</a:t>
            </a:r>
            <a:r>
              <a:rPr lang="sv-SE" dirty="0" smtClean="0"/>
              <a:t> </a:t>
            </a:r>
            <a:r>
              <a:rPr lang="en-US" dirty="0" smtClean="0"/>
              <a:t>such as weather, geography; number of personnel and staff; security, health, and environmental considerations; and equipment options.</a:t>
            </a:r>
          </a:p>
          <a:p>
            <a:pPr>
              <a:defRPr/>
            </a:pPr>
            <a:endParaRPr lang="en-US" dirty="0" smtClean="0"/>
          </a:p>
          <a:p>
            <a:pPr>
              <a:defRPr/>
            </a:pPr>
            <a:r>
              <a:rPr lang="en-US" dirty="0" smtClean="0"/>
              <a:t>Evaluate SW management capabilities. What are the HN and/or contractors abilities for receiving and handling waste? What equipment do they have available? If the HN or local community is a party to waste management activities, a Memorandum of Agreement should be developed to clearly delineate responsibilities.</a:t>
            </a:r>
            <a:endParaRPr lang="en-US" dirty="0"/>
          </a:p>
        </p:txBody>
      </p:sp>
      <p:sp>
        <p:nvSpPr>
          <p:cNvPr id="757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3C464A7-2858-4313-B352-2276F97600A8}" type="slidenum">
              <a:rPr lang="en-US" altLang="en-US" smtClean="0">
                <a:latin typeface="Arial" pitchFamily="34" charset="0"/>
              </a:rPr>
              <a:pPr>
                <a:spcBef>
                  <a:spcPct val="0"/>
                </a:spcBef>
              </a:pPr>
              <a:t>11</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v-SE" altLang="en-US" dirty="0" smtClean="0">
              <a:latin typeface="Arial" pitchFamily="34"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A2C6A520-99DA-4793-B1D5-D9341FCD0447}" type="slidenum">
              <a:rPr lang="en-US" altLang="en-US" smtClean="0">
                <a:latin typeface="Arial" pitchFamily="34" charset="0"/>
              </a:rPr>
              <a:pPr>
                <a:spcBef>
                  <a:spcPct val="0"/>
                </a:spcBef>
              </a:pPr>
              <a:t>12</a:t>
            </a:fld>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defRPr/>
            </a:pPr>
            <a:r>
              <a:rPr lang="en-US" altLang="en-US" dirty="0" smtClean="0">
                <a:latin typeface="Arial" panose="020B0604020202020204" pitchFamily="34" charset="0"/>
              </a:rPr>
              <a:t>In order to properly plan SW management, it is first important to determine how much SW is likely to be generated. This slide lists a number of factors that will affect both the amount of SW and the possible solutions. For example, time considerations can include not only the mission duration but also the amount of time available prior to deployment and time available to meet mission requirements.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Other considerations include:</a:t>
            </a:r>
          </a:p>
          <a:p>
            <a:pPr eaLnBrk="1" hangingPunct="1">
              <a:buFontTx/>
              <a:buChar char="•"/>
              <a:defRPr/>
            </a:pPr>
            <a:r>
              <a:rPr lang="en-US" altLang="en-US" dirty="0" smtClean="0">
                <a:latin typeface="Arial" panose="020B0604020202020204" pitchFamily="34" charset="0"/>
              </a:rPr>
              <a:t> Risks to groundwater, surface water, and sources of potable water; this includes evaluating the need for rain and melt-water control</a:t>
            </a:r>
          </a:p>
          <a:p>
            <a:pPr eaLnBrk="1" hangingPunct="1">
              <a:buFontTx/>
              <a:buChar char="•"/>
              <a:defRPr/>
            </a:pPr>
            <a:r>
              <a:rPr lang="en-US" altLang="en-US" dirty="0" smtClean="0">
                <a:latin typeface="Arial" panose="020B0604020202020204" pitchFamily="34" charset="0"/>
              </a:rPr>
              <a:t> Respiratory health hazards and hygiene risks</a:t>
            </a:r>
          </a:p>
          <a:p>
            <a:pPr eaLnBrk="1" hangingPunct="1">
              <a:buFontTx/>
              <a:buChar char="•"/>
              <a:defRPr/>
            </a:pPr>
            <a:r>
              <a:rPr lang="en-US" altLang="en-US" dirty="0" smtClean="0">
                <a:latin typeface="Arial" panose="020B0604020202020204" pitchFamily="34" charset="0"/>
              </a:rPr>
              <a:t> Noise and litter control</a:t>
            </a:r>
          </a:p>
          <a:p>
            <a:pPr eaLnBrk="1" hangingPunct="1">
              <a:buFontTx/>
              <a:buChar char="•"/>
              <a:defRPr/>
            </a:pPr>
            <a:r>
              <a:rPr lang="en-US" altLang="en-US" dirty="0" smtClean="0">
                <a:latin typeface="Arial" panose="020B0604020202020204" pitchFamily="34" charset="0"/>
              </a:rPr>
              <a:t> Fire safety </a:t>
            </a:r>
          </a:p>
          <a:p>
            <a:pPr eaLnBrk="1" hangingPunct="1">
              <a:buFontTx/>
              <a:buChar char="•"/>
              <a:defRPr/>
            </a:pPr>
            <a:r>
              <a:rPr lang="en-US" altLang="en-US" dirty="0" smtClean="0">
                <a:latin typeface="Arial" panose="020B0604020202020204" pitchFamily="34" charset="0"/>
              </a:rPr>
              <a:t> Vector and animal control</a:t>
            </a:r>
          </a:p>
          <a:p>
            <a:pPr eaLnBrk="1" hangingPunct="1">
              <a:buFontTx/>
              <a:buChar char="•"/>
              <a:defRPr/>
            </a:pPr>
            <a:r>
              <a:rPr lang="en-US" altLang="en-US" dirty="0" smtClean="0">
                <a:latin typeface="Arial" panose="020B0604020202020204" pitchFamily="34" charset="0"/>
              </a:rPr>
              <a:t> Gas generation and migration</a:t>
            </a:r>
          </a:p>
          <a:p>
            <a:pPr eaLnBrk="1" hangingPunct="1">
              <a:buFontTx/>
              <a:buChar char="•"/>
              <a:defRPr/>
            </a:pPr>
            <a:r>
              <a:rPr lang="en-US" altLang="en-US" dirty="0" smtClean="0">
                <a:latin typeface="Arial" panose="020B0604020202020204" pitchFamily="34" charset="0"/>
              </a:rPr>
              <a:t> Testing and disposal for ash if incineration is used</a:t>
            </a:r>
          </a:p>
          <a:p>
            <a:pPr eaLnBrk="1" hangingPunct="1">
              <a:buFontTx/>
              <a:buChar char="•"/>
              <a:defRPr/>
            </a:pPr>
            <a:r>
              <a:rPr lang="en-US" altLang="en-US" dirty="0" smtClean="0">
                <a:latin typeface="Arial" panose="020B0604020202020204" pitchFamily="34" charset="0"/>
              </a:rPr>
              <a:t> Dust control</a:t>
            </a:r>
          </a:p>
          <a:p>
            <a:pPr eaLnBrk="1" hangingPunct="1">
              <a:buFontTx/>
              <a:buChar char="•"/>
              <a:defRPr/>
            </a:pPr>
            <a:r>
              <a:rPr lang="en-US" altLang="en-US" dirty="0" smtClean="0">
                <a:latin typeface="Arial" panose="020B0604020202020204" pitchFamily="34" charset="0"/>
              </a:rPr>
              <a:t> Transportation and heavy equipment issues related to freezing and thawing soils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Some of these issues are addressed in more detail in the technical module’s “Introduction” briefing.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2C46C400-00F5-41EB-B597-CA139507E0C1}" type="slidenum">
              <a:rPr lang="en-US" altLang="en-US" smtClean="0">
                <a:latin typeface="Arial" pitchFamily="34" charset="0"/>
              </a:rPr>
              <a:pPr>
                <a:spcBef>
                  <a:spcPct val="0"/>
                </a:spcBef>
              </a:pPr>
              <a:t>13</a:t>
            </a:fld>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en-US" smtClean="0">
                <a:latin typeface="Arial" pitchFamily="34" charset="0"/>
              </a:rPr>
              <a:t>This chart is an example of waste characterization derived from the </a:t>
            </a:r>
            <a:r>
              <a:rPr lang="en-US" altLang="en-US" smtClean="0"/>
              <a:t>US Army Techniques Publication (ATP) 3-34.5, </a:t>
            </a:r>
            <a:r>
              <a:rPr lang="en-US" altLang="en-US" i="1" smtClean="0"/>
              <a:t>Environmental Considerations</a:t>
            </a:r>
            <a:r>
              <a:rPr lang="en-US" altLang="en-US" smtClean="0"/>
              <a:t>, 10 August 2015</a:t>
            </a:r>
            <a:r>
              <a:rPr lang="sv-SE" altLang="en-US" smtClean="0">
                <a:latin typeface="Arial" pitchFamily="34" charset="0"/>
              </a:rPr>
              <a:t>.  Every base camp may be different based on mission type and duration, personnel and national policies.  </a:t>
            </a:r>
            <a:endParaRPr lang="sv-SE" altLang="en-US" i="1" smtClean="0">
              <a:latin typeface="Arial" pitchFamily="34" charset="0"/>
            </a:endParaRPr>
          </a:p>
          <a:p>
            <a:pPr eaLnBrk="1" hangingPunct="1"/>
            <a:endParaRPr lang="sv-SE" altLang="en-US" smtClean="0">
              <a:latin typeface="Arial" pitchFamily="34" charset="0"/>
            </a:endParaRPr>
          </a:p>
          <a:p>
            <a:pPr eaLnBrk="1" hangingPunct="1"/>
            <a:r>
              <a:rPr lang="sv-SE" altLang="en-US" smtClean="0">
                <a:latin typeface="Arial" pitchFamily="34" charset="0"/>
              </a:rPr>
              <a:t>In cold weather, at a minimum it can be expected that there will be more food and plastic waste.  This type of information is useful in planning for waste segregation requirements and reuse or recycling capability.</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AC44A0B8-9A85-42DC-8CA7-78ADCCEA007D}" type="slidenum">
              <a:rPr lang="en-US" altLang="en-US" smtClean="0">
                <a:latin typeface="Arial" pitchFamily="34" charset="0"/>
              </a:rPr>
              <a:pPr>
                <a:spcBef>
                  <a:spcPct val="0"/>
                </a:spcBef>
              </a:pPr>
              <a:t>14</a:t>
            </a:fld>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Expected mission duration will affect the choice of techniques and equipment used for waste minimization and </a:t>
            </a:r>
            <a:r>
              <a:rPr lang="en-US" altLang="en-US" dirty="0" smtClean="0">
                <a:sym typeface="Helvetica" pitchFamily="34" charset="0"/>
              </a:rPr>
              <a:t>SW management</a:t>
            </a:r>
            <a:r>
              <a:rPr lang="en-US" altLang="en-US" dirty="0" smtClean="0"/>
              <a:t> (recycling, recovery, treatment and disposal) options, as listed in the slides later in this presentation.</a:t>
            </a:r>
          </a:p>
          <a:p>
            <a:endParaRPr lang="en-US" altLang="en-US" dirty="0" smtClean="0"/>
          </a:p>
          <a:p>
            <a:r>
              <a:rPr lang="en-US" altLang="en-US" dirty="0" smtClean="0"/>
              <a:t>These modules focus on solutions and options as a follow-on to field expedient solutions required during initial deployment.  The choice of methods are likely to become more complex as the base camp matures or the mission changes.   </a:t>
            </a:r>
          </a:p>
          <a:p>
            <a:r>
              <a:rPr lang="en-US" altLang="en-US" dirty="0" smtClean="0"/>
              <a:t>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942F7A5-ADAB-4237-9709-410F00BD951B}" type="slidenum">
              <a:rPr lang="en-US" altLang="en-US" smtClean="0">
                <a:latin typeface="Arial" pitchFamily="34" charset="0"/>
              </a:rPr>
              <a:pPr>
                <a:spcBef>
                  <a:spcPct val="0"/>
                </a:spcBef>
              </a:pPr>
              <a:t>15</a:t>
            </a:fld>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two ways to handle SW management responsibilities: within the unit or going outside the unit, relying on contractor or HN capabilities.</a:t>
            </a:r>
          </a:p>
          <a:p>
            <a:endParaRPr lang="en-US" altLang="en-US" dirty="0" smtClean="0"/>
          </a:p>
          <a:p>
            <a:r>
              <a:rPr lang="en-US" altLang="en-US" dirty="0" smtClean="0"/>
              <a:t>This slide first lists some of the factors to consider when determining if your unit will be able to meet SW management requirements. It then notes the option for seeking outside assistance to address potential shortfalls.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9C6F07-0817-4618-94C8-ECB82E6B4B1E}" type="slidenum">
              <a:rPr lang="en-US" altLang="en-US" smtClean="0">
                <a:latin typeface="Arial" pitchFamily="34" charset="0"/>
              </a:rPr>
              <a:pPr>
                <a:spcBef>
                  <a:spcPct val="0"/>
                </a:spcBef>
              </a:pPr>
              <a:t>16</a:t>
            </a:fld>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hangingPunct="1">
              <a:defRPr/>
            </a:pPr>
            <a:r>
              <a:rPr lang="en-US" dirty="0" smtClean="0"/>
              <a:t>The feasibility of solutions is based on the availability of:	</a:t>
            </a:r>
          </a:p>
          <a:p>
            <a:pPr eaLnBrk="1" hangingPunct="1">
              <a:buFont typeface="Arial" pitchFamily="34" charset="0"/>
              <a:buChar char="•"/>
              <a:defRPr/>
            </a:pPr>
            <a:r>
              <a:rPr lang="en-US" dirty="0" smtClean="0"/>
              <a:t> manpower (and skill sets)</a:t>
            </a:r>
          </a:p>
          <a:p>
            <a:pPr eaLnBrk="1" hangingPunct="1">
              <a:buFont typeface="Arial" pitchFamily="34" charset="0"/>
              <a:buChar char="•"/>
              <a:defRPr/>
            </a:pPr>
            <a:r>
              <a:rPr lang="en-US" dirty="0" smtClean="0"/>
              <a:t> equipment</a:t>
            </a:r>
          </a:p>
          <a:p>
            <a:pPr eaLnBrk="1" hangingPunct="1">
              <a:buFont typeface="Arial" pitchFamily="34" charset="0"/>
              <a:buChar char="•"/>
              <a:defRPr/>
            </a:pPr>
            <a:r>
              <a:rPr lang="en-US" dirty="0" smtClean="0"/>
              <a:t> materials</a:t>
            </a:r>
          </a:p>
          <a:p>
            <a:pPr eaLnBrk="1" hangingPunct="1">
              <a:buFont typeface="Arial" pitchFamily="34" charset="0"/>
              <a:buChar char="•"/>
              <a:defRPr/>
            </a:pPr>
            <a:r>
              <a:rPr lang="en-US" dirty="0" smtClean="0"/>
              <a:t> funding</a:t>
            </a:r>
          </a:p>
          <a:p>
            <a:pPr eaLnBrk="1" hangingPunct="1">
              <a:buFont typeface="Arial" pitchFamily="34" charset="0"/>
              <a:buChar char="•"/>
              <a:defRPr/>
            </a:pPr>
            <a:r>
              <a:rPr lang="en-US" dirty="0" smtClean="0"/>
              <a:t> contracted support</a:t>
            </a:r>
          </a:p>
          <a:p>
            <a:pPr eaLnBrk="1" hangingPunct="1">
              <a:buFont typeface="Arial" pitchFamily="34" charset="0"/>
              <a:buChar char="•"/>
              <a:defRPr/>
            </a:pPr>
            <a:r>
              <a:rPr lang="en-US" dirty="0" smtClean="0"/>
              <a:t> cost-benefit analysis</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The suitability of solutions is based on:</a:t>
            </a:r>
          </a:p>
          <a:p>
            <a:pPr eaLnBrk="1" hangingPunct="1">
              <a:buFont typeface="Arial" pitchFamily="34" charset="0"/>
              <a:buChar char="•"/>
              <a:defRPr/>
            </a:pPr>
            <a:r>
              <a:rPr lang="en-US" dirty="0" smtClean="0"/>
              <a:t> terrain characteristics, such as soil composition, surface configuration and slope</a:t>
            </a:r>
          </a:p>
          <a:p>
            <a:pPr eaLnBrk="1" hangingPunct="1">
              <a:buFont typeface="Arial" pitchFamily="34" charset="0"/>
              <a:buChar char="•"/>
              <a:defRPr/>
            </a:pPr>
            <a:r>
              <a:rPr lang="en-US" dirty="0" smtClean="0"/>
              <a:t> weather conditions, such as prevailing winds, humidity and precipitation </a:t>
            </a:r>
          </a:p>
          <a:p>
            <a:pPr eaLnBrk="1" hangingPunct="1">
              <a:buFont typeface="Arial" pitchFamily="34" charset="0"/>
              <a:buChar char="•"/>
              <a:defRPr/>
            </a:pPr>
            <a:r>
              <a:rPr lang="en-US" dirty="0" smtClean="0"/>
              <a:t> environmental conditions, including environmentally sensitive areas such as historical and cultural sites</a:t>
            </a:r>
          </a:p>
          <a:p>
            <a:pPr eaLnBrk="1" hangingPunct="1">
              <a:buFont typeface="Arial" pitchFamily="34" charset="0"/>
              <a:buChar char="•"/>
              <a:defRPr/>
            </a:pPr>
            <a:r>
              <a:rPr lang="en-US" dirty="0" smtClean="0"/>
              <a:t> health considerations in terms of health risk severity, probability of health risk and the ability to mitigate risk</a:t>
            </a:r>
          </a:p>
          <a:p>
            <a:pPr eaLnBrk="1" hangingPunct="1">
              <a:buFont typeface="Arial" pitchFamily="34" charset="0"/>
              <a:buChar char="•"/>
              <a:defRPr/>
            </a:pPr>
            <a:r>
              <a:rPr lang="en-US" dirty="0" smtClean="0"/>
              <a:t> cost effectiveness</a:t>
            </a:r>
            <a:r>
              <a:rPr lang="en-US" baseline="0" dirty="0" smtClean="0"/>
              <a:t> </a:t>
            </a:r>
            <a:r>
              <a:rPr lang="en-US" dirty="0" smtClean="0"/>
              <a:t>in terms of both initial and sustainment costs</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The sustainability of solutions is based on:</a:t>
            </a:r>
          </a:p>
          <a:p>
            <a:pPr eaLnBrk="1" hangingPunct="1">
              <a:buFont typeface="Arial" pitchFamily="34" charset="0"/>
              <a:buChar char="•"/>
              <a:defRPr/>
            </a:pPr>
            <a:r>
              <a:rPr lang="en-US" dirty="0" smtClean="0"/>
              <a:t> mission demands</a:t>
            </a:r>
          </a:p>
          <a:p>
            <a:pPr eaLnBrk="1" hangingPunct="1">
              <a:buFont typeface="Arial" pitchFamily="34" charset="0"/>
              <a:buChar char="•"/>
              <a:defRPr/>
            </a:pPr>
            <a:r>
              <a:rPr lang="en-US" dirty="0" smtClean="0"/>
              <a:t> environmental considerations</a:t>
            </a:r>
          </a:p>
          <a:p>
            <a:pPr eaLnBrk="1" hangingPunct="1">
              <a:buFont typeface="Arial" pitchFamily="34" charset="0"/>
              <a:buChar char="•"/>
              <a:defRPr/>
            </a:pPr>
            <a:r>
              <a:rPr lang="en-US" dirty="0" smtClean="0"/>
              <a:t> acceptance or tolerance of the local population, host nation</a:t>
            </a:r>
          </a:p>
          <a:p>
            <a:pPr eaLnBrk="1" hangingPunct="1">
              <a:buFont typeface="Arial" pitchFamily="34" charset="0"/>
              <a:buChar char="•"/>
              <a:defRPr/>
            </a:pPr>
            <a:r>
              <a:rPr lang="en-US" dirty="0" smtClean="0"/>
              <a:t> allowable design and construction standards</a:t>
            </a:r>
          </a:p>
          <a:p>
            <a:pPr eaLnBrk="1" hangingPunct="1">
              <a:buFont typeface="Arial" pitchFamily="34" charset="0"/>
              <a:buChar char="•"/>
              <a:defRPr/>
            </a:pPr>
            <a:r>
              <a:rPr lang="en-US" dirty="0" smtClean="0"/>
              <a:t> cost effectiveness in terms of both initial and sustainment costs</a:t>
            </a:r>
          </a:p>
          <a:p>
            <a:pPr eaLnBrk="1" hangingPunct="1">
              <a:buFont typeface="Arial" pitchFamily="34" charset="0"/>
              <a:buChar char="•"/>
              <a:defRPr/>
            </a:pPr>
            <a:endParaRPr lang="en-US" dirty="0" smtClean="0"/>
          </a:p>
          <a:p>
            <a:pPr eaLnBrk="1" hangingPunct="1">
              <a:buFont typeface="Arial" pitchFamily="34" charset="0"/>
              <a:buNone/>
              <a:defRPr/>
            </a:pPr>
            <a:r>
              <a:rPr lang="en-US" dirty="0" smtClean="0"/>
              <a:t>In some cases, the deploying force will not be able to address all SW management requirements internally and will therefore have to rely on contractor support.  It is important to incorporate environmental considerations into the contract specifications.  </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Once solutions have been identified and prioritized, the EO should present these for consideration by the EEMB and the commander.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7684BA18-9E56-473C-953E-367F50191E9F}" type="slidenum">
              <a:rPr lang="en-US" altLang="en-US" smtClean="0">
                <a:latin typeface="Arial" pitchFamily="34" charset="0"/>
              </a:rPr>
              <a:pPr>
                <a:spcBef>
                  <a:spcPct val="0"/>
                </a:spcBef>
              </a:pPr>
              <a:t>17</a:t>
            </a:fld>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itchFamily="34" charset="0"/>
              </a:rPr>
              <a:t>SW</a:t>
            </a:r>
            <a:r>
              <a:rPr lang="en-US" altLang="en-US" baseline="0" dirty="0" smtClean="0">
                <a:latin typeface="Arial" pitchFamily="34" charset="0"/>
              </a:rPr>
              <a:t> management </a:t>
            </a:r>
            <a:r>
              <a:rPr lang="en-US" altLang="en-US" dirty="0" smtClean="0">
                <a:latin typeface="Arial" pitchFamily="34" charset="0"/>
              </a:rPr>
              <a:t>is the </a:t>
            </a:r>
            <a:r>
              <a:rPr lang="en-US" altLang="en-US" b="0" dirty="0" smtClean="0">
                <a:latin typeface="Arial" pitchFamily="34" charset="0"/>
              </a:rPr>
              <a:t>reduction</a:t>
            </a:r>
            <a:r>
              <a:rPr lang="en-US" altLang="en-US" dirty="0" smtClean="0">
                <a:latin typeface="Arial" pitchFamily="34" charset="0"/>
              </a:rPr>
              <a:t> (waste avoidance) and minimization, segregation/collection, transportation, recycling/reuse, treatment, or disposal of waste materials in an effort to ensure a healthy and sanitary environment for base personnel, while preserving the environment and sustaining mission readiness.  It also includes the measures and activities necessary for minimizing waste generation.  </a:t>
            </a:r>
          </a:p>
          <a:p>
            <a:pPr eaLnBrk="1" hangingPunct="1"/>
            <a:endParaRPr lang="sv-SE" altLang="en-US" dirty="0" smtClean="0">
              <a:latin typeface="Arial"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B96334E6-2281-4966-88AD-D24EF86C61E0}" type="slidenum">
              <a:rPr lang="en-US" altLang="en-US" smtClean="0">
                <a:latin typeface="Arial" pitchFamily="34" charset="0"/>
              </a:rPr>
              <a:pPr>
                <a:spcBef>
                  <a:spcPct val="0"/>
                </a:spcBef>
              </a:pPr>
              <a:t>18</a:t>
            </a:fld>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information on this slide provides examples of ways to avoid or minimize waste. </a:t>
            </a:r>
          </a:p>
          <a:p>
            <a:endParaRPr lang="en-US" altLang="en-US" dirty="0" smtClean="0"/>
          </a:p>
          <a:p>
            <a:r>
              <a:rPr lang="en-US" altLang="en-US" b="0" dirty="0" smtClean="0"/>
              <a:t>These decisions are not all within in EO’s responsibilities, but they are important guidelines to take into consideration.</a:t>
            </a:r>
          </a:p>
          <a:p>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32284E7-6964-4B74-B419-2A81D22BFC16}" type="slidenum">
              <a:rPr lang="en-US" altLang="en-US" smtClean="0">
                <a:latin typeface="Arial" pitchFamily="34" charset="0"/>
              </a:rPr>
              <a:pPr>
                <a:spcBef>
                  <a:spcPct val="0"/>
                </a:spcBef>
              </a:pPr>
              <a:t>19</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Waste Management brief is designed to help the Environmental Officer prepare and plan for handling and managing non-hazardous solid waste.  Hazardous materials and hazardous waste are addressed in a separate technical module.</a:t>
            </a:r>
          </a:p>
          <a:p>
            <a:pPr eaLnBrk="1" hangingPunct="1">
              <a:spcBef>
                <a:spcPct val="0"/>
              </a:spcBef>
            </a:pPr>
            <a:r>
              <a:rPr lang="en-US" altLang="en-US" smtClean="0"/>
              <a:t>The main elements are: waste reduction, waste segregation, storage and handling. Reuse and recycling may also be possible under some conditions. Planning is a key issue in waste management.</a:t>
            </a:r>
          </a:p>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4C06179-77AD-432E-9B5D-0D1F75C3031C}" type="slidenum">
              <a:rPr lang="en-US" altLang="en-US" smtClean="0">
                <a:latin typeface="Arial" pitchFamily="34" charset="0"/>
              </a:rPr>
              <a:pPr>
                <a:spcBef>
                  <a:spcPct val="0"/>
                </a:spcBef>
              </a:pPr>
              <a:t>2</a:t>
            </a:fld>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en-US" smtClean="0">
                <a:latin typeface="Arial" pitchFamily="34" charset="0"/>
              </a:rPr>
              <a:t>The next step in waste management is to segregate waste at the point of generation.  This slide lists several of the benefits segregation offers.  It is important, depending on the waste stream, to determine how often the waste needs to be transported from collection areas and how many collection points are needed.  For example, paper may be collected weekly while food or sanitary waste may need to be collected daily to minimize health and hygiene risks.  </a:t>
            </a:r>
          </a:p>
          <a:p>
            <a:pPr eaLnBrk="1" hangingPunct="1"/>
            <a:endParaRPr lang="sv-SE" altLang="en-US" smtClean="0">
              <a:latin typeface="Arial" pitchFamily="34" charset="0"/>
            </a:endParaRPr>
          </a:p>
          <a:p>
            <a:pPr eaLnBrk="1" hangingPunct="1"/>
            <a:r>
              <a:rPr lang="sv-SE" altLang="en-US" smtClean="0">
                <a:latin typeface="Arial" pitchFamily="34" charset="0"/>
              </a:rPr>
              <a:t>Be sure to educate base personnel on these requirements.  Every person is responsible for segregating his/her waste, but management of waste collection will be arranged by logisitics personnel.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24B6B6D0-6E81-4A27-9F7E-11CBAF1F7D58}" type="slidenum">
              <a:rPr lang="en-US" altLang="en-US" smtClean="0">
                <a:latin typeface="Arial" pitchFamily="34" charset="0"/>
              </a:rPr>
              <a:pPr>
                <a:spcBef>
                  <a:spcPct val="0"/>
                </a:spcBef>
              </a:pPr>
              <a:t>20</a:t>
            </a:fld>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vehicles used for trash removal are used for other purposes, they should be sanitized prior to the other use.  </a:t>
            </a:r>
          </a:p>
          <a:p>
            <a:endParaRPr lang="en-US" altLang="en-US" smtClean="0"/>
          </a:p>
          <a:p>
            <a:r>
              <a:rPr lang="en-US" altLang="en-US" smtClean="0"/>
              <a:t>If transporting waste off base or if a contractor is collecting waste on base, consider force protection requirements to minimize the potential threat to base personnel and operations.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CC9112D-AD11-484F-AB66-00AEB61B8164}" type="slidenum">
              <a:rPr lang="en-US" altLang="en-US" smtClean="0">
                <a:latin typeface="Arial" pitchFamily="34" charset="0"/>
              </a:rPr>
              <a:pPr>
                <a:spcBef>
                  <a:spcPct val="0"/>
                </a:spcBef>
              </a:pPr>
              <a:t>21</a:t>
            </a:fld>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pitchFamily="34" charset="0"/>
              </a:rPr>
              <a:t>The images on this slide show some creative and practical ways of recycling and reusing materials in contingency environments.  Examples include creating furniture from waste pallets, placing plastic bottle recycling containers immediately outside of latrines, and creating drop boxes to collect different types of used batteries.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466D8925-4612-4DB7-B2DE-DFB6DAA5365A}" type="slidenum">
              <a:rPr lang="en-US" altLang="en-US" smtClean="0">
                <a:latin typeface="Arial" pitchFamily="34" charset="0"/>
              </a:rPr>
              <a:pPr>
                <a:spcBef>
                  <a:spcPct val="0"/>
                </a:spcBef>
              </a:pPr>
              <a:t>22</a:t>
            </a:fld>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three types of treatment: chemical, biological</a:t>
            </a:r>
            <a:r>
              <a:rPr lang="en-US" altLang="en-US" baseline="0" dirty="0" smtClean="0"/>
              <a:t> </a:t>
            </a:r>
            <a:r>
              <a:rPr lang="en-US" altLang="en-US" dirty="0" smtClean="0"/>
              <a:t>and mechanical, as described on this slide.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B3DDA1-1489-4FDD-BDD7-4C2092BFB58B}" type="slidenum">
              <a:rPr lang="en-US" altLang="en-US" smtClean="0">
                <a:latin typeface="Arial" pitchFamily="34" charset="0"/>
              </a:rPr>
              <a:pPr>
                <a:spcBef>
                  <a:spcPct val="0"/>
                </a:spcBef>
              </a:pPr>
              <a:t>23</a:t>
            </a:fld>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described in the waste hierarchy, every effort should be made to avoid or minimize waste.  If avoidance is not possible, recycling and reuse methods should be utilized.  Finally, whether done by your own forces or contract personnel, disposal of the remaining solid waste should be done in the manner that has the least negative impact on the environment.  </a:t>
            </a:r>
          </a:p>
          <a:p>
            <a:endParaRPr lang="en-US" altLang="en-US" smtClean="0"/>
          </a:p>
          <a:p>
            <a:r>
              <a:rPr lang="en-US" altLang="en-US" smtClean="0"/>
              <a:t>Technologies for disposal are listed in slides later in this presentation.</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50A6DC6-149F-4478-BCCE-EDEB8BC9367D}" type="slidenum">
              <a:rPr lang="en-US" altLang="en-US" smtClean="0">
                <a:latin typeface="Arial" pitchFamily="34" charset="0"/>
              </a:rPr>
              <a:pPr>
                <a:spcBef>
                  <a:spcPct val="0"/>
                </a:spcBef>
              </a:pPr>
              <a:t>24</a:t>
            </a:fld>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Changes in the SW management plan may be required for a number of reasons, such as: </a:t>
            </a:r>
          </a:p>
          <a:p>
            <a:pPr>
              <a:buFontTx/>
              <a:buChar char="-"/>
            </a:pPr>
            <a:r>
              <a:rPr lang="en-US" altLang="en-US" smtClean="0"/>
              <a:t>Changes in duration of operations</a:t>
            </a:r>
          </a:p>
          <a:p>
            <a:pPr>
              <a:buFontTx/>
              <a:buChar char="-"/>
            </a:pPr>
            <a:r>
              <a:rPr lang="en-US" altLang="en-US" smtClean="0"/>
              <a:t>Changes in camp population</a:t>
            </a:r>
          </a:p>
          <a:p>
            <a:pPr>
              <a:buFontTx/>
              <a:buChar char="-"/>
            </a:pPr>
            <a:r>
              <a:rPr lang="en-US" altLang="en-US" smtClean="0"/>
              <a:t>Changes in type of operations</a:t>
            </a:r>
          </a:p>
          <a:p>
            <a:pPr>
              <a:buFontTx/>
              <a:buChar char="-"/>
            </a:pPr>
            <a:r>
              <a:rPr lang="en-US" altLang="en-US" smtClean="0"/>
              <a:t>Changes in terrain </a:t>
            </a:r>
          </a:p>
          <a:p>
            <a:pPr>
              <a:buFontTx/>
              <a:buChar char="-"/>
            </a:pPr>
            <a:r>
              <a:rPr lang="en-US" altLang="en-US" smtClean="0"/>
              <a:t>Changes in weather</a:t>
            </a:r>
          </a:p>
          <a:p>
            <a:pPr>
              <a:buFontTx/>
              <a:buChar char="-"/>
            </a:pPr>
            <a:r>
              <a:rPr lang="en-US" altLang="en-US" smtClean="0"/>
              <a:t>Available Host Nation infrastructure </a:t>
            </a:r>
          </a:p>
          <a:p>
            <a:pPr>
              <a:buFontTx/>
              <a:buChar char="-"/>
            </a:pPr>
            <a:r>
              <a:rPr lang="en-US" altLang="en-US" smtClean="0"/>
              <a:t>Available funding</a:t>
            </a:r>
          </a:p>
          <a:p>
            <a:pPr>
              <a:buFontTx/>
              <a:buChar char="-"/>
            </a:pPr>
            <a:endParaRPr lang="en-US" altLang="en-US" smtClean="0"/>
          </a:p>
          <a:p>
            <a:r>
              <a:rPr lang="en-US" altLang="en-US" smtClean="0"/>
              <a:t>All of these considerations should be monitored to ensure the SW management program continues to meet the unit’s needs. </a:t>
            </a:r>
          </a:p>
          <a:p>
            <a:endParaRPr lang="en-US" altLang="en-US" smtClean="0"/>
          </a:p>
          <a:p>
            <a:r>
              <a:rPr lang="en-US" altLang="en-US" smtClean="0"/>
              <a:t>Keeping good records is important not only for documenting what has been done, but also for improving estimates on the types and quantities of waste generated.</a:t>
            </a:r>
          </a:p>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DB5154F-AFC9-487A-B4C2-F2C116EFAF1F}" type="slidenum">
              <a:rPr lang="en-US" altLang="en-US" smtClean="0">
                <a:latin typeface="Arial" pitchFamily="34" charset="0"/>
              </a:rPr>
              <a:pPr>
                <a:spcBef>
                  <a:spcPct val="0"/>
                </a:spcBef>
              </a:pPr>
              <a:t>25</a:t>
            </a:fld>
            <a:endParaRPr lang="en-US"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technical systems presented here are examples of methods and technology for recycling or minimizing </a:t>
            </a:r>
            <a:r>
              <a:rPr lang="en-US" altLang="en-US" b="0" dirty="0" smtClean="0">
                <a:solidFill>
                  <a:srgbClr val="FF0000"/>
                </a:solidFill>
              </a:rPr>
              <a:t>the volume of</a:t>
            </a:r>
            <a:r>
              <a:rPr lang="en-US" altLang="en-US" b="1" dirty="0" smtClean="0">
                <a:solidFill>
                  <a:srgbClr val="FF0000"/>
                </a:solidFill>
              </a:rPr>
              <a:t> </a:t>
            </a:r>
            <a:r>
              <a:rPr lang="en-US" altLang="en-US" dirty="0" smtClean="0"/>
              <a:t>waste within the camp. The advantages and disadvantages identified on the slides give you an idea of whether the method or technology is appropriate for your mission. </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9474596-447F-4C3C-83A8-ABFD1ABFA5AC}" type="slidenum">
              <a:rPr lang="en-US" altLang="en-US" smtClean="0">
                <a:latin typeface="Arial" pitchFamily="34" charset="0"/>
              </a:rPr>
              <a:pPr>
                <a:spcBef>
                  <a:spcPct val="0"/>
                </a:spcBef>
              </a:pPr>
              <a:t>26</a:t>
            </a:fld>
            <a:endParaRPr lang="en-US"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Recycling of waste oil is a method for re-using oil which reduces the amount of hazardous waste. Besides being environmentally beneficial, it saves resources in the form of reduced logistics demands, fewer personnel and less money. The recycled oil can also be used for energy production and contributes to a sustainable and self-sufficient camp. </a:t>
            </a:r>
          </a:p>
          <a:p>
            <a:pPr>
              <a:defRPr/>
            </a:pPr>
            <a:endParaRPr lang="en-US" dirty="0" smtClean="0"/>
          </a:p>
          <a:p>
            <a:pPr>
              <a:defRPr/>
            </a:pPr>
            <a:r>
              <a:rPr lang="en-US" dirty="0" smtClean="0"/>
              <a:t>Possible disadvantages with the recycling of waste oil is that you must have properly trained personnel, it might increase the risk of spill, and the oil quality might not work in delicate technology.  Thus, before using recycled oil in vehicles or other technical apparatus, it is important to obtain approval indicating that it is suitable for such use.</a:t>
            </a:r>
          </a:p>
          <a:p>
            <a:pPr>
              <a:defRPr/>
            </a:pPr>
            <a:endParaRPr lang="en-US" strike="sngStrike" dirty="0" smtClean="0"/>
          </a:p>
          <a:p>
            <a:pPr>
              <a:defRPr/>
            </a:pPr>
            <a:r>
              <a:rPr lang="en-US" dirty="0" smtClean="0"/>
              <a:t>This method is appropriate for medium- or long-term missions, but is less suitable for missions of short duration.</a:t>
            </a:r>
          </a:p>
          <a:p>
            <a:pPr>
              <a:defRPr/>
            </a:pP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6E13F49-48C1-4A06-B3ED-E47F410799B2}" type="slidenum">
              <a:rPr lang="en-US" altLang="en-US" smtClean="0">
                <a:latin typeface="Arial" pitchFamily="34" charset="0"/>
              </a:rPr>
              <a:pPr>
                <a:spcBef>
                  <a:spcPct val="0"/>
                </a:spcBef>
              </a:pPr>
              <a:t>27</a:t>
            </a:fld>
            <a:endParaRPr lang="en-US"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Recycling</a:t>
            </a:r>
            <a:r>
              <a:rPr lang="en-US" altLang="en-US" dirty="0" smtClean="0"/>
              <a:t> of anti-freeze is a method for re-using anti-freeze. Besides being environmentally beneficial, it reduces the amount of hazardous waste and therefore resources in the form of reduced logistics demands, fewer personnel and less money.</a:t>
            </a:r>
          </a:p>
          <a:p>
            <a:r>
              <a:rPr lang="en-US" altLang="en-US" dirty="0" smtClean="0"/>
              <a:t/>
            </a:r>
            <a:br>
              <a:rPr lang="en-US" altLang="en-US" dirty="0" smtClean="0"/>
            </a:br>
            <a:r>
              <a:rPr lang="en-US" altLang="en-US" dirty="0" smtClean="0"/>
              <a:t>Possible disadvantages with recycling of anti-freeze is that you must have properly trained personnel, it might increase the risk of spill, and the quality of the recycled anti-freeze might not work in delicate technology.  </a:t>
            </a:r>
          </a:p>
          <a:p>
            <a:pPr eaLnBrk="1" hangingPunct="1">
              <a:spcBef>
                <a:spcPct val="0"/>
              </a:spcBef>
            </a:pPr>
            <a:endParaRPr lang="en-US" altLang="en-US" dirty="0" smtClean="0"/>
          </a:p>
          <a:p>
            <a:pPr eaLnBrk="1" hangingPunct="1">
              <a:spcBef>
                <a:spcPct val="0"/>
              </a:spcBef>
            </a:pPr>
            <a:r>
              <a:rPr lang="en-US" altLang="en-US" dirty="0" smtClean="0"/>
              <a:t>The method is appropriate for medium- or long-term missions, but is less suitable for missions of short duration. </a:t>
            </a:r>
          </a:p>
          <a:p>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9181546-3839-42B4-BCB9-82D1789E94AD}" type="slidenum">
              <a:rPr lang="en-US" altLang="en-US" smtClean="0">
                <a:latin typeface="Arial" pitchFamily="34" charset="0"/>
              </a:rPr>
              <a:pPr>
                <a:spcBef>
                  <a:spcPct val="0"/>
                </a:spcBef>
              </a:pPr>
              <a:t>28</a:t>
            </a:fld>
            <a:endParaRPr lang="en-US"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Contaminated soil can be remediated. Composting of POL-contaminated soil means that this soil will not need to be transported out of the camp. The treated soil can also be re-used for other purposes, such as in landfills or construction.</a:t>
            </a:r>
          </a:p>
          <a:p>
            <a:pPr eaLnBrk="1" hangingPunct="1">
              <a:spcBef>
                <a:spcPct val="0"/>
              </a:spcBef>
            </a:pPr>
            <a:endParaRPr lang="en-US" altLang="en-US" dirty="0" smtClean="0"/>
          </a:p>
          <a:p>
            <a:pPr eaLnBrk="1" hangingPunct="1">
              <a:spcBef>
                <a:spcPct val="0"/>
              </a:spcBef>
            </a:pPr>
            <a:r>
              <a:rPr lang="en-US" altLang="en-US" dirty="0" smtClean="0"/>
              <a:t>Disadvantages with composting of POL-contaminated soil is that it requires fairly large amounts of land and time for the proper management of the compost. The amount of time necessary can vary depending on the temperatures at the site (composting takes longer in cold temperatures). It is also necessary to educate personnel on composting processes, have the necessary equipment available (excavator + dense surface and cover), and have the personnel able to devote the time to managing the compost.</a:t>
            </a:r>
          </a:p>
          <a:p>
            <a:pPr eaLnBrk="1" hangingPunct="1">
              <a:spcBef>
                <a:spcPct val="0"/>
              </a:spcBef>
            </a:pPr>
            <a:endParaRPr lang="en-US" altLang="en-US" dirty="0" smtClean="0"/>
          </a:p>
          <a:p>
            <a:pPr eaLnBrk="1" hangingPunct="1">
              <a:spcBef>
                <a:spcPct val="0"/>
              </a:spcBef>
            </a:pPr>
            <a:r>
              <a:rPr lang="en-US" altLang="en-US" dirty="0" smtClean="0"/>
              <a:t>Other waste streams available for composting can be vegetative kitchen waste, sewage sludge and saw dust or paper products.</a:t>
            </a:r>
          </a:p>
          <a:p>
            <a:pPr eaLnBrk="1" hangingPunct="1">
              <a:spcBef>
                <a:spcPct val="0"/>
              </a:spcBef>
            </a:pPr>
            <a:endParaRPr lang="en-US" altLang="en-US" dirty="0" smtClean="0"/>
          </a:p>
          <a:p>
            <a:pPr eaLnBrk="1" hangingPunct="1">
              <a:spcBef>
                <a:spcPct val="0"/>
              </a:spcBef>
            </a:pPr>
            <a:r>
              <a:rPr lang="en-US" altLang="en-US" dirty="0" smtClean="0"/>
              <a:t>The composting of oil-contaminated soil is appropriate for medium- or long-term missions, but is less suitable for missions of short duration. </a:t>
            </a:r>
            <a:endParaRPr lang="sv-SE" altLang="en-US" dirty="0" smtClean="0"/>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481F2-4522-4506-B8ED-1C6A38179138}" type="slidenum">
              <a:rPr lang="en-US" altLang="en-US" smtClean="0">
                <a:latin typeface="Arial" pitchFamily="34" charset="0"/>
              </a:rPr>
              <a:pPr>
                <a:spcBef>
                  <a:spcPct val="0"/>
                </a:spcBef>
              </a:pPr>
              <a:t>29</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lesson objectives emphasize the key points of this briefing. </a:t>
            </a:r>
          </a:p>
          <a:p>
            <a:endParaRPr lang="sv-SE" altLang="en-US"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693F149-0418-43E3-B002-5BB674846BE4}" type="slidenum">
              <a:rPr lang="en-US" altLang="en-US" smtClean="0">
                <a:latin typeface="Arial" pitchFamily="34" charset="0"/>
              </a:rPr>
              <a:pPr>
                <a:spcBef>
                  <a:spcPct val="0"/>
                </a:spcBef>
              </a:pPr>
              <a:t>3</a:t>
            </a:fld>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Latrine contents are an organic resource that can be converted to soil filled with nutrients. The end product can be used as a soil enhancer. Composting of latrine products minimizes the infrastructure to transport the human waste. In places where piping or portable toilets and their management are unpractical or undesired, latrine composting is a good option. There are also other solutions for local treatments, including incinerating toilets but such solutions normally require energy. </a:t>
            </a:r>
          </a:p>
          <a:p>
            <a:pPr eaLnBrk="1" hangingPunct="1">
              <a:spcBef>
                <a:spcPct val="0"/>
              </a:spcBef>
            </a:pPr>
            <a:endParaRPr lang="en-US" altLang="en-US" dirty="0" smtClean="0"/>
          </a:p>
          <a:p>
            <a:pPr eaLnBrk="1" hangingPunct="1">
              <a:spcBef>
                <a:spcPct val="0"/>
              </a:spcBef>
            </a:pPr>
            <a:r>
              <a:rPr lang="en-US" altLang="en-US" dirty="0" smtClean="0"/>
              <a:t>Disadvantages with composting of latrine products is the health risk of handling and spreading products originating from human waste. Space for the composting chamber can also be a limitation.</a:t>
            </a:r>
          </a:p>
          <a:p>
            <a:pPr eaLnBrk="1" hangingPunct="1">
              <a:spcBef>
                <a:spcPct val="0"/>
              </a:spcBef>
            </a:pPr>
            <a:endParaRPr lang="en-US" altLang="en-US" dirty="0" smtClean="0"/>
          </a:p>
          <a:p>
            <a:pPr eaLnBrk="1" hangingPunct="1">
              <a:spcBef>
                <a:spcPct val="0"/>
              </a:spcBef>
            </a:pPr>
            <a:r>
              <a:rPr lang="en-US" altLang="en-US" dirty="0" smtClean="0"/>
              <a:t>The composting of latrine contents is appropriate for medium- or long-term missions, but is less suitable for missions of short duration. </a:t>
            </a:r>
            <a:endParaRPr lang="sv-SE" altLang="en-US" dirty="0" smtClean="0"/>
          </a:p>
          <a:p>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395733-6C39-425C-B060-436ADC8A838F}" type="slidenum">
              <a:rPr lang="en-US" altLang="en-US" smtClean="0">
                <a:latin typeface="Arial" pitchFamily="34" charset="0"/>
              </a:rPr>
              <a:pPr>
                <a:spcBef>
                  <a:spcPct val="0"/>
                </a:spcBef>
              </a:pPr>
              <a:t>30</a:t>
            </a:fld>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dehydration</a:t>
            </a:r>
            <a:r>
              <a:rPr lang="en-US" altLang="en-US" dirty="0" smtClean="0">
                <a:solidFill>
                  <a:srgbClr val="000000"/>
                </a:solidFill>
              </a:rPr>
              <a:t> and slime removal machine </a:t>
            </a:r>
            <a:r>
              <a:rPr lang="en-US" altLang="en-US" dirty="0" smtClean="0"/>
              <a:t>separates liquids from food waste, which results in a compact, dry and easily handled end product, which is free from smell and other nuisances. It facilitates the handling of food waste and reduces the risk of attracting vermin such as bacteria, flies and rats. It is also space efficient and decreases transportation requirements.</a:t>
            </a:r>
          </a:p>
          <a:p>
            <a:pPr eaLnBrk="1" hangingPunct="1">
              <a:spcBef>
                <a:spcPct val="0"/>
              </a:spcBef>
            </a:pPr>
            <a:endParaRPr lang="en-US" altLang="en-US" dirty="0" smtClean="0"/>
          </a:p>
          <a:p>
            <a:pPr eaLnBrk="1" hangingPunct="1">
              <a:spcBef>
                <a:spcPct val="0"/>
              </a:spcBef>
            </a:pPr>
            <a:r>
              <a:rPr lang="en-US" altLang="en-US" dirty="0" smtClean="0"/>
              <a:t>The main disadvantage of this system is the capital investment cost. </a:t>
            </a:r>
          </a:p>
          <a:p>
            <a:pPr eaLnBrk="1" hangingPunct="1">
              <a:spcBef>
                <a:spcPct val="0"/>
              </a:spcBef>
            </a:pPr>
            <a:endParaRPr lang="en-US" altLang="en-US" dirty="0" smtClean="0"/>
          </a:p>
          <a:p>
            <a:pPr eaLnBrk="1" hangingPunct="1">
              <a:spcBef>
                <a:spcPct val="0"/>
              </a:spcBef>
            </a:pPr>
            <a:r>
              <a:rPr lang="en-US" altLang="en-US" dirty="0" smtClean="0"/>
              <a:t>The dehydration and slime removal method is appropriate for medium- or long-term missions, but is not suitable for missions of short duration. </a:t>
            </a:r>
          </a:p>
          <a:p>
            <a:endParaRPr lang="en-US" altLang="en-US" dirty="0" smtClean="0"/>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D41A99D-C585-451D-AB7E-A4177D1F3AA5}" type="slidenum">
              <a:rPr lang="en-US" altLang="en-US" smtClean="0">
                <a:latin typeface="Arial" pitchFamily="34" charset="0"/>
              </a:rPr>
              <a:pPr>
                <a:spcBef>
                  <a:spcPct val="0"/>
                </a:spcBef>
              </a:pPr>
              <a:t>31</a:t>
            </a:fld>
            <a:endParaRPr lang="en-US"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Baling of waste material is very space efficient, especially if you have a larger camp with large amounts of paper/cardboard waste material. </a:t>
            </a:r>
          </a:p>
          <a:p>
            <a:r>
              <a:rPr lang="en-US" altLang="en-US" dirty="0" smtClean="0"/>
              <a:t>It is important to confirm that there are contractors who have the ability to handle baled waste materials before investing in a baling machine. </a:t>
            </a:r>
          </a:p>
          <a:p>
            <a:pPr eaLnBrk="1" hangingPunct="1">
              <a:spcBef>
                <a:spcPct val="0"/>
              </a:spcBef>
            </a:pPr>
            <a:endParaRPr lang="en-US" altLang="en-US" dirty="0" smtClean="0"/>
          </a:p>
          <a:p>
            <a:pPr eaLnBrk="1" hangingPunct="1">
              <a:spcBef>
                <a:spcPct val="0"/>
              </a:spcBef>
            </a:pPr>
            <a:r>
              <a:rPr lang="en-US" altLang="en-US" dirty="0" smtClean="0"/>
              <a:t>Disadvantages with baling are: capital investment cost, fairly large space requirements, and resources for the proper management of the baling machine. It is necessary to educate personnel, have necessary equipment available, and have the personnel able to devote the time to managing the machine.</a:t>
            </a:r>
          </a:p>
          <a:p>
            <a:pPr eaLnBrk="1" hangingPunct="1">
              <a:spcBef>
                <a:spcPct val="0"/>
              </a:spcBef>
            </a:pPr>
            <a:endParaRPr lang="en-US" altLang="en-US" dirty="0" smtClean="0"/>
          </a:p>
          <a:p>
            <a:pPr eaLnBrk="1" hangingPunct="1">
              <a:spcBef>
                <a:spcPct val="0"/>
              </a:spcBef>
            </a:pPr>
            <a:r>
              <a:rPr lang="en-US" altLang="en-US" dirty="0" smtClean="0"/>
              <a:t>The baling method is appropriate for medium- or long-term missions, but is not suitable for missions of short duration. </a:t>
            </a:r>
          </a:p>
          <a:p>
            <a:endParaRPr lang="en-US" altLang="en-US" dirty="0" smtClean="0"/>
          </a:p>
          <a:p>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7D41B8B-2CD7-4616-A3E4-2BABF8375F7B}" type="slidenum">
              <a:rPr lang="en-US" altLang="en-US" smtClean="0">
                <a:latin typeface="Arial" pitchFamily="34" charset="0"/>
              </a:rPr>
              <a:pPr>
                <a:spcBef>
                  <a:spcPct val="0"/>
                </a:spcBef>
              </a:pPr>
              <a:t>32</a:t>
            </a:fld>
            <a:endParaRPr lang="en-US"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Shredding waste material is very space efficient, especially if you have a larger camp with large amounts of waste metal, steel and/or aluminum. </a:t>
            </a:r>
          </a:p>
          <a:p>
            <a:r>
              <a:rPr lang="en-US" altLang="en-US" dirty="0" smtClean="0"/>
              <a:t>Make sure that you have contractors who have the ability to handle shredded waste materials before investing in a shredding machine. Shredded metal can result in harmful sharp objects.</a:t>
            </a:r>
          </a:p>
          <a:p>
            <a:endParaRPr lang="sv-SE" altLang="en-US" dirty="0" smtClean="0"/>
          </a:p>
          <a:p>
            <a:pPr eaLnBrk="1" hangingPunct="1">
              <a:spcBef>
                <a:spcPct val="0"/>
              </a:spcBef>
            </a:pPr>
            <a:r>
              <a:rPr lang="en-US" altLang="en-US" dirty="0" smtClean="0"/>
              <a:t>Disadvantages with shredding are: capital investment cost and resources for the proper management of the shredding machine. It is necessary to educate personnel, have the necessary equipment available, and have the personnel able to devote the time to managing the shredder. In addition, if there is a cold weather event where materials to be shredded freeze solid, processing may be difficult.</a:t>
            </a:r>
          </a:p>
          <a:p>
            <a:pPr eaLnBrk="1" hangingPunct="1">
              <a:spcBef>
                <a:spcPct val="0"/>
              </a:spcBef>
            </a:pPr>
            <a:endParaRPr lang="en-US" altLang="en-US" dirty="0" smtClean="0"/>
          </a:p>
          <a:p>
            <a:pPr eaLnBrk="1" hangingPunct="1">
              <a:spcBef>
                <a:spcPct val="0"/>
              </a:spcBef>
            </a:pPr>
            <a:r>
              <a:rPr lang="en-US" altLang="en-US" dirty="0" smtClean="0"/>
              <a:t>The shredding method is appropriate for medium- or long-term missions, but is not suitable for missions of short duration. </a:t>
            </a:r>
          </a:p>
          <a:p>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0DC32A-E8C1-4798-99D6-9BD4FA340318}" type="slidenum">
              <a:rPr lang="en-US" altLang="en-US" smtClean="0">
                <a:latin typeface="Arial" pitchFamily="34" charset="0"/>
              </a:rPr>
              <a:pPr>
                <a:spcBef>
                  <a:spcPct val="0"/>
                </a:spcBef>
              </a:pPr>
              <a:t>33</a:t>
            </a:fld>
            <a:endParaRPr lang="en-US"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v-SE" altLang="en-US" smtClean="0">
              <a:latin typeface="Arial"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7C18A24E-F017-4402-AC3B-5CC985E32271}" type="slidenum">
              <a:rPr lang="en-US" altLang="en-US" smtClean="0">
                <a:latin typeface="Arial" pitchFamily="34" charset="0"/>
              </a:rPr>
              <a:pPr>
                <a:spcBef>
                  <a:spcPct val="0"/>
                </a:spcBef>
              </a:pPr>
              <a:t>34</a:t>
            </a:fld>
            <a:endParaRPr lang="en-US"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simple landfill is a pit that is dug and filled to not more than 30 cm (1 foot) from the top, then covered, compacted and mounded with 30 cm (1 foot) of earth. This is not a preferred option, but in small and short-term operations, it might be necessary. And it is more acceptable for organic waste. Check with local authorities about its acceptability. Such landfills will contaminate the soil and potentially ground water. It is important to locate it far from other camp activities. </a:t>
            </a:r>
          </a:p>
          <a:p>
            <a:endParaRPr lang="en-US" altLang="en-US" dirty="0" smtClean="0"/>
          </a:p>
          <a:p>
            <a:r>
              <a:rPr lang="en-US" altLang="en-US" dirty="0" smtClean="0"/>
              <a:t>More details about this disposal option are outlined on the next slide.</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2D28ED6-45AF-4E26-98F2-B76A0AB48336}" type="slidenum">
              <a:rPr lang="en-US" altLang="en-US" smtClean="0">
                <a:latin typeface="Arial" pitchFamily="34" charset="0"/>
              </a:rPr>
              <a:pPr>
                <a:spcBef>
                  <a:spcPct val="0"/>
                </a:spcBef>
              </a:pPr>
              <a:t>35</a:t>
            </a:fld>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77415A2-37BE-45A4-BC2A-36882F7383CC}" type="slidenum">
              <a:rPr lang="en-US" altLang="en-US" smtClean="0">
                <a:latin typeface="Arial" pitchFamily="34" charset="0"/>
              </a:rPr>
              <a:pPr>
                <a:spcBef>
                  <a:spcPct val="0"/>
                </a:spcBef>
              </a:pPr>
              <a:t>36</a:t>
            </a:fld>
            <a:endParaRPr lang="en-US"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Burning waste material is a short-term solution for SW disposal with a low initial cost. It is important to locate a burn pit far from other camp activities and taking wind direction into account. You want to minimize the risk of having smoke from the burn pit coming in to the camp, airfields, surrounding</a:t>
            </a:r>
            <a:r>
              <a:rPr lang="sv-SE" altLang="en-US" dirty="0" smtClean="0"/>
              <a:t> </a:t>
            </a:r>
            <a:r>
              <a:rPr lang="en-US" altLang="en-US" dirty="0" smtClean="0"/>
              <a:t>society, etc. </a:t>
            </a:r>
          </a:p>
          <a:p>
            <a:pPr eaLnBrk="1" hangingPunct="1">
              <a:spcBef>
                <a:spcPct val="0"/>
              </a:spcBef>
            </a:pPr>
            <a:endParaRPr lang="en-US" altLang="en-US" dirty="0" smtClean="0"/>
          </a:p>
          <a:p>
            <a:pPr eaLnBrk="1" hangingPunct="1">
              <a:spcBef>
                <a:spcPct val="0"/>
              </a:spcBef>
            </a:pPr>
            <a:r>
              <a:rPr lang="en-US" altLang="en-US" dirty="0" smtClean="0"/>
              <a:t>Disadvantages with burn pits are that they require fairly large amounts of land and resources for their proper management. They are environmentally unacceptable, contaminating the soil and air, and potentially ground water. It is also necessary to educate personnel on the burning processes, have the necessary equipment available, and have the personnel able to devote the time to managing the pit.</a:t>
            </a:r>
          </a:p>
          <a:p>
            <a:pPr eaLnBrk="1" hangingPunct="1">
              <a:spcBef>
                <a:spcPct val="0"/>
              </a:spcBef>
            </a:pPr>
            <a:endParaRPr lang="en-US" altLang="en-US" dirty="0" smtClean="0"/>
          </a:p>
          <a:p>
            <a:pPr eaLnBrk="1" hangingPunct="1">
              <a:spcBef>
                <a:spcPct val="0"/>
              </a:spcBef>
            </a:pPr>
            <a:r>
              <a:rPr lang="en-US" altLang="en-US" dirty="0" smtClean="0"/>
              <a:t>An important limitation is that, by policy, some militaries </a:t>
            </a:r>
            <a:r>
              <a:rPr lang="en-US" altLang="en-US" dirty="0" smtClean="0">
                <a:solidFill>
                  <a:srgbClr val="FF0000"/>
                </a:solidFill>
              </a:rPr>
              <a:t>and host nations do not authorize the use of </a:t>
            </a:r>
            <a:r>
              <a:rPr lang="en-US" altLang="en-US" dirty="0" smtClean="0"/>
              <a:t>burn pits. It is therefore important to first determine if their use is even allowed.</a:t>
            </a:r>
          </a:p>
          <a:p>
            <a:pPr eaLnBrk="1" hangingPunct="1">
              <a:spcBef>
                <a:spcPct val="0"/>
              </a:spcBef>
            </a:pPr>
            <a:endParaRPr lang="en-US" altLang="en-US" dirty="0" smtClean="0"/>
          </a:p>
          <a:p>
            <a:pPr eaLnBrk="1" hangingPunct="1">
              <a:spcBef>
                <a:spcPct val="0"/>
              </a:spcBef>
            </a:pPr>
            <a:r>
              <a:rPr lang="en-US" altLang="en-US" dirty="0" smtClean="0"/>
              <a:t>A burn pit is appropriate for short- and medium-term missions, but is not suitable for missions of long duration. </a:t>
            </a:r>
            <a:endParaRPr lang="sv-SE" altLang="en-US" dirty="0" smtClean="0"/>
          </a:p>
          <a:p>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B3A2BA0-61E6-4509-9B10-752A0422FD73}" type="slidenum">
              <a:rPr lang="en-US" altLang="en-US" smtClean="0">
                <a:latin typeface="Arial" pitchFamily="34" charset="0"/>
              </a:rPr>
              <a:pPr>
                <a:spcBef>
                  <a:spcPct val="0"/>
                </a:spcBef>
              </a:pPr>
              <a:t>37</a:t>
            </a:fld>
            <a:endParaRPr lang="en-US"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smtClean="0"/>
          </a:p>
        </p:txBody>
      </p:sp>
      <p:sp>
        <p:nvSpPr>
          <p:cNvPr id="1034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FF36D2C-1284-4AC4-A008-2AF049F3C158}"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disposal option are outlined on the next slide.</a:t>
            </a:r>
          </a:p>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6A2D404-74ED-4EC8-A030-FC6AD3AE6A34}" type="slidenum">
              <a:rPr lang="en-US" altLang="en-US" smtClean="0">
                <a:latin typeface="Arial" pitchFamily="34" charset="0"/>
              </a:rPr>
              <a:pPr>
                <a:spcBef>
                  <a:spcPct val="0"/>
                </a:spcBef>
              </a:pPr>
              <a:t>39</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Definitions may vary from nation to nation and from organization to organization; these definitions are the ones used in the context of this toolbox.</a:t>
            </a:r>
          </a:p>
          <a:p>
            <a:r>
              <a:rPr lang="en-US" altLang="en-US" smtClean="0"/>
              <a:t>Common to all definitions of hazardous waste (HW) is that hazardous material (HM) and HW are dangerous to humans or/and to the environment. </a:t>
            </a:r>
            <a:endParaRPr lang="sv-SE" altLang="en-US" smtClean="0"/>
          </a:p>
          <a:p>
            <a:pPr eaLnBrk="1" hangingPunct="1">
              <a:spcBef>
                <a:spcPct val="0"/>
              </a:spcBef>
            </a:pPr>
            <a:endParaRPr lang="sv-SE" altLang="en-US" smtClean="0"/>
          </a:p>
        </p:txBody>
      </p:sp>
      <p:sp>
        <p:nvSpPr>
          <p:cNvPr id="686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CEE328B-5FC0-45A8-83AA-C724E7289252}" type="slidenum">
              <a:rPr lang="en-US" altLang="en-US" smtClean="0">
                <a:latin typeface="Arial" pitchFamily="34" charset="0"/>
              </a:rPr>
              <a:pPr>
                <a:spcBef>
                  <a:spcPct val="0"/>
                </a:spcBef>
              </a:pPr>
              <a:t>4</a:t>
            </a:fld>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disposal option are outlined on the next slide.</a:t>
            </a:r>
          </a:p>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F085820-CD04-4F98-8D66-9ABA9D0905D7}" type="slidenum">
              <a:rPr lang="en-US" altLang="en-US" smtClean="0">
                <a:latin typeface="Arial" pitchFamily="34" charset="0"/>
              </a:rPr>
              <a:pPr>
                <a:spcBef>
                  <a:spcPct val="0"/>
                </a:spcBef>
              </a:pPr>
              <a:t>41</a:t>
            </a:fld>
            <a:endParaRPr lang="en-US"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64F6EF2-E5CE-49DB-8795-C34F61AA6638}" type="slidenum">
              <a:rPr lang="en-US" altLang="en-US" smtClean="0">
                <a:latin typeface="Arial" pitchFamily="34" charset="0"/>
              </a:rPr>
              <a:pPr>
                <a:spcBef>
                  <a:spcPct val="0"/>
                </a:spcBef>
              </a:pPr>
              <a:t>42</a:t>
            </a:fld>
            <a:endParaRPr lang="en-US"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disposal option are outlined on the next slide.</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02DFFFE-C09B-423E-A2AF-6AD3509DAB3C}" type="slidenum">
              <a:rPr lang="en-US" altLang="en-US" smtClean="0">
                <a:latin typeface="Arial" pitchFamily="34" charset="0"/>
              </a:rPr>
              <a:pPr>
                <a:spcBef>
                  <a:spcPct val="0"/>
                </a:spcBef>
              </a:pPr>
              <a:t>43</a:t>
            </a:fld>
            <a:endParaRPr lang="en-US"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disposal option are outlined on the next slide.</a:t>
            </a:r>
          </a:p>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C03BC5-9F59-423D-900E-938976104CDC}" type="slidenum">
              <a:rPr lang="en-US" altLang="en-US" smtClean="0">
                <a:latin typeface="Arial" pitchFamily="34" charset="0"/>
              </a:rPr>
              <a:pPr>
                <a:spcBef>
                  <a:spcPct val="0"/>
                </a:spcBef>
              </a:pPr>
              <a:t>45</a:t>
            </a:fld>
            <a:endParaRPr lang="en-US"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smtClean="0"/>
          </a:p>
        </p:txBody>
      </p:sp>
      <p:sp>
        <p:nvSpPr>
          <p:cNvPr id="1095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AC7E6B5-8F91-491A-829F-D7E692516EE5}" type="slidenum">
              <a:rPr lang="en-US" altLang="en-US" smtClean="0"/>
              <a:pPr/>
              <a:t>46</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More details about this disposal option are outlined on the next slide.</a:t>
            </a:r>
          </a:p>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D165E15-5967-41F7-9575-5C9391637AC9}" type="slidenum">
              <a:rPr lang="en-US" altLang="en-US" smtClean="0">
                <a:latin typeface="Arial" pitchFamily="34" charset="0"/>
              </a:rPr>
              <a:pPr>
                <a:spcBef>
                  <a:spcPct val="0"/>
                </a:spcBef>
              </a:pPr>
              <a:t>47</a:t>
            </a:fld>
            <a:endParaRPr lang="en-US"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dirty="0" smtClean="0"/>
          </a:p>
        </p:txBody>
      </p:sp>
      <p:sp>
        <p:nvSpPr>
          <p:cNvPr id="1116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3628B0C-7DD5-4795-A5C0-3A61DFB7A15E}" type="slidenum">
              <a:rPr lang="en-US" altLang="en-US" smtClean="0"/>
              <a:pPr/>
              <a:t>48</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More details about this disposal option are outlined on the next slide.</a:t>
            </a:r>
          </a:p>
          <a:p>
            <a:pPr eaLnBrk="1" hangingPunct="1"/>
            <a:endParaRPr lang="en-US" altLang="en-US" dirty="0" smtClean="0"/>
          </a:p>
          <a:p>
            <a:pPr eaLnBrk="1" hangingPunct="1"/>
            <a:r>
              <a:rPr lang="en-US" altLang="en-US" dirty="0" smtClean="0"/>
              <a:t>Note that NATO refers to “medical waste” as “healthcare waste.” NATO’s guidance on how such waste should be handled is contained in Annex C of NATO Standardization Agreement (STANAG) 2581 Environmental Protection (EP), Ed. 1, </a:t>
            </a:r>
            <a:r>
              <a:rPr lang="en-US" altLang="en-US" i="1" dirty="0" smtClean="0"/>
              <a:t>Allied Joint Environmental Protection Publication </a:t>
            </a:r>
            <a:r>
              <a:rPr lang="en-US" altLang="en-US" dirty="0" smtClean="0"/>
              <a:t>(</a:t>
            </a:r>
            <a:r>
              <a:rPr lang="en-US" altLang="en-US" i="1" dirty="0" smtClean="0"/>
              <a:t>AJEPP)-1 Environmental Protection Standards and Norms for Military Compounds in NATO Operations</a:t>
            </a:r>
            <a:r>
              <a:rPr lang="en-US" altLang="en-US" dirty="0" smtClean="0"/>
              <a:t>, 7 September 2011.</a:t>
            </a:r>
          </a:p>
          <a:p>
            <a:pPr eaLnBrk="1" hangingPunct="1"/>
            <a:endParaRPr lang="en-US" altLang="en-US" dirty="0" smtClean="0"/>
          </a:p>
          <a:p>
            <a:pPr eaLnBrk="1" hangingPunct="1"/>
            <a:r>
              <a:rPr lang="en-US" altLang="en-US" dirty="0" smtClean="0"/>
              <a:t>See also </a:t>
            </a: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 chapter 6</a:t>
            </a:r>
            <a:r>
              <a:rPr lang="en-US" sz="1200" kern="1200" baseline="0" dirty="0" smtClean="0">
                <a:solidFill>
                  <a:schemeClr val="tx1"/>
                </a:solidFill>
                <a:effectLst/>
                <a:latin typeface="+mn-lt"/>
                <a:ea typeface="+mn-ea"/>
                <a:cs typeface="+mn-cs"/>
              </a:rPr>
              <a:t> on </a:t>
            </a:r>
            <a:r>
              <a:rPr lang="en-US" sz="1200" kern="1200" baseline="0" smtClean="0">
                <a:solidFill>
                  <a:schemeClr val="tx1"/>
                </a:solidFill>
                <a:effectLst/>
                <a:latin typeface="+mn-lt"/>
                <a:ea typeface="+mn-ea"/>
                <a:cs typeface="+mn-cs"/>
              </a:rPr>
              <a:t>medical waste.</a:t>
            </a:r>
            <a:endParaRPr lang="en-US" alt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AC11393-9F87-4EA8-911D-3B6FEB021AF3}" type="slidenum">
              <a:rPr lang="en-US" altLang="en-US" smtClean="0">
                <a:latin typeface="Arial" pitchFamily="34" charset="0"/>
              </a:rPr>
              <a:pPr>
                <a:spcBef>
                  <a:spcPct val="0"/>
                </a:spcBef>
              </a:pPr>
              <a:t>49</a:t>
            </a:fld>
            <a:endParaRPr lang="en-US"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smtClean="0"/>
          </a:p>
        </p:txBody>
      </p:sp>
      <p:sp>
        <p:nvSpPr>
          <p:cNvPr id="11366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4FCBBB9-2E6D-41E7-9E19-E36879CD1BBA}" type="slidenum">
              <a:rPr lang="en-US" altLang="en-US" smtClean="0"/>
              <a:pPr/>
              <a:t>50</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AB5236-1226-4A63-9F72-8DDE1855B70E}" type="slidenum">
              <a:rPr lang="en-US" altLang="en-US" smtClean="0">
                <a:latin typeface="Arial" pitchFamily="34" charset="0"/>
              </a:rPr>
              <a:pPr>
                <a:spcBef>
                  <a:spcPct val="0"/>
                </a:spcBef>
              </a:pPr>
              <a:t>51</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are a number of reasons that it is important to properly handle solid waste. This slide highlights the benefits that a good solid waste management plan can offer. </a:t>
            </a:r>
          </a:p>
          <a:p>
            <a:pPr eaLnBrk="1" hangingPunct="1">
              <a:spcBef>
                <a:spcPct val="0"/>
              </a:spcBef>
            </a:pPr>
            <a:endParaRPr lang="en-US" altLang="en-US" dirty="0" smtClean="0"/>
          </a:p>
          <a:p>
            <a:pPr marL="0" lvl="1" eaLnBrk="1" hangingPunct="1">
              <a:spcBef>
                <a:spcPct val="0"/>
              </a:spcBef>
            </a:pPr>
            <a:r>
              <a:rPr lang="sv-SE" altLang="en-US" dirty="0" smtClean="0"/>
              <a:t>Examples of minimizing exposure to waste-related health issues include: properly siting, operating and maintaining waste disposal areas, segregating waste at the point of generation, etc. </a:t>
            </a:r>
            <a:r>
              <a:rPr lang="en-US" altLang="en-US" dirty="0" smtClean="0">
                <a:cs typeface="Tahoma" pitchFamily="34" charset="0"/>
              </a:rPr>
              <a:t>Unconfined organic waste can attract wildlife, presenting a danger to personnel. </a:t>
            </a:r>
            <a:r>
              <a:rPr lang="sv-SE" altLang="en-US" dirty="0" smtClean="0"/>
              <a:t>Minimizing unnecessary environmental damage can be accomplished by reusing and recycling waste when feasible, composting biodegradable waste (depending on the duration of the operation), using more efficient technologies when possible, e.g. incineration instead of open burning. </a:t>
            </a:r>
          </a:p>
          <a:p>
            <a:pPr marL="0" lvl="1" eaLnBrk="1" hangingPunct="1">
              <a:spcBef>
                <a:spcPct val="0"/>
              </a:spcBef>
            </a:pPr>
            <a:endParaRPr lang="sv-SE" altLang="en-US" dirty="0" smtClean="0"/>
          </a:p>
          <a:p>
            <a:pPr marL="0" lvl="1" eaLnBrk="1" hangingPunct="1">
              <a:spcBef>
                <a:spcPct val="0"/>
              </a:spcBef>
            </a:pPr>
            <a:r>
              <a:rPr lang="sv-SE" altLang="en-US" dirty="0" smtClean="0"/>
              <a:t>In promoting good relations with the HN and local communities, any additional agreements related to waste management should be taken into account.</a:t>
            </a:r>
          </a:p>
          <a:p>
            <a:endParaRPr lang="sv-SE" altLang="en-US" dirty="0" smtClean="0"/>
          </a:p>
          <a:p>
            <a:r>
              <a:rPr lang="sv-SE" altLang="en-US" dirty="0" smtClean="0"/>
              <a:t>In short, while solid waste can pose considerable environmental challenges, having proper management plans in place—as outlined in the remainder of this technical module—can significantly reduce those challenges.</a:t>
            </a:r>
          </a:p>
        </p:txBody>
      </p:sp>
      <p:sp>
        <p:nvSpPr>
          <p:cNvPr id="6963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01F88D-1E64-4AAB-95AB-25A2A5BB9766}" type="slidenum">
              <a:rPr lang="en-US" altLang="en-US" smtClean="0">
                <a:latin typeface="Arial" pitchFamily="34" charset="0"/>
              </a:rPr>
              <a:pPr>
                <a:spcBef>
                  <a:spcPct val="0"/>
                </a:spcBef>
              </a:pPr>
              <a:t>5</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cs typeface="Tahoma" pitchFamily="34" charset="0"/>
              </a:rPr>
              <a:t>Poor waste and material management can cause health and environmental problems. If waste is not handled, stored and managed properly, it can attract vermin and pests within the camp area. This increases the risk of spreading diseases. Waste can harm the drinking water source for the camp or others. If groundwater becomes contaminated, the consequences can be prolonged.</a:t>
            </a:r>
          </a:p>
          <a:p>
            <a:pPr eaLnBrk="1" hangingPunct="1">
              <a:spcBef>
                <a:spcPct val="0"/>
              </a:spcBef>
            </a:pPr>
            <a:endParaRPr lang="en-US" altLang="en-US" dirty="0" smtClean="0">
              <a:latin typeface="Arial" pitchFamily="34" charset="0"/>
              <a:cs typeface="Tahoma" pitchFamily="34" charset="0"/>
            </a:endParaRPr>
          </a:p>
          <a:p>
            <a:pPr eaLnBrk="1" hangingPunct="1">
              <a:spcBef>
                <a:spcPct val="0"/>
              </a:spcBef>
            </a:pPr>
            <a:r>
              <a:rPr lang="en-US" altLang="en-US" dirty="0" smtClean="0">
                <a:latin typeface="Arial" pitchFamily="34" charset="0"/>
                <a:cs typeface="Tahoma" pitchFamily="34" charset="0"/>
              </a:rPr>
              <a:t>A burn pit can be a temporary solution to handle waste, but it entails several obstacles. If improperly located, wind directions can cause smoke and air pollution that directly affects the camp and surrounding areas. It is important to make sure the personnel take safety precautions handling the burn pit.</a:t>
            </a:r>
          </a:p>
          <a:p>
            <a:pPr eaLnBrk="1" hangingPunct="1">
              <a:spcBef>
                <a:spcPct val="0"/>
              </a:spcBef>
            </a:pPr>
            <a:endParaRPr lang="en-US" altLang="en-US" dirty="0" smtClean="0">
              <a:latin typeface="Arial" pitchFamily="34" charset="0"/>
              <a:cs typeface="Tahoma" pitchFamily="34" charset="0"/>
            </a:endParaRPr>
          </a:p>
          <a:p>
            <a:pPr eaLnBrk="1" hangingPunct="1">
              <a:spcBef>
                <a:spcPct val="0"/>
              </a:spcBef>
            </a:pPr>
            <a:r>
              <a:rPr lang="en-US" altLang="en-US" dirty="0" smtClean="0">
                <a:latin typeface="Arial" pitchFamily="34" charset="0"/>
                <a:cs typeface="Tahoma" pitchFamily="34" charset="0"/>
              </a:rPr>
              <a:t>Leakage from buried or piled waste can contaminate groundwater and other aquifers, if not properly engineered and managed.</a:t>
            </a:r>
          </a:p>
          <a:p>
            <a:pPr eaLnBrk="1" hangingPunct="1">
              <a:spcBef>
                <a:spcPct val="0"/>
              </a:spcBef>
            </a:pPr>
            <a:endParaRPr lang="en-US" altLang="en-US" dirty="0" smtClean="0">
              <a:latin typeface="Arial" pitchFamily="34" charset="0"/>
              <a:cs typeface="Tahoma" pitchFamily="34" charset="0"/>
            </a:endParaRPr>
          </a:p>
          <a:p>
            <a:pPr eaLnBrk="1" hangingPunct="1">
              <a:spcBef>
                <a:spcPct val="0"/>
              </a:spcBef>
            </a:pPr>
            <a:r>
              <a:rPr lang="en-US" altLang="en-US" dirty="0" smtClean="0">
                <a:latin typeface="Arial" pitchFamily="34" charset="0"/>
                <a:cs typeface="Tahoma" pitchFamily="34" charset="0"/>
              </a:rPr>
              <a:t>Waste handling requires equipment, transportation and logistics. This is not only an issue of land use, storage equipment and storage capability, but also a question of force protection. Every transport coming in or going out of the camp is an increased safety risk. It also requires resources in the form of manpower, personnel and money.</a:t>
            </a:r>
          </a:p>
          <a:p>
            <a:pPr eaLnBrk="1" hangingPunct="1">
              <a:spcBef>
                <a:spcPct val="0"/>
              </a:spcBef>
            </a:pPr>
            <a:endParaRPr lang="en-US" altLang="en-US" dirty="0" smtClean="0">
              <a:latin typeface="Arial" pitchFamily="34" charset="0"/>
              <a:cs typeface="Tahoma" pitchFamily="34" charset="0"/>
            </a:endParaRPr>
          </a:p>
          <a:p>
            <a:pPr eaLnBrk="1" hangingPunct="1">
              <a:spcBef>
                <a:spcPct val="0"/>
              </a:spcBef>
            </a:pPr>
            <a:endParaRPr lang="en-US" altLang="en-US" dirty="0" smtClean="0">
              <a:latin typeface="Arial" pitchFamily="34" charset="0"/>
              <a:cs typeface="Tahoma" pitchFamily="34" charset="0"/>
            </a:endParaRPr>
          </a:p>
          <a:p>
            <a:pPr eaLnBrk="1" hangingPunct="1">
              <a:spcBef>
                <a:spcPct val="0"/>
              </a:spcBef>
            </a:pPr>
            <a:endParaRPr lang="en-US" altLang="en-US" dirty="0" smtClean="0">
              <a:latin typeface="Arial" pitchFamily="34" charset="0"/>
              <a:cs typeface="Tahoma" pitchFamily="34" charset="0"/>
            </a:endParaRPr>
          </a:p>
          <a:p>
            <a:endParaRPr lang="sv-SE" altLang="en-US" dirty="0" smtClean="0"/>
          </a:p>
          <a:p>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73B01C7-0EC7-4ADC-AC4C-2055D9157BE4}" type="slidenum">
              <a:rPr lang="en-US" altLang="en-US" smtClean="0">
                <a:latin typeface="Arial" pitchFamily="34" charset="0"/>
              </a:rPr>
              <a:pPr>
                <a:spcBef>
                  <a:spcPct val="0"/>
                </a:spcBef>
              </a:pPr>
              <a:t>6</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tshållare för anteckninga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dirty="0" smtClean="0"/>
              <a:t>The waste hierarchy, as depicted on this slide, guides waste management towards the most environmentally suitable option. Waste avoidance is the first step. Then comes reuse (i.e., multiple use for the same purpose), followed by recycling and treatment. If none of these steps are possible, waste disposal (e.g., landfill) is the last option. The applicability of each of these steps can vary, depending on the length of the operation.</a:t>
            </a:r>
          </a:p>
          <a:p>
            <a:pPr>
              <a:defRPr/>
            </a:pPr>
            <a:endParaRPr lang="en-US" altLang="en-US" dirty="0" smtClean="0"/>
          </a:p>
          <a:p>
            <a:pPr>
              <a:defRPr/>
            </a:pPr>
            <a:r>
              <a:rPr lang="en-US" altLang="en-US" dirty="0" smtClean="0"/>
              <a:t>Here are some additional considerations for each of these steps.</a:t>
            </a:r>
          </a:p>
          <a:p>
            <a:pPr>
              <a:defRPr/>
            </a:pPr>
            <a:r>
              <a:rPr lang="sv-SE" altLang="en-US" u="sng" dirty="0" smtClean="0"/>
              <a:t>Reduce (</a:t>
            </a:r>
            <a:r>
              <a:rPr lang="en-US" altLang="en-US" u="sng" dirty="0" smtClean="0"/>
              <a:t>avoid the generation of waste)</a:t>
            </a:r>
            <a:r>
              <a:rPr lang="sv-SE" altLang="en-US" dirty="0" smtClean="0"/>
              <a:t>: Provide only what is needed. </a:t>
            </a:r>
            <a:r>
              <a:rPr lang="en-US" altLang="en-US" dirty="0" smtClean="0"/>
              <a:t>Use only what is needed. Remove disposable items. Avoid unnecessary packaging.</a:t>
            </a:r>
            <a:br>
              <a:rPr lang="en-US" altLang="en-US" dirty="0" smtClean="0"/>
            </a:br>
            <a:r>
              <a:rPr lang="sv-SE" altLang="en-US" u="sng" dirty="0" smtClean="0"/>
              <a:t>R</a:t>
            </a:r>
            <a:r>
              <a:rPr lang="en-US" altLang="en-US" u="sng" dirty="0" err="1" smtClean="0"/>
              <a:t>euse</a:t>
            </a:r>
            <a:r>
              <a:rPr lang="en-US" altLang="en-US" dirty="0" smtClean="0"/>
              <a:t>: provide locations for exchanging personal or ordinary equipment such as concertina wire, wood, books, CDs, furniture and electronic equipment instead of discarding it.</a:t>
            </a:r>
          </a:p>
          <a:p>
            <a:pPr>
              <a:defRPr/>
            </a:pPr>
            <a:r>
              <a:rPr lang="en-US" altLang="en-US" u="sng" dirty="0" smtClean="0"/>
              <a:t>Recycle</a:t>
            </a:r>
            <a:r>
              <a:rPr lang="en-US" altLang="en-US" dirty="0" smtClean="0"/>
              <a:t>: Ideally, recycled materials can be used for new products or for energy production. Some waste can be sold if it is sorted properly; having less waste also then reduces contractor costs. However, the costs of transportation would also need to be considered.</a:t>
            </a:r>
          </a:p>
          <a:p>
            <a:pPr>
              <a:defRPr/>
            </a:pPr>
            <a:r>
              <a:rPr lang="en-US" altLang="en-US" u="sng" dirty="0" smtClean="0"/>
              <a:t>Recover (Treatment)</a:t>
            </a:r>
            <a:r>
              <a:rPr lang="en-US" altLang="en-US" dirty="0" smtClean="0"/>
              <a:t>: can be biological, chemical or mechanical.  As an example of a biological treatment, food waste can be composted to decrease unpleasant handling and transportation, although this is generally infeasible during a short-term operation and the most likely solution is to haul the waste out at the end of the operation. Most notable is the ability to recover waste for future energy generation.</a:t>
            </a:r>
            <a:endParaRPr lang="en-US" altLang="en-US" u="sng" dirty="0" smtClean="0"/>
          </a:p>
          <a:p>
            <a:pPr eaLnBrk="1" hangingPunct="1">
              <a:spcBef>
                <a:spcPct val="0"/>
              </a:spcBef>
              <a:defRPr/>
            </a:pPr>
            <a:r>
              <a:rPr lang="en-US" altLang="en-US" u="sng" dirty="0" smtClean="0"/>
              <a:t>Waste disposal</a:t>
            </a:r>
            <a:r>
              <a:rPr lang="en-US" altLang="en-US" dirty="0" smtClean="0"/>
              <a:t>: choose the best methods and techniques for waste disposal taking into consideration Host Nation (HN)/contractor capabilities, geography, etc.</a:t>
            </a:r>
          </a:p>
          <a:p>
            <a:pPr>
              <a:defRPr/>
            </a:pPr>
            <a:endParaRPr lang="sv-SE" altLang="en-US" dirty="0" smtClean="0"/>
          </a:p>
          <a:p>
            <a:pPr>
              <a:defRPr/>
            </a:pPr>
            <a:r>
              <a:rPr lang="en-US" altLang="en-US" dirty="0" smtClean="0"/>
              <a:t>These efforts require planning and maintenance. The sooner waste management and planning is taken into consideration, the easier and more effective the handling of waste will be.  Segregation is a central element of waste management. Waste must be sorted as much as possible. </a:t>
            </a:r>
          </a:p>
          <a:p>
            <a:pPr>
              <a:defRPr/>
            </a:pPr>
            <a:endParaRPr lang="en-US" altLang="en-US" dirty="0" smtClean="0"/>
          </a:p>
          <a:p>
            <a:pPr>
              <a:defRPr/>
            </a:pPr>
            <a:r>
              <a:rPr lang="en-US" altLang="en-US" i="1" dirty="0" smtClean="0">
                <a:solidFill>
                  <a:srgbClr val="000000"/>
                </a:solidFill>
                <a:cs typeface="Tahoma" panose="020B0604030504040204" pitchFamily="34" charset="0"/>
              </a:rPr>
              <a:t>Note</a:t>
            </a:r>
            <a:r>
              <a:rPr lang="en-US" altLang="en-US" dirty="0" smtClean="0">
                <a:solidFill>
                  <a:srgbClr val="000000"/>
                </a:solidFill>
                <a:cs typeface="Tahoma" panose="020B0604030504040204" pitchFamily="34" charset="0"/>
              </a:rPr>
              <a:t>: </a:t>
            </a:r>
            <a:r>
              <a:rPr lang="en-US" altLang="en-US" dirty="0" smtClean="0"/>
              <a:t>NATO STANAG 2510 Environmental Protection (EP), Ed. 3, </a:t>
            </a:r>
            <a:r>
              <a:rPr lang="en-US" altLang="en-US" i="1" dirty="0" smtClean="0"/>
              <a:t>AJEPP-5</a:t>
            </a:r>
            <a:r>
              <a:rPr lang="en-US" altLang="en-US" dirty="0" smtClean="0"/>
              <a:t> </a:t>
            </a:r>
            <a:r>
              <a:rPr lang="en-US" altLang="en-US" i="1" dirty="0" smtClean="0"/>
              <a:t>Joint NATO Waste Management Requirements during NATO-Led Military Activities</a:t>
            </a:r>
            <a:r>
              <a:rPr lang="en-US" altLang="en-US" dirty="0" smtClean="0"/>
              <a:t>, 31 October 2012</a:t>
            </a:r>
            <a:r>
              <a:rPr lang="en-US" altLang="en-US" dirty="0" smtClean="0">
                <a:solidFill>
                  <a:srgbClr val="000000"/>
                </a:solidFill>
                <a:cs typeface="Tahoma" panose="020B0604030504040204" pitchFamily="34" charset="0"/>
              </a:rPr>
              <a:t> contains an example of a waste management hierarchy for NATO operations. In addition, refer to </a:t>
            </a:r>
            <a:r>
              <a:rPr lang="en-US" altLang="en-US" dirty="0" smtClean="0"/>
              <a:t>Annex D of NATO Standardization Agreement (STANAG) 2582 Environmental Protection (EP), Ed. 1, </a:t>
            </a:r>
            <a:r>
              <a:rPr lang="en-US" altLang="en-US" i="1" dirty="0" smtClean="0"/>
              <a:t>Allied Joint Environmental Protection Publication </a:t>
            </a:r>
            <a:r>
              <a:rPr lang="en-US" altLang="en-US" dirty="0" smtClean="0"/>
              <a:t>(</a:t>
            </a:r>
            <a:r>
              <a:rPr lang="en-US" altLang="en-US" i="1" dirty="0" smtClean="0"/>
              <a:t>AJEPP)-2 Environmental Protection Best Practices and Standards for Military Camps in NATO-led Military Operations</a:t>
            </a:r>
            <a:endParaRPr lang="en-US" altLang="en-US" dirty="0" smtClean="0"/>
          </a:p>
          <a:p>
            <a:pPr>
              <a:defRPr/>
            </a:pPr>
            <a:endParaRPr lang="sv-SE" altLang="en-US" dirty="0" smtClean="0"/>
          </a:p>
        </p:txBody>
      </p:sp>
      <p:sp>
        <p:nvSpPr>
          <p:cNvPr id="716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60B0075-6A5B-4B5C-A4AD-6F1B64A3919F}" type="slidenum">
              <a:rPr lang="en-US" altLang="en-US" smtClean="0">
                <a:latin typeface="Arial" pitchFamily="34" charset="0"/>
              </a:rPr>
              <a:pPr>
                <a:spcBef>
                  <a:spcPct val="0"/>
                </a:spcBef>
              </a:pPr>
              <a:t>7</a:t>
            </a:fld>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EO should research issues pertaining to SW management. The research may include the availability and expertise of local personnel or contractors, best storage and treatment areas, water and wind conditions, and other limitations imposed by the geography. In cold weather, the options most often available are to store waste in containers (or with the individual) and then either to pack out the waste or incinerate it. If you are an EO taking over from another EO or unit personnel, contact them for assistance and information. </a:t>
            </a:r>
          </a:p>
          <a:p>
            <a:endParaRPr lang="sv-SE" altLang="en-US" dirty="0" smtClean="0"/>
          </a:p>
          <a:p>
            <a:pPr eaLnBrk="1" hangingPunct="1">
              <a:spcBef>
                <a:spcPct val="0"/>
              </a:spcBef>
            </a:pPr>
            <a:r>
              <a:rPr lang="en-US" altLang="en-US" dirty="0" smtClean="0"/>
              <a:t>If there are no established safety procedures in the operation, the EO should develop those procedures.  It is important to comply with safety procedures and protocols for storage, use, handling and transport. The EO also needs to make sure that necessary safety equipment is available. For information on safety equipment, see the ”Spill Response” technical module.</a:t>
            </a:r>
          </a:p>
          <a:p>
            <a:endParaRPr lang="en-US" altLang="en-US" dirty="0" smtClean="0"/>
          </a:p>
          <a:p>
            <a:r>
              <a:rPr lang="en-US" altLang="en-US" dirty="0" smtClean="0"/>
              <a:t>Certain details about SW management must be documented, such as the type of waste, the amount of waste, how it has been handled, transported, disposed of, and by whom. Such documentation must be saved for a certain amount of time, which will likely vary by country, waste stream and maturity of the operation.</a:t>
            </a:r>
          </a:p>
          <a:p>
            <a:endParaRPr lang="en-US" altLang="en-US" dirty="0" smtClean="0"/>
          </a:p>
          <a:p>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EA14636-FF0A-4964-B007-42DC80F881D1}" type="slidenum">
              <a:rPr lang="en-US" altLang="en-US" smtClean="0">
                <a:latin typeface="Arial" pitchFamily="34" charset="0"/>
              </a:rPr>
              <a:pPr>
                <a:spcBef>
                  <a:spcPct val="0"/>
                </a:spcBef>
              </a:pPr>
              <a:t>8</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altLang="en-US" smtClean="0">
                <a:latin typeface="Arial" pitchFamily="34" charset="0"/>
              </a:rPr>
              <a:t>This overview follows the standard ”plan, prepare, execute” process where you conduct assessments at each of the stages.  The boxes list details within each step of the process.  </a:t>
            </a:r>
          </a:p>
          <a:p>
            <a:pPr eaLnBrk="1" hangingPunct="1"/>
            <a:endParaRPr lang="sv-SE" altLang="en-US" smtClean="0">
              <a:latin typeface="Arial" pitchFamily="34" charset="0"/>
            </a:endParaRPr>
          </a:p>
          <a:p>
            <a:pPr eaLnBrk="1" hangingPunct="1"/>
            <a:r>
              <a:rPr lang="sv-SE" altLang="en-US" smtClean="0">
                <a:latin typeface="Arial" pitchFamily="34" charset="0"/>
              </a:rPr>
              <a:t>The source for this image is the </a:t>
            </a:r>
            <a:r>
              <a:rPr lang="en-US" altLang="en-US" smtClean="0"/>
              <a:t>US Army Techniques Publication (ATP) 3-34.5, </a:t>
            </a:r>
            <a:r>
              <a:rPr lang="en-US" altLang="en-US" i="1" smtClean="0"/>
              <a:t>Environmental Considerations</a:t>
            </a:r>
            <a:r>
              <a:rPr lang="en-US" altLang="en-US" smtClean="0"/>
              <a:t>, 10 August 2015</a:t>
            </a:r>
            <a:r>
              <a:rPr lang="sv-SE" altLang="en-US" smtClean="0">
                <a:latin typeface="Arial" pitchFamily="34" charset="0"/>
              </a:rPr>
              <a:t>.</a:t>
            </a:r>
          </a:p>
          <a:p>
            <a:pPr eaLnBrk="1" hangingPunct="1"/>
            <a:endParaRPr lang="sv-SE" altLang="en-US" smtClean="0">
              <a:latin typeface="Arial"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663">
              <a:spcBef>
                <a:spcPct val="30000"/>
              </a:spcBef>
              <a:defRPr sz="1200">
                <a:solidFill>
                  <a:schemeClr val="tx1"/>
                </a:solidFill>
                <a:latin typeface="Calibri" pitchFamily="34" charset="0"/>
              </a:defRPr>
            </a:lvl1pPr>
            <a:lvl2pPr marL="742950" indent="-285750" defTabSz="855663">
              <a:spcBef>
                <a:spcPct val="30000"/>
              </a:spcBef>
              <a:defRPr sz="1200">
                <a:solidFill>
                  <a:schemeClr val="tx1"/>
                </a:solidFill>
                <a:latin typeface="Calibri" pitchFamily="34" charset="0"/>
              </a:defRPr>
            </a:lvl2pPr>
            <a:lvl3pPr marL="1143000" indent="-228600" defTabSz="855663">
              <a:spcBef>
                <a:spcPct val="30000"/>
              </a:spcBef>
              <a:defRPr sz="1200">
                <a:solidFill>
                  <a:schemeClr val="tx1"/>
                </a:solidFill>
                <a:latin typeface="Calibri" pitchFamily="34" charset="0"/>
              </a:defRPr>
            </a:lvl3pPr>
            <a:lvl4pPr marL="1600200" indent="-228600" defTabSz="855663">
              <a:spcBef>
                <a:spcPct val="30000"/>
              </a:spcBef>
              <a:defRPr sz="1200">
                <a:solidFill>
                  <a:schemeClr val="tx1"/>
                </a:solidFill>
                <a:latin typeface="Calibri" pitchFamily="34" charset="0"/>
              </a:defRPr>
            </a:lvl4pPr>
            <a:lvl5pPr marL="2057400" indent="-228600" defTabSz="855663">
              <a:spcBef>
                <a:spcPct val="30000"/>
              </a:spcBef>
              <a:defRPr sz="1200">
                <a:solidFill>
                  <a:schemeClr val="tx1"/>
                </a:solidFill>
                <a:latin typeface="Calibri" pitchFamily="34" charset="0"/>
              </a:defRPr>
            </a:lvl5pPr>
            <a:lvl6pPr marL="2514600" indent="-228600" defTabSz="855663" eaLnBrk="0" fontAlgn="base" hangingPunct="0">
              <a:spcBef>
                <a:spcPct val="30000"/>
              </a:spcBef>
              <a:spcAft>
                <a:spcPct val="0"/>
              </a:spcAft>
              <a:defRPr sz="1200">
                <a:solidFill>
                  <a:schemeClr val="tx1"/>
                </a:solidFill>
                <a:latin typeface="Calibri" pitchFamily="34" charset="0"/>
              </a:defRPr>
            </a:lvl6pPr>
            <a:lvl7pPr marL="2971800" indent="-228600" defTabSz="855663" eaLnBrk="0" fontAlgn="base" hangingPunct="0">
              <a:spcBef>
                <a:spcPct val="30000"/>
              </a:spcBef>
              <a:spcAft>
                <a:spcPct val="0"/>
              </a:spcAft>
              <a:defRPr sz="1200">
                <a:solidFill>
                  <a:schemeClr val="tx1"/>
                </a:solidFill>
                <a:latin typeface="Calibri" pitchFamily="34" charset="0"/>
              </a:defRPr>
            </a:lvl7pPr>
            <a:lvl8pPr marL="3429000" indent="-228600" defTabSz="855663" eaLnBrk="0" fontAlgn="base" hangingPunct="0">
              <a:spcBef>
                <a:spcPct val="30000"/>
              </a:spcBef>
              <a:spcAft>
                <a:spcPct val="0"/>
              </a:spcAft>
              <a:defRPr sz="1200">
                <a:solidFill>
                  <a:schemeClr val="tx1"/>
                </a:solidFill>
                <a:latin typeface="Calibri" pitchFamily="34" charset="0"/>
              </a:defRPr>
            </a:lvl8pPr>
            <a:lvl9pPr marL="3886200" indent="-228600" defTabSz="855663" eaLnBrk="0" fontAlgn="base" hangingPunct="0">
              <a:spcBef>
                <a:spcPct val="30000"/>
              </a:spcBef>
              <a:spcAft>
                <a:spcPct val="0"/>
              </a:spcAft>
              <a:defRPr sz="1200">
                <a:solidFill>
                  <a:schemeClr val="tx1"/>
                </a:solidFill>
                <a:latin typeface="Calibri" pitchFamily="34" charset="0"/>
              </a:defRPr>
            </a:lvl9pPr>
          </a:lstStyle>
          <a:p>
            <a:pPr>
              <a:spcBef>
                <a:spcPct val="0"/>
              </a:spcBef>
            </a:pPr>
            <a:r>
              <a:rPr lang="en-US" altLang="en-US" smtClean="0">
                <a:latin typeface="Arial" pitchFamily="34" charset="0"/>
              </a:rPr>
              <a:t>Page # - </a:t>
            </a:r>
            <a:fld id="{89419F1F-2C32-433C-B132-6097F1F3F62D}" type="slidenum">
              <a:rPr lang="en-US" altLang="en-US" smtClean="0">
                <a:latin typeface="Arial" pitchFamily="34" charset="0"/>
              </a:rPr>
              <a:pPr>
                <a:spcBef>
                  <a:spcPct val="0"/>
                </a:spcBef>
              </a:pPr>
              <a:t>9</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4400" b="1" i="1" dirty="0" smtClean="0"/>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sv-SE" sz="2000" b="1" smtClean="0"/>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67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FD8A9A5-093E-4682-A616-21C5187C3804}" type="slidenum">
              <a:rPr lang="en-US" altLang="en-US"/>
              <a:pPr>
                <a:defRPr/>
              </a:pPr>
              <a:t>‹#›</a:t>
            </a:fld>
            <a:endParaRPr lang="en-US" altLang="en-US"/>
          </a:p>
        </p:txBody>
      </p:sp>
    </p:spTree>
    <p:extLst>
      <p:ext uri="{BB962C8B-B14F-4D97-AF65-F5344CB8AC3E}">
        <p14:creationId xmlns:p14="http://schemas.microsoft.com/office/powerpoint/2010/main" val="429358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0668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Content Placeholder 2"/>
          <p:cNvSpPr>
            <a:spLocks noGrp="1"/>
          </p:cNvSpPr>
          <p:nvPr>
            <p:ph idx="1"/>
          </p:nvPr>
        </p:nvSpPr>
        <p:spPr>
          <a:xfrm>
            <a:off x="533400" y="1371600"/>
            <a:ext cx="8077200" cy="51054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130520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8824896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2957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9850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A674732-E4E4-4EFB-A37F-48570FB24871}" type="slidenum">
              <a:rPr lang="en-US" altLang="en-US"/>
              <a:pPr>
                <a:defRPr/>
              </a:pPr>
              <a:t>‹#›</a:t>
            </a:fld>
            <a:endParaRPr lang="en-US" altLang="en-US"/>
          </a:p>
        </p:txBody>
      </p:sp>
    </p:spTree>
    <p:extLst>
      <p:ext uri="{BB962C8B-B14F-4D97-AF65-F5344CB8AC3E}">
        <p14:creationId xmlns:p14="http://schemas.microsoft.com/office/powerpoint/2010/main" val="40694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0" y="6524625"/>
            <a:ext cx="1219200" cy="304800"/>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noChangeArrowheads="1"/>
          </p:cNvSpPr>
          <p:nvPr>
            <p:ph type="sldNum" sz="quarter" idx="11"/>
          </p:nvPr>
        </p:nvSpPr>
        <p:spPr>
          <a:xfrm>
            <a:off x="7988300" y="6524625"/>
            <a:ext cx="11430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B6CA2D5-95D5-4C34-857D-A1E4522E5B0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46873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219200"/>
            <a:ext cx="85344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0" y="6524625"/>
            <a:ext cx="1219200" cy="304800"/>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noChangeArrowheads="1"/>
          </p:cNvSpPr>
          <p:nvPr>
            <p:ph type="sldNum" sz="quarter" idx="11"/>
          </p:nvPr>
        </p:nvSpPr>
        <p:spPr>
          <a:xfrm>
            <a:off x="7988300" y="6524625"/>
            <a:ext cx="11430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B5E7884-4459-471E-A890-DB57970161A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96505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4549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219200"/>
            <a:ext cx="36195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219200"/>
            <a:ext cx="3619500" cy="251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3886200"/>
            <a:ext cx="3619500" cy="2514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0" y="6524625"/>
            <a:ext cx="1219200" cy="30480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1"/>
          </p:nvPr>
        </p:nvSpPr>
        <p:spPr>
          <a:xfrm>
            <a:off x="7988300" y="6524625"/>
            <a:ext cx="11430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CC23AC-CB67-4DC9-826E-F31529E610CE}"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8805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7" name="Picture 3" descr="SNURRA_COLOR.jpg"/>
          <p:cNvPicPr>
            <a:picLocks noChangeAspect="1"/>
          </p:cNvPicPr>
          <p:nvPr userDrawn="1"/>
        </p:nvPicPr>
        <p:blipFill>
          <a:blip r:embed="rId12">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mn-ea"/>
          <a:cs typeface="+mn-cs"/>
        </a:defRPr>
      </a:lvl1pPr>
      <a:lvl2pPr marL="730250" indent="-274638" algn="l" rtl="0" eaLnBrk="0" fontAlgn="base" hangingPunct="0">
        <a:spcBef>
          <a:spcPct val="20000"/>
        </a:spcBef>
        <a:spcAft>
          <a:spcPct val="0"/>
        </a:spcAft>
        <a:buChar char="•"/>
        <a:defRPr sz="2200">
          <a:solidFill>
            <a:schemeClr val="tx1"/>
          </a:solidFill>
          <a:latin typeface="+mn-lt"/>
        </a:defRPr>
      </a:lvl2pPr>
      <a:lvl3pPr marL="1130300" indent="-217488" algn="l" rtl="0" eaLnBrk="0" fontAlgn="base" hangingPunct="0">
        <a:spcBef>
          <a:spcPct val="20000"/>
        </a:spcBef>
        <a:spcAft>
          <a:spcPct val="0"/>
        </a:spcAft>
        <a:buChar char="•"/>
        <a:defRPr>
          <a:solidFill>
            <a:schemeClr val="tx1"/>
          </a:solidFill>
          <a:latin typeface="+mn-lt"/>
        </a:defRPr>
      </a:lvl3pPr>
      <a:lvl4pPr marL="1585913" indent="-217488" algn="l" rtl="0" eaLnBrk="0" fontAlgn="base" hangingPunct="0">
        <a:spcBef>
          <a:spcPct val="20000"/>
        </a:spcBef>
        <a:spcAft>
          <a:spcPct val="0"/>
        </a:spcAft>
        <a:defRPr>
          <a:solidFill>
            <a:schemeClr val="tx1"/>
          </a:solidFill>
          <a:latin typeface="+mn-lt"/>
        </a:defRPr>
      </a:lvl4pPr>
      <a:lvl5pPr marL="2041525" indent="-217488" algn="l" rtl="0" eaLnBrk="0" fontAlgn="base" hangingPunct="0">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pPr marL="0" indent="0">
              <a:buFontTx/>
              <a:buNone/>
              <a:defRPr/>
            </a:pPr>
            <a:r>
              <a:rPr lang="en-US" sz="2000" dirty="0" smtClean="0"/>
              <a:t>In </a:t>
            </a:r>
            <a:r>
              <a:rPr lang="en-US" sz="2000" dirty="0"/>
              <a:t>a waste management plan, all waste management aspects must be dealt with. </a:t>
            </a:r>
            <a:r>
              <a:rPr lang="en-US" sz="2000" dirty="0" smtClean="0"/>
              <a:t>The </a:t>
            </a:r>
            <a:r>
              <a:rPr lang="en-US" sz="2000" dirty="0"/>
              <a:t>waste management </a:t>
            </a:r>
            <a:r>
              <a:rPr lang="en-US" sz="2000" dirty="0" smtClean="0"/>
              <a:t>plan </a:t>
            </a:r>
            <a:r>
              <a:rPr lang="en-US" sz="2000" dirty="0"/>
              <a:t>must comprise </a:t>
            </a:r>
            <a:r>
              <a:rPr lang="en-US" sz="2000" dirty="0" smtClean="0"/>
              <a:t>at </a:t>
            </a:r>
            <a:r>
              <a:rPr lang="en-US" sz="2000" dirty="0"/>
              <a:t>least </a:t>
            </a:r>
            <a:r>
              <a:rPr lang="en-US" sz="2000" dirty="0" smtClean="0"/>
              <a:t>the </a:t>
            </a:r>
            <a:r>
              <a:rPr lang="en-US" sz="2000" dirty="0"/>
              <a:t>following aspects: </a:t>
            </a:r>
            <a:endParaRPr lang="en-US" sz="2000" dirty="0" smtClean="0"/>
          </a:p>
          <a:p>
            <a:pPr marL="107999" indent="0">
              <a:buFontTx/>
              <a:buNone/>
              <a:defRPr/>
            </a:pPr>
            <a:endParaRPr lang="en-US" sz="1400" dirty="0"/>
          </a:p>
          <a:p>
            <a:pPr>
              <a:defRPr/>
            </a:pPr>
            <a:r>
              <a:rPr lang="en-US" sz="2000" dirty="0" smtClean="0"/>
              <a:t>A </a:t>
            </a:r>
            <a:r>
              <a:rPr lang="en-US" sz="2000" dirty="0"/>
              <a:t>list and map depicting waste generation activities/locations and waste collection </a:t>
            </a:r>
            <a:r>
              <a:rPr lang="en-US" sz="2000" dirty="0" smtClean="0"/>
              <a:t>points </a:t>
            </a:r>
            <a:r>
              <a:rPr lang="en-US" sz="2000" dirty="0"/>
              <a:t>for each differing waste stream (residual and recyclable wastes), including </a:t>
            </a:r>
            <a:r>
              <a:rPr lang="en-US" sz="2000" dirty="0" smtClean="0"/>
              <a:t>relevant </a:t>
            </a:r>
            <a:r>
              <a:rPr lang="en-US" sz="2000" dirty="0"/>
              <a:t>information (e.g</a:t>
            </a:r>
            <a:r>
              <a:rPr lang="en-US" sz="2000" dirty="0" smtClean="0"/>
              <a:t>., </a:t>
            </a:r>
            <a:r>
              <a:rPr lang="en-US" sz="2000" dirty="0"/>
              <a:t>points of contact</a:t>
            </a:r>
            <a:r>
              <a:rPr lang="en-US" sz="2000" dirty="0" smtClean="0"/>
              <a:t>) </a:t>
            </a:r>
          </a:p>
          <a:p>
            <a:pPr>
              <a:defRPr/>
            </a:pPr>
            <a:r>
              <a:rPr lang="en-US" sz="2000" dirty="0" smtClean="0"/>
              <a:t>A </a:t>
            </a:r>
            <a:r>
              <a:rPr lang="en-US" sz="2000" dirty="0"/>
              <a:t>list of the types of waste, including estimated </a:t>
            </a:r>
            <a:r>
              <a:rPr lang="en-US" sz="2000" dirty="0" smtClean="0"/>
              <a:t>quantities and </a:t>
            </a:r>
            <a:r>
              <a:rPr lang="en-US" sz="2000" dirty="0"/>
              <a:t>disposal </a:t>
            </a:r>
            <a:r>
              <a:rPr lang="en-US" sz="2000" dirty="0" smtClean="0"/>
              <a:t>capacities </a:t>
            </a:r>
            <a:endParaRPr lang="en-US" sz="2000" dirty="0"/>
          </a:p>
          <a:p>
            <a:pPr>
              <a:defRPr/>
            </a:pPr>
            <a:r>
              <a:rPr lang="en-US" sz="2000" dirty="0" smtClean="0"/>
              <a:t>Necessary </a:t>
            </a:r>
            <a:r>
              <a:rPr lang="en-US" sz="2000" dirty="0"/>
              <a:t>safety and health information applicable to specific wastes </a:t>
            </a:r>
            <a:r>
              <a:rPr lang="en-US" sz="2000" dirty="0" smtClean="0"/>
              <a:t>generated </a:t>
            </a:r>
          </a:p>
          <a:p>
            <a:pPr>
              <a:defRPr/>
            </a:pPr>
            <a:r>
              <a:rPr lang="en-US" sz="2000" dirty="0" smtClean="0"/>
              <a:t>A </a:t>
            </a:r>
            <a:r>
              <a:rPr lang="en-US" sz="2000" dirty="0"/>
              <a:t>list of local authorities, local laws and regulations and approved local </a:t>
            </a:r>
            <a:r>
              <a:rPr lang="en-US" sz="2000" dirty="0" smtClean="0"/>
              <a:t>contractors </a:t>
            </a:r>
          </a:p>
          <a:p>
            <a:pPr>
              <a:defRPr/>
            </a:pPr>
            <a:r>
              <a:rPr lang="en-US" sz="2000" dirty="0" smtClean="0"/>
              <a:t>Separation </a:t>
            </a:r>
            <a:r>
              <a:rPr lang="en-US" sz="2000" dirty="0"/>
              <a:t>of waste by different categories/into different </a:t>
            </a:r>
            <a:r>
              <a:rPr lang="en-US" sz="2000" dirty="0" smtClean="0"/>
              <a:t>fractions </a:t>
            </a:r>
          </a:p>
          <a:p>
            <a:pPr>
              <a:defRPr/>
            </a:pPr>
            <a:r>
              <a:rPr lang="en-US" sz="2000" dirty="0" smtClean="0"/>
              <a:t>Procedural </a:t>
            </a:r>
            <a:r>
              <a:rPr lang="en-US" sz="2000" dirty="0"/>
              <a:t>instructions for safe handling and </a:t>
            </a:r>
            <a:r>
              <a:rPr lang="en-US" sz="2000" dirty="0" smtClean="0"/>
              <a:t>disposal </a:t>
            </a:r>
          </a:p>
          <a:p>
            <a:pPr>
              <a:defRPr/>
            </a:pPr>
            <a:r>
              <a:rPr lang="en-US" sz="2000" dirty="0" smtClean="0"/>
              <a:t>Assignment </a:t>
            </a:r>
            <a:r>
              <a:rPr lang="en-US" sz="2000" dirty="0"/>
              <a:t>of </a:t>
            </a:r>
            <a:r>
              <a:rPr lang="en-US" sz="2000" dirty="0" smtClean="0"/>
              <a:t>responsibilities within </a:t>
            </a:r>
            <a:r>
              <a:rPr lang="en-US" sz="2000" dirty="0"/>
              <a:t>the military </a:t>
            </a:r>
            <a:r>
              <a:rPr lang="en-US" sz="2000" dirty="0" smtClean="0"/>
              <a:t>sector </a:t>
            </a:r>
          </a:p>
          <a:p>
            <a:pPr>
              <a:defRPr/>
            </a:pPr>
            <a:r>
              <a:rPr lang="en-US" sz="2000" dirty="0" smtClean="0"/>
              <a:t>Special considerations due to abnormal or exceptional weather conditions</a:t>
            </a:r>
            <a:endParaRPr lang="en-US" sz="2000" dirty="0"/>
          </a:p>
        </p:txBody>
      </p:sp>
      <p:sp>
        <p:nvSpPr>
          <p:cNvPr id="21507" name="Rubrik 2"/>
          <p:cNvSpPr>
            <a:spLocks noGrp="1"/>
          </p:cNvSpPr>
          <p:nvPr>
            <p:ph type="title"/>
          </p:nvPr>
        </p:nvSpPr>
        <p:spPr>
          <a:ln/>
        </p:spPr>
        <p:txBody>
          <a:bodyPr/>
          <a:lstStyle/>
          <a:p>
            <a:r>
              <a:rPr lang="sv-SE" altLang="en-US" smtClean="0"/>
              <a:t>Waste Management Plan</a:t>
            </a:r>
          </a:p>
        </p:txBody>
      </p:sp>
      <p:sp>
        <p:nvSpPr>
          <p:cNvPr id="2150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41007BC-D7A8-432C-B847-FE41A6F53B29}" type="slidenum">
              <a:rPr lang="en-US" altLang="en-US"/>
              <a:pPr algn="r" eaLnBrk="1" hangingPunct="1"/>
              <a:t>10</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3400" y="1371600"/>
            <a:ext cx="8077200" cy="5486400"/>
          </a:xfrm>
        </p:spPr>
        <p:txBody>
          <a:bodyPr/>
          <a:lstStyle/>
          <a:p>
            <a:pPr marL="0" indent="0" eaLnBrk="1" hangingPunct="1">
              <a:lnSpc>
                <a:spcPct val="80000"/>
              </a:lnSpc>
              <a:buNone/>
              <a:defRPr/>
            </a:pPr>
            <a:r>
              <a:rPr lang="en-US" sz="2200" dirty="0" smtClean="0"/>
              <a:t>Initial considerations</a:t>
            </a:r>
          </a:p>
          <a:p>
            <a:pPr marL="0" indent="0" eaLnBrk="1" hangingPunct="1">
              <a:lnSpc>
                <a:spcPct val="80000"/>
              </a:lnSpc>
              <a:buNone/>
              <a:defRPr/>
            </a:pPr>
            <a:r>
              <a:rPr lang="en-US" sz="2200" dirty="0" smtClean="0"/>
              <a:t>Six-step development process</a:t>
            </a:r>
            <a:endParaRPr lang="en-US" sz="1000" b="1" kern="1200" dirty="0" smtClean="0">
              <a:solidFill>
                <a:srgbClr val="000000"/>
              </a:solidFill>
              <a:cs typeface="Tahoma" pitchFamily="2"/>
            </a:endParaRPr>
          </a:p>
          <a:p>
            <a:pPr marL="565200" indent="-457200" fontAlgn="auto">
              <a:lnSpc>
                <a:spcPct val="80000"/>
              </a:lnSpc>
              <a:spcBef>
                <a:spcPts val="0"/>
              </a:spcBef>
              <a:spcAft>
                <a:spcPts val="0"/>
              </a:spcAft>
              <a:buSzPct val="100000"/>
              <a:buFont typeface="+mj-lt"/>
              <a:buAutoNum type="arabicPeriod"/>
              <a:defRPr/>
            </a:pPr>
            <a:r>
              <a:rPr lang="en-US" sz="2200" b="1" kern="1200" dirty="0" smtClean="0">
                <a:solidFill>
                  <a:srgbClr val="000000"/>
                </a:solidFill>
                <a:cs typeface="Tahoma" pitchFamily="2"/>
              </a:rPr>
              <a:t>Analyze </a:t>
            </a:r>
            <a:r>
              <a:rPr lang="en-US" sz="2200" b="1" kern="1200" dirty="0">
                <a:solidFill>
                  <a:srgbClr val="000000"/>
                </a:solidFill>
                <a:cs typeface="Tahoma" pitchFamily="2"/>
              </a:rPr>
              <a:t>the </a:t>
            </a:r>
            <a:r>
              <a:rPr lang="en-US" sz="2200" b="1" kern="1200" dirty="0" smtClean="0">
                <a:solidFill>
                  <a:srgbClr val="000000"/>
                </a:solidFill>
                <a:cs typeface="Tahoma" pitchFamily="2"/>
              </a:rPr>
              <a:t>situation:</a:t>
            </a:r>
            <a:r>
              <a:rPr lang="en-US" sz="2200" b="1" kern="1200" dirty="0" smtClean="0">
                <a:solidFill>
                  <a:srgbClr val="FF0000"/>
                </a:solidFill>
                <a:cs typeface="Tahoma" pitchFamily="2"/>
              </a:rPr>
              <a:t> </a:t>
            </a:r>
            <a:r>
              <a:rPr lang="en-US" sz="2200" kern="1200" dirty="0" smtClean="0">
                <a:cs typeface="Tahoma" pitchFamily="2"/>
              </a:rPr>
              <a:t>e.g., </a:t>
            </a:r>
            <a:r>
              <a:rPr lang="en-US" sz="2200" kern="1200" dirty="0" smtClean="0">
                <a:solidFill>
                  <a:srgbClr val="000000"/>
                </a:solidFill>
                <a:cs typeface="Tahoma" pitchFamily="2"/>
              </a:rPr>
              <a:t>security </a:t>
            </a:r>
            <a:r>
              <a:rPr lang="en-US" sz="2200" kern="1200" dirty="0">
                <a:solidFill>
                  <a:srgbClr val="000000"/>
                </a:solidFill>
                <a:cs typeface="Tahoma" pitchFamily="2"/>
              </a:rPr>
              <a:t>level</a:t>
            </a:r>
            <a:r>
              <a:rPr lang="en-US" sz="2200" kern="1200" dirty="0">
                <a:cs typeface="Tahoma" pitchFamily="2"/>
              </a:rPr>
              <a:t>, </a:t>
            </a:r>
            <a:r>
              <a:rPr lang="en-US" sz="2200" kern="1200" dirty="0" smtClean="0">
                <a:cs typeface="Tahoma" pitchFamily="2"/>
              </a:rPr>
              <a:t>weather, location</a:t>
            </a:r>
            <a:r>
              <a:rPr lang="en-US" sz="2200" kern="1200" dirty="0">
                <a:cs typeface="Tahoma" pitchFamily="2"/>
              </a:rPr>
              <a:t>, duration, size, </a:t>
            </a:r>
            <a:r>
              <a:rPr lang="en-US" sz="2200" kern="1200" dirty="0" smtClean="0">
                <a:cs typeface="Tahoma" pitchFamily="2"/>
              </a:rPr>
              <a:t>geology</a:t>
            </a:r>
            <a:r>
              <a:rPr lang="en-US" sz="2200" kern="1200" dirty="0">
                <a:cs typeface="Tahoma" pitchFamily="2"/>
              </a:rPr>
              <a:t> </a:t>
            </a:r>
            <a:r>
              <a:rPr lang="en-US" sz="2200" kern="1200" dirty="0" smtClean="0">
                <a:cs typeface="Tahoma" pitchFamily="2"/>
              </a:rPr>
              <a:t>and economy </a:t>
            </a:r>
            <a:endParaRPr lang="en-US" sz="2200" strike="sngStrike" kern="1200" dirty="0" smtClean="0">
              <a:cs typeface="Tahoma" pitchFamily="2"/>
            </a:endParaRPr>
          </a:p>
          <a:p>
            <a:pPr marL="565200" indent="-457200" fontAlgn="auto">
              <a:lnSpc>
                <a:spcPct val="80000"/>
              </a:lnSpc>
              <a:spcBef>
                <a:spcPts val="0"/>
              </a:spcBef>
              <a:spcAft>
                <a:spcPts val="0"/>
              </a:spcAft>
              <a:buSzPct val="100000"/>
              <a:buFont typeface="+mj-lt"/>
              <a:buAutoNum type="arabicPeriod"/>
              <a:defRPr/>
            </a:pPr>
            <a:r>
              <a:rPr lang="en-US" sz="2200" b="1" kern="1200" dirty="0" smtClean="0">
                <a:cs typeface="Tahoma" pitchFamily="2"/>
              </a:rPr>
              <a:t>Develop </a:t>
            </a:r>
            <a:r>
              <a:rPr lang="en-US" sz="2200" b="1" kern="1200" dirty="0">
                <a:cs typeface="Tahoma" pitchFamily="2"/>
              </a:rPr>
              <a:t>preliminary waste </a:t>
            </a:r>
            <a:r>
              <a:rPr lang="en-US" sz="2200" b="1" kern="1200" dirty="0" smtClean="0">
                <a:cs typeface="Tahoma" pitchFamily="2"/>
              </a:rPr>
              <a:t>estimates for:  </a:t>
            </a:r>
            <a:r>
              <a:rPr lang="en-US" sz="2200" kern="1200" dirty="0">
                <a:cs typeface="Tahoma" pitchFamily="2"/>
              </a:rPr>
              <a:t/>
            </a:r>
            <a:br>
              <a:rPr lang="en-US" sz="2200" kern="1200" dirty="0">
                <a:cs typeface="Tahoma" pitchFamily="2"/>
              </a:rPr>
            </a:br>
            <a:r>
              <a:rPr lang="en-US" sz="2200" kern="1200" dirty="0" smtClean="0">
                <a:cs typeface="Tahoma" pitchFamily="2"/>
              </a:rPr>
              <a:t>kitchen</a:t>
            </a:r>
            <a:r>
              <a:rPr lang="en-US" sz="2200" kern="1200" dirty="0">
                <a:cs typeface="Tahoma" pitchFamily="2"/>
              </a:rPr>
              <a:t>, workshop, </a:t>
            </a:r>
            <a:r>
              <a:rPr lang="en-US" sz="2200" kern="1200" dirty="0" smtClean="0">
                <a:cs typeface="Tahoma" pitchFamily="2"/>
              </a:rPr>
              <a:t>petroleum oils and lubricants (POL) </a:t>
            </a:r>
            <a:r>
              <a:rPr lang="en-US" sz="2200" kern="1200" dirty="0">
                <a:cs typeface="Tahoma" pitchFamily="2"/>
              </a:rPr>
              <a:t>handling, incoming goods, </a:t>
            </a:r>
            <a:r>
              <a:rPr lang="en-US" sz="2200" kern="1200" dirty="0" smtClean="0">
                <a:cs typeface="Tahoma" pitchFamily="2"/>
              </a:rPr>
              <a:t>number of personnel, </a:t>
            </a:r>
            <a:r>
              <a:rPr lang="en-US" sz="2200" kern="1200" dirty="0">
                <a:cs typeface="Tahoma" pitchFamily="2"/>
              </a:rPr>
              <a:t>etc</a:t>
            </a:r>
            <a:r>
              <a:rPr lang="en-US" sz="2200" kern="1200" dirty="0" smtClean="0">
                <a:cs typeface="Tahoma" pitchFamily="2"/>
              </a:rPr>
              <a:t>. </a:t>
            </a:r>
          </a:p>
          <a:p>
            <a:pPr marL="565200" indent="-457200" fontAlgn="auto">
              <a:lnSpc>
                <a:spcPct val="80000"/>
              </a:lnSpc>
              <a:spcBef>
                <a:spcPts val="0"/>
              </a:spcBef>
              <a:spcAft>
                <a:spcPts val="0"/>
              </a:spcAft>
              <a:buSzPct val="100000"/>
              <a:buFont typeface="+mj-lt"/>
              <a:buAutoNum type="arabicPeriod"/>
              <a:defRPr/>
            </a:pPr>
            <a:r>
              <a:rPr lang="en-US" sz="2200" b="1" kern="1200" dirty="0" smtClean="0">
                <a:cs typeface="Tahoma" pitchFamily="2"/>
              </a:rPr>
              <a:t>Categorize waste requirements (time-scale):          </a:t>
            </a:r>
            <a:r>
              <a:rPr lang="en-US" sz="2200" kern="1200" dirty="0" smtClean="0">
                <a:cs typeface="Tahoma" pitchFamily="2"/>
              </a:rPr>
              <a:t>appropriate methods are based on mission duration </a:t>
            </a:r>
          </a:p>
          <a:p>
            <a:pPr marL="565200" indent="-457200" fontAlgn="auto">
              <a:lnSpc>
                <a:spcPct val="80000"/>
              </a:lnSpc>
              <a:spcBef>
                <a:spcPts val="0"/>
              </a:spcBef>
              <a:spcAft>
                <a:spcPts val="0"/>
              </a:spcAft>
              <a:buSzPct val="100000"/>
              <a:buFont typeface="+mj-lt"/>
              <a:buAutoNum type="arabicPeriod"/>
              <a:defRPr/>
            </a:pPr>
            <a:r>
              <a:rPr lang="en-US" sz="2200" b="1" kern="1200" dirty="0" smtClean="0">
                <a:cs typeface="Tahoma" pitchFamily="2"/>
              </a:rPr>
              <a:t>Evaluate SW management capabilities:</a:t>
            </a:r>
            <a:r>
              <a:rPr lang="en-US" sz="2200" kern="1200" dirty="0">
                <a:cs typeface="Tahoma" pitchFamily="2"/>
              </a:rPr>
              <a:t/>
            </a:r>
            <a:br>
              <a:rPr lang="en-US" sz="2200" kern="1200" dirty="0">
                <a:cs typeface="Tahoma" pitchFamily="2"/>
              </a:rPr>
            </a:br>
            <a:r>
              <a:rPr lang="en-US" sz="2200" kern="1200" dirty="0" smtClean="0">
                <a:cs typeface="Tahoma" pitchFamily="2"/>
              </a:rPr>
              <a:t>Personnel and staff, HN </a:t>
            </a:r>
            <a:r>
              <a:rPr lang="en-US" sz="2200" kern="1200" dirty="0">
                <a:cs typeface="Tahoma" pitchFamily="2"/>
              </a:rPr>
              <a:t>and/or </a:t>
            </a:r>
            <a:r>
              <a:rPr lang="en-US" sz="2200" kern="1200" dirty="0" smtClean="0">
                <a:cs typeface="Tahoma" pitchFamily="2"/>
              </a:rPr>
              <a:t>contractors’ abilities, equipment options, etc. This includes </a:t>
            </a:r>
            <a:r>
              <a:rPr lang="en-US" sz="2200" kern="1200" dirty="0">
                <a:cs typeface="Tahoma" pitchFamily="2"/>
              </a:rPr>
              <a:t>evaluating the level of awareness </a:t>
            </a:r>
            <a:r>
              <a:rPr lang="en-US" sz="2200" kern="1200" dirty="0" smtClean="0">
                <a:cs typeface="Tahoma" pitchFamily="2"/>
              </a:rPr>
              <a:t>of responsible individuals</a:t>
            </a:r>
          </a:p>
          <a:p>
            <a:pPr marL="565200" indent="-457200" fontAlgn="auto">
              <a:lnSpc>
                <a:spcPct val="80000"/>
              </a:lnSpc>
              <a:spcBef>
                <a:spcPts val="0"/>
              </a:spcBef>
              <a:spcAft>
                <a:spcPts val="0"/>
              </a:spcAft>
              <a:buSzPct val="100000"/>
              <a:buFont typeface="+mj-lt"/>
              <a:buAutoNum type="arabicPeriod"/>
              <a:defRPr/>
            </a:pPr>
            <a:r>
              <a:rPr lang="en-US" sz="2200" b="1" kern="1200" dirty="0" smtClean="0">
                <a:cs typeface="Tahoma" pitchFamily="2"/>
              </a:rPr>
              <a:t>Generate </a:t>
            </a:r>
            <a:r>
              <a:rPr lang="en-US" sz="2200" b="1" kern="1200" dirty="0">
                <a:cs typeface="Tahoma" pitchFamily="2"/>
              </a:rPr>
              <a:t>solutions suitable for the </a:t>
            </a:r>
            <a:r>
              <a:rPr lang="en-US" sz="2200" b="1" kern="1200" dirty="0" smtClean="0">
                <a:cs typeface="Tahoma" pitchFamily="2"/>
              </a:rPr>
              <a:t>mission:</a:t>
            </a:r>
            <a:br>
              <a:rPr lang="en-US" sz="2200" b="1" kern="1200" dirty="0" smtClean="0">
                <a:cs typeface="Tahoma" pitchFamily="2"/>
              </a:rPr>
            </a:br>
            <a:r>
              <a:rPr lang="en-US" sz="2200" kern="1200" dirty="0" smtClean="0">
                <a:cs typeface="Tahoma" pitchFamily="2"/>
              </a:rPr>
              <a:t>solutions must meet specific </a:t>
            </a:r>
            <a:r>
              <a:rPr lang="en-US" sz="2200" kern="1200" dirty="0">
                <a:cs typeface="Tahoma" pitchFamily="2"/>
              </a:rPr>
              <a:t>requirements </a:t>
            </a:r>
            <a:r>
              <a:rPr lang="en-US" sz="2200" kern="1200" dirty="0" smtClean="0">
                <a:cs typeface="Tahoma" pitchFamily="2"/>
              </a:rPr>
              <a:t>and be in </a:t>
            </a:r>
            <a:r>
              <a:rPr lang="en-US" sz="2200" kern="1200" dirty="0">
                <a:solidFill>
                  <a:srgbClr val="000000"/>
                </a:solidFill>
                <a:cs typeface="Tahoma" pitchFamily="2"/>
              </a:rPr>
              <a:t>accordance with the waste </a:t>
            </a:r>
            <a:r>
              <a:rPr lang="en-US" sz="2200" kern="1200" dirty="0" smtClean="0">
                <a:solidFill>
                  <a:srgbClr val="000000"/>
                </a:solidFill>
                <a:cs typeface="Tahoma" pitchFamily="2"/>
              </a:rPr>
              <a:t>hierarchy</a:t>
            </a:r>
          </a:p>
          <a:p>
            <a:pPr marL="565200" indent="-457200" fontAlgn="auto">
              <a:lnSpc>
                <a:spcPct val="80000"/>
              </a:lnSpc>
              <a:spcBef>
                <a:spcPts val="0"/>
              </a:spcBef>
              <a:spcAft>
                <a:spcPts val="0"/>
              </a:spcAft>
              <a:buSzPct val="100000"/>
              <a:buFont typeface="+mj-lt"/>
              <a:buAutoNum type="arabicPeriod"/>
              <a:defRPr/>
            </a:pPr>
            <a:r>
              <a:rPr lang="en-US" sz="2200" b="1" kern="1200" dirty="0" smtClean="0">
                <a:solidFill>
                  <a:srgbClr val="000000"/>
                </a:solidFill>
                <a:cs typeface="Tahoma" pitchFamily="2"/>
              </a:rPr>
              <a:t>Integrate </a:t>
            </a:r>
            <a:r>
              <a:rPr lang="en-US" sz="2200" b="1" kern="1200" dirty="0">
                <a:solidFill>
                  <a:srgbClr val="000000"/>
                </a:solidFill>
                <a:cs typeface="Tahoma" pitchFamily="2"/>
              </a:rPr>
              <a:t>waste management tasks into plans and </a:t>
            </a:r>
            <a:r>
              <a:rPr lang="en-US" sz="2200" b="1" kern="1200" dirty="0" smtClean="0">
                <a:solidFill>
                  <a:srgbClr val="000000"/>
                </a:solidFill>
                <a:cs typeface="Tahoma" pitchFamily="2"/>
              </a:rPr>
              <a:t>orders</a:t>
            </a:r>
            <a:endParaRPr lang="en-US" sz="2200" b="1" kern="1200" dirty="0">
              <a:solidFill>
                <a:srgbClr val="000000"/>
              </a:solidFill>
              <a:cs typeface="Tahoma" pitchFamily="2"/>
            </a:endParaRPr>
          </a:p>
          <a:p>
            <a:pPr marL="0" indent="0" fontAlgn="auto">
              <a:lnSpc>
                <a:spcPct val="80000"/>
              </a:lnSpc>
              <a:spcBef>
                <a:spcPts val="0"/>
              </a:spcBef>
              <a:spcAft>
                <a:spcPts val="0"/>
              </a:spcAft>
              <a:buSzPct val="100000"/>
              <a:buNone/>
              <a:defRPr/>
            </a:pPr>
            <a:r>
              <a:rPr lang="en-US" sz="2200" dirty="0" smtClean="0"/>
              <a:t>Continue to monitor</a:t>
            </a:r>
          </a:p>
        </p:txBody>
      </p:sp>
      <p:sp>
        <p:nvSpPr>
          <p:cNvPr id="22531" name="Rubrik 2"/>
          <p:cNvSpPr>
            <a:spLocks noGrp="1"/>
          </p:cNvSpPr>
          <p:nvPr>
            <p:ph type="title"/>
          </p:nvPr>
        </p:nvSpPr>
        <p:spPr>
          <a:ln/>
        </p:spPr>
        <p:txBody>
          <a:bodyPr/>
          <a:lstStyle/>
          <a:p>
            <a:r>
              <a:rPr lang="en-US" altLang="en-US" sz="3200" smtClean="0"/>
              <a:t>Six-Step SW Management  Process </a:t>
            </a:r>
            <a:endParaRPr lang="sv-SE" altLang="en-US" sz="3200" smtClean="0"/>
          </a:p>
        </p:txBody>
      </p:sp>
      <p:sp>
        <p:nvSpPr>
          <p:cNvPr id="2253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37D4D22-0821-4820-AEF3-A472E53B325A}" type="slidenum">
              <a:rPr lang="en-US" altLang="en-US"/>
              <a:pPr algn="r" eaLnBrk="1" hangingPunct="1"/>
              <a:t>11</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smtClean="0"/>
              <a:t>Start planning early</a:t>
            </a:r>
          </a:p>
          <a:p>
            <a:pPr lvl="1" eaLnBrk="1" hangingPunct="1">
              <a:defRPr/>
            </a:pPr>
            <a:r>
              <a:rPr lang="en-US" altLang="en-US" dirty="0" smtClean="0"/>
              <a:t>Fulfill current requirements and anticipate future needs</a:t>
            </a:r>
          </a:p>
          <a:p>
            <a:pPr eaLnBrk="1" hangingPunct="1">
              <a:defRPr/>
            </a:pPr>
            <a:r>
              <a:rPr lang="en-US" altLang="en-US" dirty="0" smtClean="0"/>
              <a:t>Conduct Environmental Baseline Study (EBS)</a:t>
            </a:r>
          </a:p>
          <a:p>
            <a:pPr eaLnBrk="1" hangingPunct="1">
              <a:defRPr/>
            </a:pPr>
            <a:r>
              <a:rPr lang="en-US" altLang="en-US" dirty="0" smtClean="0"/>
              <a:t>Site location	</a:t>
            </a:r>
          </a:p>
          <a:p>
            <a:pPr lvl="1" eaLnBrk="1" hangingPunct="1">
              <a:defRPr/>
            </a:pPr>
            <a:r>
              <a:rPr lang="en-US" altLang="en-US" dirty="0" smtClean="0"/>
              <a:t>SW storage should be downwind of living quarters</a:t>
            </a:r>
          </a:p>
          <a:p>
            <a:pPr lvl="1" eaLnBrk="1" hangingPunct="1">
              <a:defRPr/>
            </a:pPr>
            <a:r>
              <a:rPr lang="en-US" altLang="en-US" dirty="0" smtClean="0"/>
              <a:t>Temporary storage areas should be sited as far as practicable from airfields to avoid bird strike hazards</a:t>
            </a:r>
          </a:p>
          <a:p>
            <a:pPr lvl="1" eaLnBrk="1" hangingPunct="1">
              <a:defRPr/>
            </a:pPr>
            <a:r>
              <a:rPr lang="en-US" altLang="en-US" dirty="0" smtClean="0"/>
              <a:t>Allow easy access for collection vehicles</a:t>
            </a:r>
          </a:p>
          <a:p>
            <a:pPr lvl="1" eaLnBrk="1" hangingPunct="1">
              <a:defRPr/>
            </a:pPr>
            <a:r>
              <a:rPr lang="en-US" altLang="en-US" dirty="0" smtClean="0"/>
              <a:t>Avoid sensitive cultural and environmental areas</a:t>
            </a:r>
          </a:p>
          <a:p>
            <a:pPr eaLnBrk="1" hangingPunct="1">
              <a:defRPr/>
            </a:pPr>
            <a:r>
              <a:rPr lang="en-US" altLang="en-US" dirty="0"/>
              <a:t>Create SW segregation capabilities</a:t>
            </a:r>
          </a:p>
          <a:p>
            <a:pPr eaLnBrk="1" hangingPunct="1">
              <a:defRPr/>
            </a:pPr>
            <a:r>
              <a:rPr lang="en-US" altLang="en-US" dirty="0" smtClean="0"/>
              <a:t>Ensure </a:t>
            </a:r>
            <a:r>
              <a:rPr lang="en-US" altLang="en-US" dirty="0"/>
              <a:t>waste storage areas are secured from animals </a:t>
            </a:r>
            <a:r>
              <a:rPr lang="en-US" altLang="en-US" dirty="0">
                <a:solidFill>
                  <a:srgbClr val="FF0000"/>
                </a:solidFill>
              </a:rPr>
              <a:t> </a:t>
            </a:r>
          </a:p>
          <a:p>
            <a:pPr lvl="1" eaLnBrk="1" hangingPunct="1">
              <a:defRPr/>
            </a:pPr>
            <a:endParaRPr lang="en-US" altLang="en-US" dirty="0" smtClean="0"/>
          </a:p>
          <a:p>
            <a:pPr marL="455612" lvl="1" indent="0" eaLnBrk="1" hangingPunct="1">
              <a:buFont typeface="Wingdings" pitchFamily="2" charset="2"/>
              <a:buNone/>
              <a:defRPr/>
            </a:pPr>
            <a:endParaRPr lang="en-US" altLang="en-US" dirty="0" smtClean="0"/>
          </a:p>
        </p:txBody>
      </p:sp>
      <p:sp>
        <p:nvSpPr>
          <p:cNvPr id="23555" name="Title 1"/>
          <p:cNvSpPr>
            <a:spLocks noGrp="1"/>
          </p:cNvSpPr>
          <p:nvPr>
            <p:ph type="title"/>
          </p:nvPr>
        </p:nvSpPr>
        <p:spPr>
          <a:ln/>
        </p:spPr>
        <p:txBody>
          <a:bodyPr/>
          <a:lstStyle/>
          <a:p>
            <a:pPr eaLnBrk="1" hangingPunct="1"/>
            <a:r>
              <a:rPr lang="en-US" altLang="en-US" smtClean="0"/>
              <a:t>Initial Considerations</a:t>
            </a:r>
          </a:p>
        </p:txBody>
      </p:sp>
      <p:sp>
        <p:nvSpPr>
          <p:cNvPr id="2355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126C419-A8C8-4F68-92D2-6F420E1D3DF7}" type="slidenum">
              <a:rPr lang="en-US" altLang="en-US"/>
              <a:pPr algn="r" eaLnBrk="1" hangingPunct="1"/>
              <a:t>12</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bwMode="auto">
          <a:xfrm>
            <a:off x="533400" y="1150938"/>
            <a:ext cx="8077200"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altLang="en-US" dirty="0" smtClean="0"/>
              <a:t>Considerations for planning</a:t>
            </a:r>
          </a:p>
          <a:p>
            <a:pPr eaLnBrk="1" hangingPunct="1">
              <a:defRPr/>
            </a:pPr>
            <a:r>
              <a:rPr lang="en-US" altLang="en-US" sz="2000" dirty="0" smtClean="0"/>
              <a:t>Mission </a:t>
            </a:r>
          </a:p>
          <a:p>
            <a:pPr eaLnBrk="1" hangingPunct="1">
              <a:defRPr/>
            </a:pPr>
            <a:r>
              <a:rPr lang="en-US" altLang="en-US" sz="2000" dirty="0" smtClean="0"/>
              <a:t>Local threat conditions, including presence </a:t>
            </a:r>
            <a:r>
              <a:rPr lang="en-US" altLang="en-US" sz="2000" dirty="0"/>
              <a:t>of wild </a:t>
            </a:r>
            <a:r>
              <a:rPr lang="en-US" altLang="en-US" sz="2000" dirty="0" smtClean="0"/>
              <a:t>animals</a:t>
            </a:r>
          </a:p>
          <a:p>
            <a:pPr eaLnBrk="1" hangingPunct="1">
              <a:defRPr/>
            </a:pPr>
            <a:r>
              <a:rPr lang="en-US" altLang="en-US" sz="2000" dirty="0" smtClean="0"/>
              <a:t>Terrain and weather</a:t>
            </a:r>
          </a:p>
          <a:p>
            <a:pPr eaLnBrk="1" hangingPunct="1">
              <a:defRPr/>
            </a:pPr>
            <a:r>
              <a:rPr lang="en-US" altLang="en-US" sz="2000" dirty="0" smtClean="0"/>
              <a:t>Troops and support available </a:t>
            </a:r>
          </a:p>
          <a:p>
            <a:pPr eaLnBrk="1" hangingPunct="1">
              <a:defRPr/>
            </a:pPr>
            <a:r>
              <a:rPr lang="en-US" altLang="en-US" sz="2000" dirty="0" smtClean="0"/>
              <a:t>Time </a:t>
            </a:r>
          </a:p>
          <a:p>
            <a:pPr eaLnBrk="1" hangingPunct="1">
              <a:defRPr/>
            </a:pPr>
            <a:r>
              <a:rPr lang="en-US" altLang="en-US" sz="2000" dirty="0" smtClean="0"/>
              <a:t>Civil considerations </a:t>
            </a:r>
          </a:p>
          <a:p>
            <a:pPr lvl="1" eaLnBrk="1" hangingPunct="1">
              <a:defRPr/>
            </a:pPr>
            <a:r>
              <a:rPr lang="en-US" altLang="en-US" sz="2000" dirty="0" smtClean="0"/>
              <a:t>Regulations</a:t>
            </a:r>
          </a:p>
          <a:p>
            <a:pPr lvl="1" eaLnBrk="1" hangingPunct="1">
              <a:defRPr/>
            </a:pPr>
            <a:r>
              <a:rPr lang="en-US" altLang="en-US" sz="2000" dirty="0" smtClean="0"/>
              <a:t>Public relations</a:t>
            </a:r>
          </a:p>
          <a:p>
            <a:pPr eaLnBrk="1" hangingPunct="1">
              <a:defRPr/>
            </a:pPr>
            <a:r>
              <a:rPr lang="en-US" altLang="en-US" sz="2000" dirty="0" smtClean="0"/>
              <a:t>Available infrastructure </a:t>
            </a:r>
          </a:p>
          <a:p>
            <a:pPr eaLnBrk="1" hangingPunct="1">
              <a:defRPr/>
            </a:pPr>
            <a:r>
              <a:rPr lang="en-US" altLang="en-US" sz="2000" dirty="0" smtClean="0"/>
              <a:t>Others</a:t>
            </a:r>
          </a:p>
        </p:txBody>
      </p:sp>
      <p:sp>
        <p:nvSpPr>
          <p:cNvPr id="24579" name="Title 1"/>
          <p:cNvSpPr>
            <a:spLocks noGrp="1"/>
          </p:cNvSpPr>
          <p:nvPr>
            <p:ph type="title"/>
          </p:nvPr>
        </p:nvSpPr>
        <p:spPr>
          <a:ln/>
        </p:spPr>
        <p:txBody>
          <a:bodyPr/>
          <a:lstStyle/>
          <a:p>
            <a:pPr eaLnBrk="1" hangingPunct="1"/>
            <a:r>
              <a:rPr lang="en-US" altLang="en-US" smtClean="0"/>
              <a:t>Analyze the Situation</a:t>
            </a:r>
          </a:p>
        </p:txBody>
      </p:sp>
      <p:sp>
        <p:nvSpPr>
          <p:cNvPr id="24580"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8BEFD8A-1B11-4F04-83F3-5D685B55B891}" type="slidenum">
              <a:rPr lang="en-US" altLang="en-US"/>
              <a:pPr algn="r" eaLnBrk="1" hangingPunct="1"/>
              <a:t>13</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1219200"/>
          <a:ext cx="8077200" cy="5548320"/>
        </p:xfrm>
        <a:graphic>
          <a:graphicData uri="http://schemas.openxmlformats.org/drawingml/2006/table">
            <a:tbl>
              <a:tblPr firstRow="1" bandRow="1">
                <a:tableStyleId>{00A15C55-8517-42AA-B614-E9B94910E393}</a:tableStyleId>
              </a:tblPr>
              <a:tblGrid>
                <a:gridCol w="4810183"/>
                <a:gridCol w="3267017"/>
              </a:tblGrid>
              <a:tr h="304816">
                <a:tc>
                  <a:txBody>
                    <a:bodyPr/>
                    <a:lstStyle/>
                    <a:p>
                      <a:pPr algn="ctr"/>
                      <a:r>
                        <a:rPr lang="en-US" sz="1400" dirty="0" smtClean="0"/>
                        <a:t>Component</a:t>
                      </a:r>
                      <a:endParaRPr lang="en-US" sz="1400" dirty="0"/>
                    </a:p>
                  </a:txBody>
                  <a:tcPr marL="162617" marR="162617" marT="45722" marB="45722"/>
                </a:tc>
                <a:tc>
                  <a:txBody>
                    <a:bodyPr/>
                    <a:lstStyle/>
                    <a:p>
                      <a:pPr algn="ctr"/>
                      <a:r>
                        <a:rPr lang="en-US" sz="1400" dirty="0" smtClean="0"/>
                        <a:t>Rate (%)</a:t>
                      </a:r>
                      <a:endParaRPr lang="en-US" sz="1400" dirty="0"/>
                    </a:p>
                  </a:txBody>
                  <a:tcPr marL="162617" marR="162617" marT="45722" marB="45722"/>
                </a:tc>
              </a:tr>
              <a:tr h="304816">
                <a:tc gridSpan="2">
                  <a:txBody>
                    <a:bodyPr/>
                    <a:lstStyle/>
                    <a:p>
                      <a:pPr algn="ctr"/>
                      <a:r>
                        <a:rPr lang="en-US" sz="1400" b="1" dirty="0" smtClean="0"/>
                        <a:t>Generation</a:t>
                      </a:r>
                      <a:r>
                        <a:rPr lang="en-US" sz="1400" b="1" baseline="0" dirty="0" smtClean="0"/>
                        <a:t> Rate on the Move – 1.8 kg / person / day</a:t>
                      </a:r>
                      <a:endParaRPr lang="en-US" sz="1400" b="1" dirty="0"/>
                    </a:p>
                  </a:txBody>
                  <a:tcPr marL="162617" marR="162617" marT="45722" marB="45722"/>
                </a:tc>
                <a:tc hMerge="1">
                  <a:txBody>
                    <a:bodyPr/>
                    <a:lstStyle/>
                    <a:p>
                      <a:endParaRPr lang="en-US" sz="1400" dirty="0"/>
                    </a:p>
                  </a:txBody>
                  <a:tcPr/>
                </a:tc>
              </a:tr>
              <a:tr h="304816">
                <a:tc>
                  <a:txBody>
                    <a:bodyPr/>
                    <a:lstStyle/>
                    <a:p>
                      <a:r>
                        <a:rPr lang="en-US" sz="1400" dirty="0" smtClean="0"/>
                        <a:t>General refuse</a:t>
                      </a:r>
                      <a:endParaRPr lang="en-US" sz="1400" dirty="0"/>
                    </a:p>
                  </a:txBody>
                  <a:tcPr marL="162617" marR="162617" marT="45722" marB="45722"/>
                </a:tc>
                <a:tc>
                  <a:txBody>
                    <a:bodyPr/>
                    <a:lstStyle/>
                    <a:p>
                      <a:pPr algn="ctr"/>
                      <a:r>
                        <a:rPr lang="en-US" sz="1400" dirty="0" smtClean="0"/>
                        <a:t>37.5</a:t>
                      </a:r>
                      <a:endParaRPr lang="en-US" sz="1400" dirty="0"/>
                    </a:p>
                  </a:txBody>
                  <a:tcPr marL="162617" marR="162617" marT="45722" marB="45722"/>
                </a:tc>
              </a:tr>
              <a:tr h="304816">
                <a:tc>
                  <a:txBody>
                    <a:bodyPr/>
                    <a:lstStyle/>
                    <a:p>
                      <a:r>
                        <a:rPr lang="en-US" sz="1400" dirty="0" smtClean="0"/>
                        <a:t>Food</a:t>
                      </a:r>
                      <a:r>
                        <a:rPr lang="en-US" sz="1400" baseline="0" dirty="0" smtClean="0"/>
                        <a:t> waste</a:t>
                      </a:r>
                      <a:endParaRPr lang="en-US" sz="1400" dirty="0"/>
                    </a:p>
                  </a:txBody>
                  <a:tcPr marL="162617" marR="162617" marT="45722" marB="45722"/>
                </a:tc>
                <a:tc>
                  <a:txBody>
                    <a:bodyPr/>
                    <a:lstStyle/>
                    <a:p>
                      <a:pPr algn="ctr"/>
                      <a:r>
                        <a:rPr lang="en-US" sz="1400" dirty="0" smtClean="0"/>
                        <a:t>62.5</a:t>
                      </a:r>
                      <a:endParaRPr lang="en-US" sz="1400" dirty="0"/>
                    </a:p>
                  </a:txBody>
                  <a:tcPr marL="162617" marR="162617" marT="45722" marB="45722"/>
                </a:tc>
              </a:tr>
              <a:tr h="304816">
                <a:tc>
                  <a:txBody>
                    <a:bodyPr/>
                    <a:lstStyle/>
                    <a:p>
                      <a:r>
                        <a:rPr lang="en-US" sz="1400" dirty="0" smtClean="0"/>
                        <a:t>Total nonhazardous solid waste</a:t>
                      </a:r>
                      <a:endParaRPr lang="en-US" sz="1400" dirty="0"/>
                    </a:p>
                  </a:txBody>
                  <a:tcPr marL="162617" marR="162617" marT="45722" marB="45722"/>
                </a:tc>
                <a:tc>
                  <a:txBody>
                    <a:bodyPr/>
                    <a:lstStyle/>
                    <a:p>
                      <a:pPr algn="ctr"/>
                      <a:r>
                        <a:rPr lang="en-US" sz="1400" dirty="0" smtClean="0"/>
                        <a:t>100%</a:t>
                      </a:r>
                      <a:endParaRPr lang="en-US" sz="1400" dirty="0"/>
                    </a:p>
                  </a:txBody>
                  <a:tcPr marL="162617" marR="162617" marT="45722" marB="45722"/>
                </a:tc>
              </a:tr>
              <a:tr h="304816">
                <a:tc gridSpan="2">
                  <a:txBody>
                    <a:bodyPr/>
                    <a:lstStyle/>
                    <a:p>
                      <a:pPr algn="ctr"/>
                      <a:endParaRPr lang="en-US" sz="1400" b="1" dirty="0"/>
                    </a:p>
                  </a:txBody>
                  <a:tcPr marL="162617" marR="162617" marT="45722" marB="45722"/>
                </a:tc>
                <a:tc hMerge="1">
                  <a:txBody>
                    <a:bodyPr/>
                    <a:lstStyle/>
                    <a:p>
                      <a:endParaRPr lang="en-US"/>
                    </a:p>
                  </a:txBody>
                  <a:tcPr/>
                </a:tc>
              </a:tr>
              <a:tr h="304816">
                <a:tc gridSpan="2">
                  <a:txBody>
                    <a:bodyPr/>
                    <a:lstStyle/>
                    <a:p>
                      <a:pPr algn="ctr"/>
                      <a:r>
                        <a:rPr lang="en-US" sz="1400" b="1" dirty="0" smtClean="0"/>
                        <a:t>Generation Rates</a:t>
                      </a:r>
                      <a:r>
                        <a:rPr lang="en-US" sz="1400" b="1" baseline="0" dirty="0" smtClean="0"/>
                        <a:t> in Base Camps – 4.5 kg / person / day</a:t>
                      </a:r>
                      <a:endParaRPr lang="en-US" sz="1400" b="1" dirty="0"/>
                    </a:p>
                  </a:txBody>
                  <a:tcPr marL="162617" marR="162617" marT="45722" marB="45722"/>
                </a:tc>
                <a:tc hMerge="1">
                  <a:txBody>
                    <a:bodyPr/>
                    <a:lstStyle/>
                    <a:p>
                      <a:endParaRPr lang="en-US" sz="1400" dirty="0"/>
                    </a:p>
                  </a:txBody>
                  <a:tcPr/>
                </a:tc>
              </a:tr>
              <a:tr h="304816">
                <a:tc>
                  <a:txBody>
                    <a:bodyPr/>
                    <a:lstStyle/>
                    <a:p>
                      <a:r>
                        <a:rPr lang="en-US" sz="1400" dirty="0" smtClean="0"/>
                        <a:t>Plastic</a:t>
                      </a:r>
                      <a:r>
                        <a:rPr lang="en-US" sz="1400" baseline="0" dirty="0" smtClean="0"/>
                        <a:t> bottles</a:t>
                      </a:r>
                      <a:endParaRPr lang="en-US" sz="1400" dirty="0"/>
                    </a:p>
                  </a:txBody>
                  <a:tcPr marL="162617" marR="162617" marT="45722" marB="45722"/>
                </a:tc>
                <a:tc>
                  <a:txBody>
                    <a:bodyPr/>
                    <a:lstStyle/>
                    <a:p>
                      <a:pPr algn="ctr"/>
                      <a:r>
                        <a:rPr lang="en-US" sz="1400" dirty="0" smtClean="0"/>
                        <a:t>4</a:t>
                      </a:r>
                      <a:endParaRPr lang="en-US" sz="1400" dirty="0"/>
                    </a:p>
                  </a:txBody>
                  <a:tcPr marL="162617" marR="162617" marT="45722" marB="45722"/>
                </a:tc>
              </a:tr>
              <a:tr h="304816">
                <a:tc>
                  <a:txBody>
                    <a:bodyPr/>
                    <a:lstStyle/>
                    <a:p>
                      <a:r>
                        <a:rPr lang="en-US" sz="1400" dirty="0" smtClean="0"/>
                        <a:t>Other plastics </a:t>
                      </a:r>
                      <a:endParaRPr lang="en-US" sz="1400" dirty="0"/>
                    </a:p>
                  </a:txBody>
                  <a:tcPr marL="162617" marR="162617" marT="45722" marB="45722"/>
                </a:tc>
                <a:tc>
                  <a:txBody>
                    <a:bodyPr/>
                    <a:lstStyle/>
                    <a:p>
                      <a:pPr algn="ctr"/>
                      <a:r>
                        <a:rPr lang="en-US" sz="1400" dirty="0" smtClean="0"/>
                        <a:t>10</a:t>
                      </a:r>
                      <a:endParaRPr lang="en-US" sz="1400" dirty="0"/>
                    </a:p>
                  </a:txBody>
                  <a:tcPr marL="162617" marR="162617" marT="45722" marB="45722"/>
                </a:tc>
              </a:tr>
              <a:tr h="304816">
                <a:tc>
                  <a:txBody>
                    <a:bodyPr/>
                    <a:lstStyle/>
                    <a:p>
                      <a:r>
                        <a:rPr lang="en-US" sz="1400" dirty="0" smtClean="0"/>
                        <a:t>Aluminum</a:t>
                      </a:r>
                      <a:endParaRPr lang="en-US" sz="1400" dirty="0"/>
                    </a:p>
                  </a:txBody>
                  <a:tcPr marL="162617" marR="162617" marT="45722" marB="45722"/>
                </a:tc>
                <a:tc>
                  <a:txBody>
                    <a:bodyPr/>
                    <a:lstStyle/>
                    <a:p>
                      <a:pPr algn="ctr"/>
                      <a:r>
                        <a:rPr lang="en-US" sz="1400" dirty="0" smtClean="0"/>
                        <a:t>1</a:t>
                      </a:r>
                      <a:endParaRPr lang="en-US" sz="1400" dirty="0"/>
                    </a:p>
                  </a:txBody>
                  <a:tcPr marL="162617" marR="162617" marT="45722" marB="45722"/>
                </a:tc>
              </a:tr>
              <a:tr h="304816">
                <a:tc>
                  <a:txBody>
                    <a:bodyPr/>
                    <a:lstStyle/>
                    <a:p>
                      <a:r>
                        <a:rPr lang="en-US" sz="1400" dirty="0" smtClean="0"/>
                        <a:t>Cardboard</a:t>
                      </a:r>
                      <a:endParaRPr lang="en-US" sz="1400" dirty="0"/>
                    </a:p>
                  </a:txBody>
                  <a:tcPr marL="162617" marR="162617" marT="45722" marB="45722"/>
                </a:tc>
                <a:tc>
                  <a:txBody>
                    <a:bodyPr/>
                    <a:lstStyle/>
                    <a:p>
                      <a:pPr algn="ctr"/>
                      <a:r>
                        <a:rPr lang="en-US" sz="1400" dirty="0" smtClean="0"/>
                        <a:t>11</a:t>
                      </a:r>
                      <a:endParaRPr lang="en-US" sz="1400" dirty="0"/>
                    </a:p>
                  </a:txBody>
                  <a:tcPr marL="162617" marR="162617" marT="45722" marB="45722"/>
                </a:tc>
              </a:tr>
              <a:tr h="304816">
                <a:tc>
                  <a:txBody>
                    <a:bodyPr/>
                    <a:lstStyle/>
                    <a:p>
                      <a:r>
                        <a:rPr lang="en-US" sz="1400" dirty="0" smtClean="0"/>
                        <a:t>Paper </a:t>
                      </a:r>
                      <a:endParaRPr lang="en-US" sz="1400" dirty="0"/>
                    </a:p>
                  </a:txBody>
                  <a:tcPr marL="162617" marR="162617" marT="45722" marB="45722"/>
                </a:tc>
                <a:tc>
                  <a:txBody>
                    <a:bodyPr/>
                    <a:lstStyle/>
                    <a:p>
                      <a:pPr algn="ctr"/>
                      <a:r>
                        <a:rPr lang="en-US" sz="1400" dirty="0" smtClean="0"/>
                        <a:t>20</a:t>
                      </a:r>
                      <a:endParaRPr lang="en-US" sz="1400" dirty="0"/>
                    </a:p>
                  </a:txBody>
                  <a:tcPr marL="162617" marR="162617" marT="45722" marB="45722"/>
                </a:tc>
              </a:tr>
              <a:tr h="304816">
                <a:tc>
                  <a:txBody>
                    <a:bodyPr/>
                    <a:lstStyle/>
                    <a:p>
                      <a:r>
                        <a:rPr lang="en-US" sz="1400" dirty="0" smtClean="0"/>
                        <a:t>Food waste</a:t>
                      </a:r>
                      <a:endParaRPr lang="en-US" sz="1400" dirty="0"/>
                    </a:p>
                  </a:txBody>
                  <a:tcPr marL="162617" marR="162617" marT="45722" marB="45722"/>
                </a:tc>
                <a:tc>
                  <a:txBody>
                    <a:bodyPr/>
                    <a:lstStyle/>
                    <a:p>
                      <a:pPr algn="ctr"/>
                      <a:r>
                        <a:rPr lang="en-US" sz="1400" dirty="0" smtClean="0"/>
                        <a:t>12</a:t>
                      </a:r>
                      <a:endParaRPr lang="en-US" sz="1400" dirty="0"/>
                    </a:p>
                  </a:txBody>
                  <a:tcPr marL="162617" marR="162617" marT="45722" marB="45722"/>
                </a:tc>
              </a:tr>
              <a:tr h="304816">
                <a:tc>
                  <a:txBody>
                    <a:bodyPr/>
                    <a:lstStyle/>
                    <a:p>
                      <a:r>
                        <a:rPr lang="en-US" sz="1400" dirty="0" smtClean="0"/>
                        <a:t>Textiles</a:t>
                      </a:r>
                      <a:endParaRPr lang="en-US" sz="1400" dirty="0"/>
                    </a:p>
                  </a:txBody>
                  <a:tcPr marL="162617" marR="162617" marT="45722" marB="45722"/>
                </a:tc>
                <a:tc>
                  <a:txBody>
                    <a:bodyPr/>
                    <a:lstStyle/>
                    <a:p>
                      <a:pPr algn="ctr"/>
                      <a:r>
                        <a:rPr lang="en-US" sz="1400" dirty="0" smtClean="0"/>
                        <a:t>2</a:t>
                      </a:r>
                      <a:endParaRPr lang="en-US" sz="1400" dirty="0"/>
                    </a:p>
                  </a:txBody>
                  <a:tcPr marL="162617" marR="162617" marT="45722" marB="45722"/>
                </a:tc>
              </a:tr>
              <a:tr h="304816">
                <a:tc>
                  <a:txBody>
                    <a:bodyPr/>
                    <a:lstStyle/>
                    <a:p>
                      <a:r>
                        <a:rPr lang="en-US" sz="1400" dirty="0" smtClean="0"/>
                        <a:t>Glass</a:t>
                      </a:r>
                      <a:endParaRPr lang="en-US" sz="1400" dirty="0"/>
                    </a:p>
                  </a:txBody>
                  <a:tcPr marL="162617" marR="162617" marT="45722" marB="45722"/>
                </a:tc>
                <a:tc>
                  <a:txBody>
                    <a:bodyPr/>
                    <a:lstStyle/>
                    <a:p>
                      <a:pPr algn="ctr"/>
                      <a:r>
                        <a:rPr lang="en-US" sz="1400" dirty="0" smtClean="0"/>
                        <a:t>1</a:t>
                      </a:r>
                      <a:endParaRPr lang="en-US" sz="1400" dirty="0"/>
                    </a:p>
                  </a:txBody>
                  <a:tcPr marL="162617" marR="162617" marT="45722" marB="45722"/>
                </a:tc>
              </a:tr>
              <a:tr h="304816">
                <a:tc>
                  <a:txBody>
                    <a:bodyPr/>
                    <a:lstStyle/>
                    <a:p>
                      <a:r>
                        <a:rPr lang="en-US" sz="1400" dirty="0" smtClean="0"/>
                        <a:t>Scrap wood</a:t>
                      </a:r>
                      <a:endParaRPr lang="en-US" sz="1400" dirty="0"/>
                    </a:p>
                  </a:txBody>
                  <a:tcPr marL="162617" marR="162617" marT="45722" marB="45722"/>
                </a:tc>
                <a:tc>
                  <a:txBody>
                    <a:bodyPr/>
                    <a:lstStyle/>
                    <a:p>
                      <a:pPr algn="ctr"/>
                      <a:r>
                        <a:rPr lang="en-US" sz="1400" dirty="0" smtClean="0"/>
                        <a:t>22</a:t>
                      </a:r>
                      <a:endParaRPr lang="en-US" sz="1400" dirty="0"/>
                    </a:p>
                  </a:txBody>
                  <a:tcPr marL="162617" marR="162617" marT="45722" marB="45722"/>
                </a:tc>
              </a:tr>
              <a:tr h="304816">
                <a:tc>
                  <a:txBody>
                    <a:bodyPr/>
                    <a:lstStyle/>
                    <a:p>
                      <a:r>
                        <a:rPr lang="en-US" sz="1400" dirty="0" smtClean="0"/>
                        <a:t>Miscellaneous</a:t>
                      </a:r>
                      <a:endParaRPr lang="en-US" sz="1400" dirty="0"/>
                    </a:p>
                  </a:txBody>
                  <a:tcPr marL="162617" marR="162617" marT="45722" marB="45722"/>
                </a:tc>
                <a:tc>
                  <a:txBody>
                    <a:bodyPr/>
                    <a:lstStyle/>
                    <a:p>
                      <a:pPr algn="ctr"/>
                      <a:r>
                        <a:rPr lang="en-US" sz="1400" dirty="0" smtClean="0"/>
                        <a:t>17</a:t>
                      </a:r>
                      <a:endParaRPr lang="en-US" sz="1400" dirty="0"/>
                    </a:p>
                  </a:txBody>
                  <a:tcPr marL="162617" marR="162617" marT="45722" marB="45722"/>
                </a:tc>
              </a:tr>
              <a:tr h="366448">
                <a:tc>
                  <a:txBody>
                    <a:bodyPr/>
                    <a:lstStyle/>
                    <a:p>
                      <a:r>
                        <a:rPr lang="en-US" sz="1400" dirty="0" smtClean="0"/>
                        <a:t>Total solid waste</a:t>
                      </a:r>
                      <a:endParaRPr lang="en-US" sz="1400" b="0" dirty="0"/>
                    </a:p>
                  </a:txBody>
                  <a:tcPr marL="162617" marR="162617" marT="45722" marB="45722"/>
                </a:tc>
                <a:tc>
                  <a:txBody>
                    <a:bodyPr/>
                    <a:lstStyle/>
                    <a:p>
                      <a:pPr algn="ctr"/>
                      <a:r>
                        <a:rPr lang="en-US" sz="1400" dirty="0" smtClean="0"/>
                        <a:t>100%</a:t>
                      </a:r>
                      <a:endParaRPr lang="en-US" sz="1400" b="0" dirty="0"/>
                    </a:p>
                  </a:txBody>
                  <a:tcPr marL="162617" marR="162617" marT="45722" marB="45722"/>
                </a:tc>
              </a:tr>
            </a:tbl>
          </a:graphicData>
        </a:graphic>
      </p:graphicFrame>
      <p:sp>
        <p:nvSpPr>
          <p:cNvPr id="25660" name="Title 1"/>
          <p:cNvSpPr>
            <a:spLocks noGrp="1"/>
          </p:cNvSpPr>
          <p:nvPr>
            <p:ph type="title"/>
          </p:nvPr>
        </p:nvSpPr>
        <p:spPr>
          <a:ln/>
        </p:spPr>
        <p:txBody>
          <a:bodyPr/>
          <a:lstStyle/>
          <a:p>
            <a:pPr marL="342900" indent="-342900" eaLnBrk="1" hangingPunct="1"/>
            <a:r>
              <a:rPr lang="en-US" altLang="en-US" sz="3000" smtClean="0"/>
              <a:t>Develop Preliminary Waste Estimates</a:t>
            </a:r>
            <a:endParaRPr lang="en-US" altLang="en-US" sz="3000" smtClean="0">
              <a:solidFill>
                <a:srgbClr val="FF0000"/>
              </a:solidFill>
            </a:endParaRPr>
          </a:p>
        </p:txBody>
      </p:sp>
      <p:sp>
        <p:nvSpPr>
          <p:cNvPr id="25661" name="Slide Number Placeholder 3"/>
          <p:cNvSpPr txBox="1">
            <a:spLocks/>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AE071AE-7CD9-4353-AB98-C7639542E825}" type="slidenum">
              <a:rPr lang="en-US" altLang="en-US"/>
              <a:pPr algn="r" eaLnBrk="1" hangingPunct="1"/>
              <a:t>14</a:t>
            </a:fld>
            <a:endParaRPr lang="en-US" altLang="en-US">
              <a:solidFill>
                <a:schemeClr val="bg2"/>
              </a:solidFill>
            </a:endParaRPr>
          </a:p>
        </p:txBody>
      </p:sp>
      <p:sp>
        <p:nvSpPr>
          <p:cNvPr id="7"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Short (sustained operations for a maximum of 60 days)</a:t>
            </a:r>
          </a:p>
          <a:p>
            <a:pPr lvl="1" eaLnBrk="1" hangingPunct="1"/>
            <a:r>
              <a:rPr lang="en-US" altLang="en-US" dirty="0" smtClean="0"/>
              <a:t>Low-tech solutions and/or appropriate storage, carry out</a:t>
            </a:r>
          </a:p>
          <a:p>
            <a:pPr eaLnBrk="1" hangingPunct="1"/>
            <a:r>
              <a:rPr lang="en-US" altLang="en-US" dirty="0" smtClean="0"/>
              <a:t>Medium (Approximately 60-180 days)</a:t>
            </a:r>
          </a:p>
          <a:p>
            <a:pPr lvl="1" eaLnBrk="1" hangingPunct="1"/>
            <a:r>
              <a:rPr lang="en-US" altLang="en-US" dirty="0" smtClean="0"/>
              <a:t>Portable technical solutions</a:t>
            </a:r>
          </a:p>
          <a:p>
            <a:pPr eaLnBrk="1" hangingPunct="1"/>
            <a:r>
              <a:rPr lang="en-US" altLang="en-US" dirty="0" smtClean="0"/>
              <a:t>Long (more than 180 days)</a:t>
            </a:r>
          </a:p>
          <a:p>
            <a:pPr lvl="1" eaLnBrk="1" hangingPunct="1"/>
            <a:r>
              <a:rPr lang="en-US" altLang="en-US" dirty="0" smtClean="0"/>
              <a:t>(Semi-)permanent technical solutions</a:t>
            </a:r>
          </a:p>
          <a:p>
            <a:pPr eaLnBrk="1" hangingPunct="1"/>
            <a:r>
              <a:rPr lang="en-US" altLang="en-US" dirty="0" smtClean="0"/>
              <a:t>Closing </a:t>
            </a:r>
          </a:p>
        </p:txBody>
      </p:sp>
      <p:sp>
        <p:nvSpPr>
          <p:cNvPr id="26627" name="Title 1"/>
          <p:cNvSpPr>
            <a:spLocks noGrp="1"/>
          </p:cNvSpPr>
          <p:nvPr>
            <p:ph type="title"/>
          </p:nvPr>
        </p:nvSpPr>
        <p:spPr>
          <a:xfrm>
            <a:off x="1066800" y="152400"/>
            <a:ext cx="7391400" cy="762000"/>
          </a:xfrm>
          <a:ln/>
        </p:spPr>
        <p:txBody>
          <a:bodyPr/>
          <a:lstStyle/>
          <a:p>
            <a:pPr eaLnBrk="1" hangingPunct="1"/>
            <a:r>
              <a:rPr lang="en-US" altLang="en-US" smtClean="0"/>
              <a:t>Consider Duration of Mission</a:t>
            </a:r>
          </a:p>
        </p:txBody>
      </p:sp>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3886200"/>
            <a:ext cx="45148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B27368F-69E9-4BAD-9EFB-A4DB2B7C0038}" type="slidenum">
              <a:rPr lang="en-US" altLang="en-US"/>
              <a:pPr algn="r" eaLnBrk="1" hangingPunct="1"/>
              <a:t>15</a:t>
            </a:fld>
            <a:endParaRPr lang="en-US" altLang="en-US">
              <a:solidFill>
                <a:schemeClr val="bg2"/>
              </a:solidFill>
            </a:endParaRPr>
          </a:p>
        </p:txBody>
      </p:sp>
      <p:sp>
        <p:nvSpPr>
          <p:cNvPr id="7"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Can your unit meet its waste requirement needs?</a:t>
            </a:r>
          </a:p>
          <a:p>
            <a:pPr eaLnBrk="1" hangingPunct="1"/>
            <a:r>
              <a:rPr lang="en-US" altLang="en-US" smtClean="0"/>
              <a:t>Does your unit have adequate resources to include:</a:t>
            </a:r>
          </a:p>
          <a:p>
            <a:pPr lvl="1" eaLnBrk="1" hangingPunct="1"/>
            <a:r>
              <a:rPr lang="en-US" altLang="en-US" smtClean="0"/>
              <a:t>Manpower</a:t>
            </a:r>
          </a:p>
          <a:p>
            <a:pPr lvl="1" eaLnBrk="1" hangingPunct="1"/>
            <a:r>
              <a:rPr lang="en-US" altLang="en-US" smtClean="0"/>
              <a:t>Equipment</a:t>
            </a:r>
          </a:p>
          <a:p>
            <a:pPr lvl="1" eaLnBrk="1" hangingPunct="1"/>
            <a:r>
              <a:rPr lang="en-US" altLang="en-US" smtClean="0"/>
              <a:t>Materials</a:t>
            </a:r>
          </a:p>
          <a:p>
            <a:pPr lvl="1" eaLnBrk="1" hangingPunct="1"/>
            <a:r>
              <a:rPr lang="en-US" altLang="en-US" smtClean="0"/>
              <a:t>Funding</a:t>
            </a:r>
          </a:p>
          <a:p>
            <a:pPr eaLnBrk="1" hangingPunct="1"/>
            <a:r>
              <a:rPr lang="en-US" altLang="en-US" smtClean="0"/>
              <a:t>Evaluate staff capabilities and need for raising awareness</a:t>
            </a:r>
          </a:p>
          <a:p>
            <a:pPr eaLnBrk="1" hangingPunct="1"/>
            <a:r>
              <a:rPr lang="en-US" altLang="en-US" smtClean="0"/>
              <a:t>Identify potential shortfalls</a:t>
            </a:r>
          </a:p>
          <a:p>
            <a:pPr lvl="1" eaLnBrk="1" hangingPunct="1"/>
            <a:r>
              <a:rPr lang="en-US" altLang="en-US" smtClean="0"/>
              <a:t>What are HN and/or contractor capabilities to address these shortfalls?</a:t>
            </a:r>
          </a:p>
          <a:p>
            <a:pPr eaLnBrk="1" hangingPunct="1"/>
            <a:endParaRPr lang="en-US" altLang="en-US" smtClean="0"/>
          </a:p>
        </p:txBody>
      </p:sp>
      <p:sp>
        <p:nvSpPr>
          <p:cNvPr id="27651" name="Title 1"/>
          <p:cNvSpPr>
            <a:spLocks noGrp="1"/>
          </p:cNvSpPr>
          <p:nvPr>
            <p:ph type="title"/>
          </p:nvPr>
        </p:nvSpPr>
        <p:spPr>
          <a:ln/>
        </p:spPr>
        <p:txBody>
          <a:bodyPr/>
          <a:lstStyle/>
          <a:p>
            <a:pPr eaLnBrk="1" hangingPunct="1"/>
            <a:r>
              <a:rPr lang="en-US" altLang="en-US" smtClean="0"/>
              <a:t>Evaluate SW Management Capabilities</a:t>
            </a:r>
          </a:p>
        </p:txBody>
      </p:sp>
      <p:sp>
        <p:nvSpPr>
          <p:cNvPr id="2765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341A826-1CD2-4860-9F6F-36468D1EEAA6}" type="slidenum">
              <a:rPr lang="en-US" altLang="en-US"/>
              <a:pPr algn="r" eaLnBrk="1" hangingPunct="1"/>
              <a:t>16</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Determine potential solutions that are:</a:t>
            </a:r>
          </a:p>
          <a:p>
            <a:pPr lvl="1" eaLnBrk="1" hangingPunct="1"/>
            <a:r>
              <a:rPr lang="en-US" altLang="en-US" dirty="0" smtClean="0"/>
              <a:t>Feasible</a:t>
            </a:r>
          </a:p>
          <a:p>
            <a:pPr lvl="1" eaLnBrk="1" hangingPunct="1"/>
            <a:r>
              <a:rPr lang="en-US" altLang="en-US" dirty="0" smtClean="0"/>
              <a:t>Suitable</a:t>
            </a:r>
          </a:p>
          <a:p>
            <a:pPr lvl="1" eaLnBrk="1" hangingPunct="1"/>
            <a:r>
              <a:rPr lang="en-US" altLang="en-US" dirty="0" smtClean="0"/>
              <a:t>Sustainable </a:t>
            </a:r>
          </a:p>
          <a:p>
            <a:pPr eaLnBrk="1" hangingPunct="1"/>
            <a:r>
              <a:rPr lang="en-US" altLang="en-US" dirty="0" smtClean="0"/>
              <a:t>If contracting is required, ensure environmental considerations are included: 	</a:t>
            </a:r>
          </a:p>
          <a:p>
            <a:pPr lvl="1" eaLnBrk="1" hangingPunct="1"/>
            <a:r>
              <a:rPr lang="en-US" altLang="en-US" dirty="0" smtClean="0"/>
              <a:t>Performance work statement</a:t>
            </a:r>
          </a:p>
          <a:p>
            <a:pPr lvl="1" eaLnBrk="1" hangingPunct="1"/>
            <a:r>
              <a:rPr lang="en-US" altLang="en-US" dirty="0" smtClean="0"/>
              <a:t>Monitoring and evaluation plan</a:t>
            </a:r>
          </a:p>
          <a:p>
            <a:pPr eaLnBrk="1" hangingPunct="1"/>
            <a:r>
              <a:rPr lang="en-US" altLang="en-US" dirty="0" smtClean="0"/>
              <a:t>Evaluate options and present at Energy and Environmental Management Board (EEMB) for Commander’s decision on the approved course of action (COA)</a:t>
            </a:r>
          </a:p>
        </p:txBody>
      </p:sp>
      <p:sp>
        <p:nvSpPr>
          <p:cNvPr id="28675" name="Title 1"/>
          <p:cNvSpPr>
            <a:spLocks noGrp="1"/>
          </p:cNvSpPr>
          <p:nvPr>
            <p:ph type="title"/>
          </p:nvPr>
        </p:nvSpPr>
        <p:spPr>
          <a:ln/>
        </p:spPr>
        <p:txBody>
          <a:bodyPr/>
          <a:lstStyle/>
          <a:p>
            <a:pPr eaLnBrk="1" hangingPunct="1"/>
            <a:r>
              <a:rPr lang="en-US" altLang="en-US" smtClean="0"/>
              <a:t>Generate Solutions</a:t>
            </a:r>
          </a:p>
        </p:txBody>
      </p:sp>
      <p:sp>
        <p:nvSpPr>
          <p:cNvPr id="2867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43FDAF8-FC0E-489D-9781-12B669B4A596}" type="slidenum">
              <a:rPr lang="en-US" altLang="en-US"/>
              <a:pPr algn="r" eaLnBrk="1" hangingPunct="1"/>
              <a:t>17</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t>Finalize the plan that supports the approved COA</a:t>
            </a:r>
          </a:p>
          <a:p>
            <a:pPr eaLnBrk="1" hangingPunct="1"/>
            <a:r>
              <a:rPr lang="en-US" altLang="en-US" sz="2800" dirty="0" smtClean="0"/>
              <a:t>The plan should contain the who, what and when for each step in the SW management process:</a:t>
            </a:r>
          </a:p>
          <a:p>
            <a:pPr lvl="1" eaLnBrk="1" hangingPunct="1"/>
            <a:r>
              <a:rPr lang="en-US" altLang="en-US" sz="2400" dirty="0" smtClean="0"/>
              <a:t>Reduction (waste avoidance and minimization)</a:t>
            </a:r>
          </a:p>
          <a:p>
            <a:pPr lvl="1" eaLnBrk="1" hangingPunct="1"/>
            <a:r>
              <a:rPr lang="en-US" altLang="en-US" sz="2400" dirty="0" smtClean="0"/>
              <a:t>Segregation/Collection</a:t>
            </a:r>
          </a:p>
          <a:p>
            <a:pPr lvl="1" eaLnBrk="1" hangingPunct="1"/>
            <a:r>
              <a:rPr lang="en-US" altLang="en-US" sz="2400" dirty="0" smtClean="0"/>
              <a:t>Transportation</a:t>
            </a:r>
          </a:p>
          <a:p>
            <a:pPr lvl="1" eaLnBrk="1" hangingPunct="1"/>
            <a:r>
              <a:rPr lang="en-US" altLang="en-US" sz="2400" dirty="0" smtClean="0"/>
              <a:t>Recycling/Reuse</a:t>
            </a:r>
          </a:p>
          <a:p>
            <a:pPr lvl="1" eaLnBrk="1" hangingPunct="1"/>
            <a:r>
              <a:rPr lang="en-US" altLang="en-US" sz="2400" dirty="0" smtClean="0"/>
              <a:t>Treatment</a:t>
            </a:r>
          </a:p>
          <a:p>
            <a:pPr lvl="1" eaLnBrk="1" hangingPunct="1"/>
            <a:r>
              <a:rPr lang="en-US" altLang="en-US" sz="2400" dirty="0" smtClean="0"/>
              <a:t>Disposal</a:t>
            </a:r>
          </a:p>
        </p:txBody>
      </p:sp>
      <p:sp>
        <p:nvSpPr>
          <p:cNvPr id="29699" name="Title 1"/>
          <p:cNvSpPr>
            <a:spLocks noGrp="1"/>
          </p:cNvSpPr>
          <p:nvPr>
            <p:ph type="title"/>
          </p:nvPr>
        </p:nvSpPr>
        <p:spPr>
          <a:xfrm>
            <a:off x="1066800" y="152400"/>
            <a:ext cx="7239000" cy="762000"/>
          </a:xfrm>
          <a:ln/>
        </p:spPr>
        <p:txBody>
          <a:bodyPr/>
          <a:lstStyle/>
          <a:p>
            <a:pPr eaLnBrk="1" hangingPunct="1"/>
            <a:r>
              <a:rPr lang="en-US" altLang="en-US" sz="3200" smtClean="0"/>
              <a:t>Integrate SW Management into Plans and Orders</a:t>
            </a:r>
          </a:p>
        </p:txBody>
      </p:sp>
      <p:pic>
        <p:nvPicPr>
          <p:cNvPr id="4" name="Picture 3" descr="PostlewaiteTriptoIraq(C).jpg"/>
          <p:cNvPicPr>
            <a:picLocks noChangeAspect="1"/>
          </p:cNvPicPr>
          <p:nvPr/>
        </p:nvPicPr>
        <p:blipFill>
          <a:blip r:embed="rId3" cstate="print"/>
          <a:srcRect/>
          <a:stretch>
            <a:fillRect/>
          </a:stretch>
        </p:blipFill>
        <p:spPr bwMode="auto">
          <a:xfrm>
            <a:off x="4572000" y="4133850"/>
            <a:ext cx="3124200" cy="23431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190F93D-0F39-491C-983C-76EFA1D6710D}" type="slidenum">
              <a:rPr lang="en-US" altLang="en-US"/>
              <a:pPr algn="r" eaLnBrk="1" hangingPunct="1"/>
              <a:t>18</a:t>
            </a:fld>
            <a:endParaRPr lang="en-US" altLang="en-US">
              <a:solidFill>
                <a:schemeClr val="bg2"/>
              </a:solidFill>
            </a:endParaRPr>
          </a:p>
        </p:txBody>
      </p:sp>
      <p:sp>
        <p:nvSpPr>
          <p:cNvPr id="7"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bwMode="auto">
          <a:xfrm>
            <a:off x="304800" y="1066800"/>
            <a:ext cx="8610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smtClean="0"/>
              <a:t>Re-package material to minimize waste (“smart pack”) and use only what is needed</a:t>
            </a:r>
          </a:p>
          <a:p>
            <a:r>
              <a:rPr lang="en-US" altLang="en-US" sz="2200" smtClean="0"/>
              <a:t>Reuse materials when possible instead of discarding them</a:t>
            </a:r>
          </a:p>
          <a:p>
            <a:pPr lvl="1"/>
            <a:r>
              <a:rPr lang="en-US" altLang="en-US" sz="1800" smtClean="0"/>
              <a:t>Create a location for reusing materials such as furniture, books, etc.</a:t>
            </a:r>
          </a:p>
          <a:p>
            <a:r>
              <a:rPr lang="en-US" altLang="en-US" sz="2200" smtClean="0"/>
              <a:t>In procurement processes, focus on ways to minimize waste and potential negative environmental impacts:</a:t>
            </a:r>
          </a:p>
          <a:p>
            <a:pPr lvl="1"/>
            <a:r>
              <a:rPr lang="en-US" altLang="en-US" sz="1800" smtClean="0"/>
              <a:t>Avoid products with unnecessary packaging or packaging that is difficult to recycle or dispose</a:t>
            </a:r>
          </a:p>
          <a:p>
            <a:pPr lvl="1"/>
            <a:r>
              <a:rPr lang="en-US" altLang="en-US" sz="1800" smtClean="0"/>
              <a:t>Replace disposable items with reusable ones when possible (e.g., plates, silverware, trays)</a:t>
            </a:r>
          </a:p>
          <a:p>
            <a:pPr lvl="1"/>
            <a:r>
              <a:rPr lang="en-US" altLang="en-US" sz="1800" smtClean="0"/>
              <a:t>Avoid chemicals with negative health and environmental impacts</a:t>
            </a:r>
          </a:p>
          <a:p>
            <a:pPr lvl="1"/>
            <a:r>
              <a:rPr lang="en-US" altLang="en-US" sz="1800" smtClean="0"/>
              <a:t>Choose easily recyclable materials</a:t>
            </a:r>
          </a:p>
          <a:p>
            <a:pPr lvl="1"/>
            <a:r>
              <a:rPr lang="en-US" altLang="en-US" sz="1800" smtClean="0"/>
              <a:t>Use available technology to pre-process waste for recycling, treatment or disposal</a:t>
            </a:r>
          </a:p>
          <a:p>
            <a:r>
              <a:rPr lang="en-US" altLang="en-US" sz="2200" smtClean="0"/>
              <a:t>Educate base personnel on waste avoidance and minimization </a:t>
            </a:r>
          </a:p>
          <a:p>
            <a:pPr lvl="1"/>
            <a:endParaRPr lang="en-US" altLang="en-US" smtClean="0"/>
          </a:p>
        </p:txBody>
      </p:sp>
      <p:sp>
        <p:nvSpPr>
          <p:cNvPr id="30723" name="Title 2"/>
          <p:cNvSpPr>
            <a:spLocks noGrp="1"/>
          </p:cNvSpPr>
          <p:nvPr>
            <p:ph type="title"/>
          </p:nvPr>
        </p:nvSpPr>
        <p:spPr>
          <a:xfrm>
            <a:off x="1066800" y="0"/>
            <a:ext cx="7731125" cy="1003300"/>
          </a:xfrm>
          <a:ln/>
        </p:spPr>
        <p:txBody>
          <a:bodyPr/>
          <a:lstStyle/>
          <a:p>
            <a:r>
              <a:rPr lang="en-US" altLang="en-US" sz="3200" smtClean="0"/>
              <a:t>Reduction </a:t>
            </a:r>
            <a:br>
              <a:rPr lang="en-US" altLang="en-US" sz="3200" smtClean="0"/>
            </a:br>
            <a:r>
              <a:rPr lang="en-US" altLang="en-US" sz="3200" smtClean="0"/>
              <a:t>(Waste Avoidance and Minimization)</a:t>
            </a:r>
          </a:p>
        </p:txBody>
      </p:sp>
      <p:grpSp>
        <p:nvGrpSpPr>
          <p:cNvPr id="30724" name="Group 3"/>
          <p:cNvGrpSpPr>
            <a:grpSpLocks/>
          </p:cNvGrpSpPr>
          <p:nvPr/>
        </p:nvGrpSpPr>
        <p:grpSpPr bwMode="auto">
          <a:xfrm>
            <a:off x="112713" y="5861756"/>
            <a:ext cx="1188437" cy="1072444"/>
            <a:chOff x="838200" y="381000"/>
            <a:chExt cx="2438400" cy="2057400"/>
          </a:xfrm>
        </p:grpSpPr>
        <p:pic>
          <p:nvPicPr>
            <p:cNvPr id="30733" name="Picture 61" descr="waterbot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0"/>
              <a:ext cx="914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63" descr="styrocon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65" descr="Plasticsilverwa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460000" flipH="1">
              <a:off x="2111375" y="1763713"/>
              <a:ext cx="1698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67" descr="Plasticsilverwa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440000">
              <a:off x="1937544" y="1751807"/>
              <a:ext cx="1778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5" name="Group 8"/>
          <p:cNvGrpSpPr>
            <a:grpSpLocks/>
          </p:cNvGrpSpPr>
          <p:nvPr/>
        </p:nvGrpSpPr>
        <p:grpSpPr bwMode="auto">
          <a:xfrm>
            <a:off x="7239000" y="5562600"/>
            <a:ext cx="1905000" cy="1266825"/>
            <a:chOff x="6400799" y="1063140"/>
            <a:chExt cx="2070652" cy="1327635"/>
          </a:xfrm>
        </p:grpSpPr>
        <p:pic>
          <p:nvPicPr>
            <p:cNvPr id="30728" name="Picture 3" descr="C:\Users\mikell.hager\AppData\Local\Microsoft\Windows\Temporary Internet Files\Content.IE5\UC0CHRT7\MC90044175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1851" y="106314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56" descr="dinner plat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38822">
              <a:off x="6400799" y="1600200"/>
              <a:ext cx="1905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57" descr="silverware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800000">
              <a:off x="6757988" y="1630363"/>
              <a:ext cx="1031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8" descr="silverware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9620000" flipH="1">
              <a:off x="7929563" y="1606550"/>
              <a:ext cx="1555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9" descr="silverware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800000">
              <a:off x="7820025" y="1582738"/>
              <a:ext cx="984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AC394B4-B673-4493-B54E-577A01073384}" type="slidenum">
              <a:rPr lang="en-US" altLang="en-US"/>
              <a:pPr algn="r" eaLnBrk="1" hangingPunct="1"/>
              <a:t>19</a:t>
            </a:fld>
            <a:endParaRPr lang="en-US" altLang="en-US">
              <a:solidFill>
                <a:schemeClr val="bg2"/>
              </a:solidFill>
            </a:endParaRPr>
          </a:p>
        </p:txBody>
      </p:sp>
      <p:sp>
        <p:nvSpPr>
          <p:cNvPr id="17"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3600" smtClean="0"/>
              <a:t>Technical Module</a:t>
            </a:r>
          </a:p>
        </p:txBody>
      </p:sp>
      <p:sp>
        <p:nvSpPr>
          <p:cNvPr id="5" name="Text Placeholder 4"/>
          <p:cNvSpPr>
            <a:spLocks noGrp="1"/>
          </p:cNvSpPr>
          <p:nvPr>
            <p:ph type="body" idx="1"/>
          </p:nvPr>
        </p:nvSpPr>
        <p:spPr/>
        <p:txBody>
          <a:bodyPr/>
          <a:lstStyle/>
          <a:p>
            <a:pPr eaLnBrk="1" hangingPunct="1">
              <a:defRPr/>
            </a:pPr>
            <a:r>
              <a:rPr lang="en-US" dirty="0" smtClean="0"/>
              <a:t>Solid Waste Management</a:t>
            </a:r>
            <a:endParaRPr lang="en-US" dirty="0"/>
          </a:p>
        </p:txBody>
      </p:sp>
      <p:sp>
        <p:nvSpPr>
          <p:cNvPr id="1331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8EDF10D-EDAF-478C-B8F3-35102B6A7D22}" type="slidenum">
              <a:rPr lang="en-US" altLang="en-US"/>
              <a:pPr algn="r" eaLnBrk="1" hangingPunct="1"/>
              <a:t>2</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bwMode="auto">
          <a:xfrm>
            <a:off x="304800" y="1371600"/>
            <a:ext cx="5105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Segregate SW at point of generation in clearly marked containers to:</a:t>
            </a:r>
          </a:p>
          <a:p>
            <a:pPr lvl="1" eaLnBrk="1" hangingPunct="1"/>
            <a:r>
              <a:rPr lang="en-US" altLang="en-US" smtClean="0"/>
              <a:t>Conserve resources</a:t>
            </a:r>
          </a:p>
          <a:p>
            <a:pPr lvl="1" eaLnBrk="1" hangingPunct="1"/>
            <a:r>
              <a:rPr lang="en-US" altLang="en-US" smtClean="0"/>
              <a:t>Reduce chance of mishaps </a:t>
            </a:r>
          </a:p>
          <a:p>
            <a:pPr lvl="1" eaLnBrk="1" hangingPunct="1"/>
            <a:r>
              <a:rPr lang="en-US" altLang="en-US" smtClean="0"/>
              <a:t>Minimize personnel exposure </a:t>
            </a:r>
            <a:br>
              <a:rPr lang="en-US" altLang="en-US" smtClean="0"/>
            </a:br>
            <a:r>
              <a:rPr lang="en-US" altLang="en-US" smtClean="0"/>
              <a:t>and prevent animal access</a:t>
            </a:r>
          </a:p>
          <a:p>
            <a:pPr lvl="1" eaLnBrk="1" hangingPunct="1"/>
            <a:r>
              <a:rPr lang="en-US" altLang="en-US" smtClean="0"/>
              <a:t>Maximize recycling capability</a:t>
            </a:r>
          </a:p>
          <a:p>
            <a:pPr eaLnBrk="1" hangingPunct="1"/>
            <a:r>
              <a:rPr lang="en-US" altLang="en-US" smtClean="0"/>
              <a:t>Determine frequency and   number of collection points needed</a:t>
            </a:r>
          </a:p>
          <a:p>
            <a:pPr eaLnBrk="1" hangingPunct="1"/>
            <a:r>
              <a:rPr lang="en-US" altLang="en-US" smtClean="0"/>
              <a:t>Educate base personnel on segregation requirements</a:t>
            </a:r>
          </a:p>
        </p:txBody>
      </p:sp>
      <p:sp>
        <p:nvSpPr>
          <p:cNvPr id="31747" name="Title 1"/>
          <p:cNvSpPr>
            <a:spLocks noGrp="1"/>
          </p:cNvSpPr>
          <p:nvPr>
            <p:ph type="title"/>
          </p:nvPr>
        </p:nvSpPr>
        <p:spPr>
          <a:ln/>
        </p:spPr>
        <p:txBody>
          <a:bodyPr/>
          <a:lstStyle/>
          <a:p>
            <a:pPr eaLnBrk="1" hangingPunct="1"/>
            <a:r>
              <a:rPr lang="en-US" altLang="en-US" smtClean="0"/>
              <a:t>Segregation/Collection</a:t>
            </a:r>
          </a:p>
        </p:txBody>
      </p:sp>
      <p:pic>
        <p:nvPicPr>
          <p:cNvPr id="31748" name="Picture 14" descr="E:\General training module\P5201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6235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8"/>
          <p:cNvSpPr txBox="1">
            <a:spLocks noChangeArrowheads="1"/>
          </p:cNvSpPr>
          <p:nvPr/>
        </p:nvSpPr>
        <p:spPr bwMode="auto">
          <a:xfrm>
            <a:off x="4876800" y="3200400"/>
            <a:ext cx="4343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500" b="1"/>
              <a:t>Color coded containers simplify segregation</a:t>
            </a:r>
          </a:p>
        </p:txBody>
      </p:sp>
      <p:cxnSp>
        <p:nvCxnSpPr>
          <p:cNvPr id="31750" name="Straight Arrow Connector 20"/>
          <p:cNvCxnSpPr>
            <a:cxnSpLocks noChangeShapeType="1"/>
          </p:cNvCxnSpPr>
          <p:nvPr/>
        </p:nvCxnSpPr>
        <p:spPr bwMode="auto">
          <a:xfrm flipH="1">
            <a:off x="5638800" y="4038600"/>
            <a:ext cx="1295400" cy="990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1" name="Straight Arrow Connector 22"/>
          <p:cNvCxnSpPr>
            <a:cxnSpLocks noChangeShapeType="1"/>
          </p:cNvCxnSpPr>
          <p:nvPr/>
        </p:nvCxnSpPr>
        <p:spPr bwMode="auto">
          <a:xfrm>
            <a:off x="7010400" y="4114800"/>
            <a:ext cx="533400" cy="914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2" name="Straight Arrow Connector 24"/>
          <p:cNvCxnSpPr>
            <a:cxnSpLocks noChangeShapeType="1"/>
          </p:cNvCxnSpPr>
          <p:nvPr/>
        </p:nvCxnSpPr>
        <p:spPr bwMode="auto">
          <a:xfrm>
            <a:off x="7010400" y="3962400"/>
            <a:ext cx="1295400" cy="10668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3" name="Straight Arrow Connector 29"/>
          <p:cNvCxnSpPr>
            <a:cxnSpLocks noChangeShapeType="1"/>
          </p:cNvCxnSpPr>
          <p:nvPr/>
        </p:nvCxnSpPr>
        <p:spPr bwMode="auto">
          <a:xfrm flipH="1">
            <a:off x="6477000" y="4114800"/>
            <a:ext cx="457200" cy="914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31754" name="Picture 5" descr="soritng bin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371600"/>
            <a:ext cx="39449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1D8EE90-EF94-49A9-87F7-C04A76C5771B}" type="slidenum">
              <a:rPr lang="en-US" altLang="en-US"/>
              <a:pPr algn="r" eaLnBrk="1" hangingPunct="1"/>
              <a:t>20</a:t>
            </a:fld>
            <a:endParaRPr lang="en-US" altLang="en-US">
              <a:solidFill>
                <a:schemeClr val="bg2"/>
              </a:solidFill>
            </a:endParaRPr>
          </a:p>
        </p:txBody>
      </p:sp>
      <p:sp>
        <p:nvSpPr>
          <p:cNvPr id="13"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Use vehicles dedicated for trash removal, if possible</a:t>
            </a:r>
          </a:p>
          <a:p>
            <a:pPr lvl="1" eaLnBrk="1" hangingPunct="1"/>
            <a:r>
              <a:rPr lang="en-US" altLang="en-US" smtClean="0"/>
              <a:t>Bed should be covered to prevent trash blow off</a:t>
            </a:r>
          </a:p>
          <a:p>
            <a:pPr lvl="1" eaLnBrk="1" hangingPunct="1"/>
            <a:r>
              <a:rPr lang="en-US" altLang="en-US" smtClean="0"/>
              <a:t>Minimize routes through billeting</a:t>
            </a:r>
          </a:p>
          <a:p>
            <a:pPr lvl="1" eaLnBrk="1" hangingPunct="1"/>
            <a:r>
              <a:rPr lang="en-US" altLang="en-US" smtClean="0"/>
              <a:t>Perform dust abatement as necessary</a:t>
            </a:r>
          </a:p>
          <a:p>
            <a:pPr eaLnBrk="1" hangingPunct="1"/>
            <a:r>
              <a:rPr lang="en-US" altLang="en-US" smtClean="0"/>
              <a:t>Ensure personnel are wearing appropriate personal protective equipment (PPE)</a:t>
            </a:r>
          </a:p>
          <a:p>
            <a:pPr lvl="1" eaLnBrk="1" hangingPunct="1"/>
            <a:endParaRPr lang="en-US" altLang="en-US" smtClean="0"/>
          </a:p>
        </p:txBody>
      </p:sp>
      <p:sp>
        <p:nvSpPr>
          <p:cNvPr id="32771" name="Title 1"/>
          <p:cNvSpPr>
            <a:spLocks noGrp="1"/>
          </p:cNvSpPr>
          <p:nvPr>
            <p:ph type="title"/>
          </p:nvPr>
        </p:nvSpPr>
        <p:spPr>
          <a:ln/>
        </p:spPr>
        <p:txBody>
          <a:bodyPr/>
          <a:lstStyle/>
          <a:p>
            <a:pPr eaLnBrk="1" hangingPunct="1"/>
            <a:r>
              <a:rPr lang="en-US" altLang="en-US" smtClean="0"/>
              <a:t>Transportation</a:t>
            </a:r>
          </a:p>
        </p:txBody>
      </p:sp>
      <p:pic>
        <p:nvPicPr>
          <p:cNvPr id="32772" name="Picture 5" descr="C:\Documents and Settings\U4CNEHGA\My Documents\CERL\AFG Trip\AFG 2011\Photos AFG 2011\Camp Phoenix 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37038"/>
            <a:ext cx="3089275"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C:\Documents and Settings\U4CNEHGA\My Documents\CERL\AFG Trip\AFG 2011\Photos AFG 2011\Camp Phoenix 0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1005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7216971-5371-4224-91D8-5296F78E053F}" type="slidenum">
              <a:rPr lang="en-US" altLang="en-US"/>
              <a:pPr algn="r" eaLnBrk="1" hangingPunct="1"/>
              <a:t>21</a:t>
            </a:fld>
            <a:endParaRPr lang="en-US" altLang="en-US">
              <a:solidFill>
                <a:schemeClr val="bg2"/>
              </a:solidFill>
            </a:endParaRPr>
          </a:p>
        </p:txBody>
      </p:sp>
      <p:sp>
        <p:nvSpPr>
          <p:cNvPr id="8"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ln/>
        </p:spPr>
        <p:txBody>
          <a:bodyPr/>
          <a:lstStyle/>
          <a:p>
            <a:pPr eaLnBrk="1" hangingPunct="1"/>
            <a:r>
              <a:rPr lang="en-US" altLang="en-US" smtClean="0"/>
              <a:t>Recycling and Reuse</a:t>
            </a:r>
          </a:p>
        </p:txBody>
      </p:sp>
      <p:pic>
        <p:nvPicPr>
          <p:cNvPr id="33795" name="Picture 2" descr="C:\Documents and Settings\U4CNEHGA\My Documents\CERL\AFG Trip\AFG 2011\Photos AFG 2011\Leatherneck 091.jpg"/>
          <p:cNvPicPr>
            <a:picLocks noChangeAspect="1" noChangeArrowheads="1"/>
          </p:cNvPicPr>
          <p:nvPr/>
        </p:nvPicPr>
        <p:blipFill>
          <a:blip r:embed="rId3">
            <a:extLst>
              <a:ext uri="{28A0092B-C50C-407E-A947-70E740481C1C}">
                <a14:useLocalDpi xmlns:a14="http://schemas.microsoft.com/office/drawing/2010/main" val="0"/>
              </a:ext>
            </a:extLst>
          </a:blip>
          <a:srcRect t="23529" b="16341"/>
          <a:stretch>
            <a:fillRect/>
          </a:stretch>
        </p:blipFill>
        <p:spPr bwMode="auto">
          <a:xfrm>
            <a:off x="457200" y="1295400"/>
            <a:ext cx="57912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C:\Documents and Settings\U4CNEHGA\My Documents\CERL\AFG Trip\AFG 2011\Photos AFG 2011\Salerno General 002.jpg"/>
          <p:cNvPicPr>
            <a:picLocks noChangeAspect="1" noChangeArrowheads="1"/>
          </p:cNvPicPr>
          <p:nvPr/>
        </p:nvPicPr>
        <p:blipFill>
          <a:blip r:embed="rId4">
            <a:extLst>
              <a:ext uri="{28A0092B-C50C-407E-A947-70E740481C1C}">
                <a14:useLocalDpi xmlns:a14="http://schemas.microsoft.com/office/drawing/2010/main" val="0"/>
              </a:ext>
            </a:extLst>
          </a:blip>
          <a:srcRect l="7813" r="11449"/>
          <a:stretch>
            <a:fillRect/>
          </a:stretch>
        </p:blipFill>
        <p:spPr bwMode="auto">
          <a:xfrm>
            <a:off x="6705600" y="1143000"/>
            <a:ext cx="23622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C:\Documents and Settings\U4CNEHGA\My Documents\CERL\AFG Trip\AFG 2011\Photos AFG 2011\NKC 007.jpg"/>
          <p:cNvPicPr>
            <a:picLocks noChangeAspect="1" noChangeArrowheads="1"/>
          </p:cNvPicPr>
          <p:nvPr/>
        </p:nvPicPr>
        <p:blipFill>
          <a:blip r:embed="rId5">
            <a:extLst>
              <a:ext uri="{28A0092B-C50C-407E-A947-70E740481C1C}">
                <a14:useLocalDpi xmlns:a14="http://schemas.microsoft.com/office/drawing/2010/main" val="0"/>
              </a:ext>
            </a:extLst>
          </a:blip>
          <a:srcRect t="7813"/>
          <a:stretch>
            <a:fillRect/>
          </a:stretch>
        </p:blipFill>
        <p:spPr bwMode="auto">
          <a:xfrm>
            <a:off x="76200" y="3962400"/>
            <a:ext cx="390207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C:\Users\sschuldt\AppData\Local\Microsoft\Windows\Temporary Internet Files\Content.IE5\WPD4VNZE\MC91021633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105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C:\Documents and Settings\U4CNEHGA\My Documents\CERL\AFG Trip\AFG 2011\Photos AFG 2011\Camp Phoenix 05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419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C5370E4-4A96-4094-B603-B449A42DEAB3}" type="slidenum">
              <a:rPr lang="en-US" altLang="en-US"/>
              <a:pPr algn="r" eaLnBrk="1" hangingPunct="1"/>
              <a:t>22</a:t>
            </a:fld>
            <a:endParaRPr lang="en-US" altLang="en-US">
              <a:solidFill>
                <a:schemeClr val="bg2"/>
              </a:solidFill>
            </a:endParaRPr>
          </a:p>
        </p:txBody>
      </p:sp>
      <p:sp>
        <p:nvSpPr>
          <p:cNvPr id="10"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bwMode="auto">
          <a:xfrm>
            <a:off x="533400" y="1371600"/>
            <a:ext cx="5486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Treatment: A change in character or composition of waste, to reduce or eliminate potential hazard</a:t>
            </a:r>
          </a:p>
          <a:p>
            <a:pPr lvl="1" eaLnBrk="1" hangingPunct="1"/>
            <a:r>
              <a:rPr lang="en-US" altLang="en-US" smtClean="0"/>
              <a:t>Chemical – e.g., pH neutralization of waste sludge</a:t>
            </a:r>
          </a:p>
          <a:p>
            <a:pPr lvl="1" eaLnBrk="1" hangingPunct="1"/>
            <a:r>
              <a:rPr lang="en-US" altLang="en-US" smtClean="0"/>
              <a:t>Biological – e.g., composting</a:t>
            </a:r>
          </a:p>
          <a:p>
            <a:pPr lvl="1" eaLnBrk="1" hangingPunct="1"/>
            <a:r>
              <a:rPr lang="en-US" altLang="en-US" smtClean="0"/>
              <a:t>Mechanical – e.g., baling, shredding, compacting</a:t>
            </a:r>
          </a:p>
          <a:p>
            <a:r>
              <a:rPr lang="en-US" altLang="en-US" smtClean="0"/>
              <a:t>Treatment may be performed in conjunction with or as a disposal method in itself</a:t>
            </a:r>
          </a:p>
          <a:p>
            <a:endParaRPr lang="en-US" altLang="en-US" smtClean="0"/>
          </a:p>
        </p:txBody>
      </p:sp>
      <p:sp>
        <p:nvSpPr>
          <p:cNvPr id="34819" name="Title 2"/>
          <p:cNvSpPr>
            <a:spLocks noGrp="1"/>
          </p:cNvSpPr>
          <p:nvPr>
            <p:ph type="title"/>
          </p:nvPr>
        </p:nvSpPr>
        <p:spPr>
          <a:ln/>
        </p:spPr>
        <p:txBody>
          <a:bodyPr/>
          <a:lstStyle/>
          <a:p>
            <a:r>
              <a:rPr lang="en-US" altLang="en-US" smtClean="0"/>
              <a:t>Treatment</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b="2274"/>
          <a:stretch>
            <a:fillRect/>
          </a:stretch>
        </p:blipFill>
        <p:spPr bwMode="auto">
          <a:xfrm>
            <a:off x="6096000" y="3851275"/>
            <a:ext cx="1906588"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abt-compost.com/assets/windrow_op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447800"/>
            <a:ext cx="299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8A9CF78-00B0-4C5F-918D-6E4BD462AFF1}" type="slidenum">
              <a:rPr lang="en-US" altLang="en-US"/>
              <a:pPr algn="r" eaLnBrk="1" hangingPunct="1"/>
              <a:t>23</a:t>
            </a:fld>
            <a:endParaRPr lang="en-US" altLang="en-US">
              <a:solidFill>
                <a:schemeClr val="bg2"/>
              </a:solidFill>
            </a:endParaRPr>
          </a:p>
        </p:txBody>
      </p:sp>
      <p:sp>
        <p:nvSpPr>
          <p:cNvPr id="8"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least desirable SW management option is disposal</a:t>
            </a:r>
          </a:p>
          <a:p>
            <a:pPr eaLnBrk="1" hangingPunct="1"/>
            <a:r>
              <a:rPr lang="en-US" altLang="en-US" smtClean="0"/>
              <a:t>Common disposal methods are technologies based on burying or incineration</a:t>
            </a:r>
          </a:p>
          <a:p>
            <a:pPr eaLnBrk="1" hangingPunct="1"/>
            <a:r>
              <a:rPr lang="en-US" altLang="en-US" smtClean="0"/>
              <a:t>If contractor support is required, perform quality assurance inspections to ensure proper handling and disposal of SW</a:t>
            </a:r>
          </a:p>
        </p:txBody>
      </p:sp>
      <p:sp>
        <p:nvSpPr>
          <p:cNvPr id="35843" name="Title 1"/>
          <p:cNvSpPr>
            <a:spLocks noGrp="1"/>
          </p:cNvSpPr>
          <p:nvPr>
            <p:ph type="title"/>
          </p:nvPr>
        </p:nvSpPr>
        <p:spPr>
          <a:ln/>
        </p:spPr>
        <p:txBody>
          <a:bodyPr/>
          <a:lstStyle/>
          <a:p>
            <a:pPr eaLnBrk="1" hangingPunct="1"/>
            <a:r>
              <a:rPr lang="en-US" altLang="en-US" smtClean="0"/>
              <a:t>Disposal </a:t>
            </a:r>
            <a:endParaRPr lang="en-US" altLang="en-US" smtClean="0">
              <a:solidFill>
                <a:srgbClr val="FF0000"/>
              </a:solidFill>
            </a:endParaRPr>
          </a:p>
        </p:txBody>
      </p:sp>
      <p:pic>
        <p:nvPicPr>
          <p:cNvPr id="35844" name="Picture 3" descr="DSCN3811"/>
          <p:cNvPicPr>
            <a:picLocks noChangeAspect="1" noChangeArrowheads="1"/>
          </p:cNvPicPr>
          <p:nvPr/>
        </p:nvPicPr>
        <p:blipFill>
          <a:blip r:embed="rId3">
            <a:lum bright="-10000"/>
            <a:extLst>
              <a:ext uri="{28A0092B-C50C-407E-A947-70E740481C1C}">
                <a14:useLocalDpi xmlns:a14="http://schemas.microsoft.com/office/drawing/2010/main" val="0"/>
              </a:ext>
            </a:extLst>
          </a:blip>
          <a:srcRect b="17500"/>
          <a:stretch>
            <a:fillRect/>
          </a:stretch>
        </p:blipFill>
        <p:spPr bwMode="auto">
          <a:xfrm>
            <a:off x="188913" y="3970338"/>
            <a:ext cx="4611687"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433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126B958-133A-4B32-9B1D-B92337B2C04A}" type="slidenum">
              <a:rPr lang="en-US" altLang="en-US"/>
              <a:pPr algn="r" eaLnBrk="1" hangingPunct="1"/>
              <a:t>24</a:t>
            </a:fld>
            <a:endParaRPr lang="en-US" altLang="en-US">
              <a:solidFill>
                <a:schemeClr val="bg2"/>
              </a:solidFill>
            </a:endParaRPr>
          </a:p>
        </p:txBody>
      </p:sp>
      <p:sp>
        <p:nvSpPr>
          <p:cNvPr id="8"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 successful SW management program is able to adapt to changing mission requirements</a:t>
            </a:r>
          </a:p>
          <a:p>
            <a:pPr eaLnBrk="1" hangingPunct="1"/>
            <a:r>
              <a:rPr lang="en-US" altLang="en-US" smtClean="0"/>
              <a:t>Maintain tracking documentation to improve estimates on waste generation quantities for each waste stream </a:t>
            </a:r>
          </a:p>
          <a:p>
            <a:pPr eaLnBrk="1" hangingPunct="1"/>
            <a:r>
              <a:rPr lang="en-US" altLang="en-US" smtClean="0"/>
              <a:t>Strive for continual improvement by upgrading SW management process as resources become available </a:t>
            </a:r>
          </a:p>
        </p:txBody>
      </p:sp>
      <p:sp>
        <p:nvSpPr>
          <p:cNvPr id="36867" name="Title 1"/>
          <p:cNvSpPr>
            <a:spLocks noGrp="1"/>
          </p:cNvSpPr>
          <p:nvPr>
            <p:ph type="title"/>
          </p:nvPr>
        </p:nvSpPr>
        <p:spPr>
          <a:ln/>
        </p:spPr>
        <p:txBody>
          <a:bodyPr/>
          <a:lstStyle/>
          <a:p>
            <a:pPr eaLnBrk="1" hangingPunct="1"/>
            <a:r>
              <a:rPr lang="en-US" altLang="en-US" sz="2400" smtClean="0"/>
              <a:t/>
            </a:r>
            <a:br>
              <a:rPr lang="en-US" altLang="en-US" sz="2400" smtClean="0"/>
            </a:br>
            <a:r>
              <a:rPr lang="en-US" altLang="en-US" sz="2400" smtClean="0"/>
              <a:t>Continue to Evaluate and Monitor the SW Management Program</a:t>
            </a:r>
            <a:r>
              <a:rPr lang="en-US" altLang="en-US" sz="3200" smtClean="0"/>
              <a:t/>
            </a:r>
            <a:br>
              <a:rPr lang="en-US" altLang="en-US" sz="3200" smtClean="0"/>
            </a:br>
            <a:endParaRPr lang="en-US" altLang="en-US" sz="3200" smtClean="0">
              <a:solidFill>
                <a:srgbClr val="FF0000"/>
              </a:solidFill>
            </a:endParaRPr>
          </a:p>
        </p:txBody>
      </p:sp>
      <p:sp>
        <p:nvSpPr>
          <p:cNvPr id="3686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273C751-2293-433F-BD2C-127534E308E7}" type="slidenum">
              <a:rPr lang="en-US" altLang="en-US"/>
              <a:pPr algn="r" eaLnBrk="1" hangingPunct="1"/>
              <a:t>25</a:t>
            </a:fld>
            <a:endParaRPr lang="en-US" altLang="en-US">
              <a:solidFill>
                <a:schemeClr val="bg2"/>
              </a:solidFill>
            </a:endParaRPr>
          </a:p>
        </p:txBody>
      </p:sp>
      <p:grpSp>
        <p:nvGrpSpPr>
          <p:cNvPr id="36869" name="Grupp 4"/>
          <p:cNvGrpSpPr>
            <a:grpSpLocks/>
          </p:cNvGrpSpPr>
          <p:nvPr/>
        </p:nvGrpSpPr>
        <p:grpSpPr bwMode="auto">
          <a:xfrm>
            <a:off x="1447800" y="4038600"/>
            <a:ext cx="5791200" cy="2335213"/>
            <a:chOff x="2743200" y="1143000"/>
            <a:chExt cx="8458200" cy="5715853"/>
          </a:xfrm>
        </p:grpSpPr>
        <p:sp>
          <p:nvSpPr>
            <p:cNvPr id="15" name="Rectangle 7"/>
            <p:cNvSpPr/>
            <p:nvPr/>
          </p:nvSpPr>
          <p:spPr bwMode="auto">
            <a:xfrm>
              <a:off x="3046935" y="1753055"/>
              <a:ext cx="2286125" cy="839309"/>
            </a:xfrm>
            <a:prstGeom prst="rect">
              <a:avLst/>
            </a:prstGeom>
            <a:solidFill>
              <a:srgbClr val="0070C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bg1"/>
                  </a:solidFill>
                </a:rPr>
                <a:t>Reduce</a:t>
              </a:r>
            </a:p>
          </p:txBody>
        </p:sp>
        <p:sp>
          <p:nvSpPr>
            <p:cNvPr id="16" name="Rectangle 8"/>
            <p:cNvSpPr/>
            <p:nvPr/>
          </p:nvSpPr>
          <p:spPr bwMode="auto">
            <a:xfrm>
              <a:off x="5866335" y="3427786"/>
              <a:ext cx="2286125" cy="839309"/>
            </a:xfrm>
            <a:prstGeom prst="rect">
              <a:avLst/>
            </a:prstGeom>
            <a:solidFill>
              <a:srgbClr val="00B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bg1"/>
                  </a:solidFill>
                </a:rPr>
                <a:t>Recycle</a:t>
              </a:r>
            </a:p>
          </p:txBody>
        </p:sp>
        <p:sp>
          <p:nvSpPr>
            <p:cNvPr id="17" name="Rectangle 9"/>
            <p:cNvSpPr/>
            <p:nvPr/>
          </p:nvSpPr>
          <p:spPr bwMode="auto">
            <a:xfrm>
              <a:off x="7276035" y="4267096"/>
              <a:ext cx="2288443" cy="839309"/>
            </a:xfrm>
            <a:prstGeom prst="rect">
              <a:avLst/>
            </a:prstGeom>
            <a:solidFill>
              <a:srgbClr val="D2A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bg1"/>
                  </a:solidFill>
                </a:rPr>
                <a:t>Recover</a:t>
              </a:r>
            </a:p>
          </p:txBody>
        </p:sp>
        <p:sp>
          <p:nvSpPr>
            <p:cNvPr id="18" name="Rectangle 10"/>
            <p:cNvSpPr/>
            <p:nvPr/>
          </p:nvSpPr>
          <p:spPr bwMode="auto">
            <a:xfrm>
              <a:off x="8685735" y="5106405"/>
              <a:ext cx="2286125" cy="835425"/>
            </a:xfrm>
            <a:prstGeom prst="rect">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bg1"/>
                  </a:solidFill>
                </a:rPr>
                <a:t>Dispose</a:t>
              </a:r>
            </a:p>
          </p:txBody>
        </p:sp>
        <p:sp>
          <p:nvSpPr>
            <p:cNvPr id="36876" name="TextBox 14"/>
            <p:cNvSpPr txBox="1">
              <a:spLocks noChangeArrowheads="1"/>
            </p:cNvSpPr>
            <p:nvPr/>
          </p:nvSpPr>
          <p:spPr bwMode="auto">
            <a:xfrm>
              <a:off x="2743200" y="1143000"/>
              <a:ext cx="3810001" cy="82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t>Most Favored Option</a:t>
              </a:r>
            </a:p>
          </p:txBody>
        </p:sp>
        <p:sp>
          <p:nvSpPr>
            <p:cNvPr id="36877" name="TextBox 15"/>
            <p:cNvSpPr txBox="1">
              <a:spLocks noChangeArrowheads="1"/>
            </p:cNvSpPr>
            <p:nvPr/>
          </p:nvSpPr>
          <p:spPr bwMode="auto">
            <a:xfrm>
              <a:off x="7315199" y="6029979"/>
              <a:ext cx="3886201" cy="82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t>Least Favored Option</a:t>
              </a:r>
            </a:p>
          </p:txBody>
        </p:sp>
        <p:sp>
          <p:nvSpPr>
            <p:cNvPr id="21" name="Rectangle 8"/>
            <p:cNvSpPr/>
            <p:nvPr/>
          </p:nvSpPr>
          <p:spPr bwMode="auto">
            <a:xfrm>
              <a:off x="4456635" y="2592364"/>
              <a:ext cx="2288443" cy="835422"/>
            </a:xfrm>
            <a:prstGeom prst="rect">
              <a:avLst/>
            </a:prstGeom>
            <a:solidFill>
              <a:srgbClr val="00B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bg1"/>
                  </a:solidFill>
                </a:rPr>
                <a:t>Reuse</a:t>
              </a:r>
            </a:p>
          </p:txBody>
        </p:sp>
      </p:grpSp>
      <p:sp>
        <p:nvSpPr>
          <p:cNvPr id="22" name="7-Point Star 21"/>
          <p:cNvSpPr/>
          <p:nvPr/>
        </p:nvSpPr>
        <p:spPr bwMode="auto">
          <a:xfrm>
            <a:off x="5459413" y="3810000"/>
            <a:ext cx="2312987" cy="1766888"/>
          </a:xfrm>
          <a:prstGeom prst="star7">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sz="1400" b="1" dirty="0">
                <a:solidFill>
                  <a:schemeClr val="bg1"/>
                </a:solidFill>
                <a:latin typeface="Arial" charset="0"/>
              </a:rPr>
              <a:t>Segregation is a central element of waste management</a:t>
            </a:r>
          </a:p>
        </p:txBody>
      </p:sp>
      <p:sp>
        <p:nvSpPr>
          <p:cNvPr id="1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Recycling and Bulk Minimization Options</a:t>
            </a:r>
          </a:p>
        </p:txBody>
      </p:sp>
      <p:sp>
        <p:nvSpPr>
          <p:cNvPr id="3789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3EFFE1C-8FFE-4761-A8F0-719FEC9C0780}" type="slidenum">
              <a:rPr lang="en-US" altLang="en-US"/>
              <a:pPr algn="r" eaLnBrk="1" hangingPunct="1"/>
              <a:t>26</a:t>
            </a:fld>
            <a:endParaRPr lang="en-US" altLang="en-US">
              <a:solidFill>
                <a:schemeClr val="bg2"/>
              </a:solidFill>
            </a:endParaRPr>
          </a:p>
        </p:txBody>
      </p:sp>
      <p:sp>
        <p:nvSpPr>
          <p:cNvPr id="5"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bwMode="auto">
          <a:xfrm>
            <a:off x="533400" y="1371600"/>
            <a:ext cx="419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Advantages</a:t>
            </a:r>
          </a:p>
          <a:p>
            <a:pPr lvl="1" eaLnBrk="1" hangingPunct="1"/>
            <a:r>
              <a:rPr lang="en-US" altLang="en-US" dirty="0" smtClean="0"/>
              <a:t>Reduces transportation</a:t>
            </a:r>
          </a:p>
          <a:p>
            <a:pPr lvl="1" eaLnBrk="1" hangingPunct="1"/>
            <a:r>
              <a:rPr lang="en-US" altLang="en-US" dirty="0" smtClean="0"/>
              <a:t>Reduces logistics</a:t>
            </a:r>
          </a:p>
          <a:p>
            <a:pPr lvl="1" eaLnBrk="1" hangingPunct="1"/>
            <a:r>
              <a:rPr lang="en-US" altLang="en-US" dirty="0" smtClean="0"/>
              <a:t>Possible energy source</a:t>
            </a:r>
          </a:p>
          <a:p>
            <a:pPr lvl="1" eaLnBrk="1" hangingPunct="1"/>
            <a:r>
              <a:rPr lang="en-US" altLang="en-US" dirty="0" smtClean="0"/>
              <a:t>Saves resources</a:t>
            </a:r>
          </a:p>
          <a:p>
            <a:pPr eaLnBrk="1" hangingPunct="1"/>
            <a:r>
              <a:rPr lang="en-US" altLang="en-US" dirty="0" smtClean="0"/>
              <a:t>Disadvantages </a:t>
            </a:r>
          </a:p>
          <a:p>
            <a:pPr lvl="1" eaLnBrk="1" hangingPunct="1"/>
            <a:r>
              <a:rPr lang="en-US" altLang="en-US" dirty="0" smtClean="0"/>
              <a:t>Oil quality not guaranteed for reuse </a:t>
            </a:r>
          </a:p>
          <a:p>
            <a:pPr lvl="1" eaLnBrk="1" hangingPunct="1"/>
            <a:r>
              <a:rPr lang="en-US" altLang="en-US" dirty="0" smtClean="0"/>
              <a:t>Spill risks</a:t>
            </a:r>
          </a:p>
          <a:p>
            <a:pPr eaLnBrk="1" hangingPunct="1"/>
            <a:r>
              <a:rPr lang="en-US" altLang="en-US" dirty="0" smtClean="0"/>
              <a:t>Limitations</a:t>
            </a:r>
          </a:p>
          <a:p>
            <a:pPr lvl="1" eaLnBrk="1" hangingPunct="1"/>
            <a:r>
              <a:rPr lang="en-US" altLang="en-US" dirty="0" smtClean="0"/>
              <a:t>Amount of waste oil </a:t>
            </a:r>
          </a:p>
          <a:p>
            <a:pPr lvl="1" eaLnBrk="1" hangingPunct="1"/>
            <a:r>
              <a:rPr lang="en-US" altLang="en-US" dirty="0" smtClean="0"/>
              <a:t>Effectiveness in cold temperatures?</a:t>
            </a:r>
          </a:p>
        </p:txBody>
      </p:sp>
      <p:sp>
        <p:nvSpPr>
          <p:cNvPr id="38915" name="Title 1"/>
          <p:cNvSpPr>
            <a:spLocks noGrp="1"/>
          </p:cNvSpPr>
          <p:nvPr>
            <p:ph type="title"/>
          </p:nvPr>
        </p:nvSpPr>
        <p:spPr>
          <a:ln/>
        </p:spPr>
        <p:txBody>
          <a:bodyPr/>
          <a:lstStyle/>
          <a:p>
            <a:pPr eaLnBrk="1" hangingPunct="1"/>
            <a:r>
              <a:rPr lang="en-US" altLang="en-US" smtClean="0"/>
              <a:t>Waste Oil Recycling</a:t>
            </a:r>
          </a:p>
        </p:txBody>
      </p:sp>
      <p:pic>
        <p:nvPicPr>
          <p:cNvPr id="38916" name="Picture 20" descr="fuel-oli bl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2590800"/>
            <a:ext cx="39814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62000"/>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91318">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38929"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051D1C9-5F9E-4746-AB68-7968FE668EF8}" type="slidenum">
              <a:rPr lang="en-US" altLang="en-US"/>
              <a:pPr algn="r" eaLnBrk="1" hangingPunct="1"/>
              <a:t>27</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Advantages</a:t>
            </a:r>
          </a:p>
          <a:p>
            <a:pPr lvl="1" eaLnBrk="1" hangingPunct="1"/>
            <a:r>
              <a:rPr lang="en-US" altLang="en-US" dirty="0" smtClean="0"/>
              <a:t>Reduces waste</a:t>
            </a:r>
          </a:p>
          <a:p>
            <a:pPr lvl="1" eaLnBrk="1" hangingPunct="1"/>
            <a:r>
              <a:rPr lang="en-US" altLang="en-US" dirty="0" smtClean="0"/>
              <a:t>Reduces transportation</a:t>
            </a:r>
          </a:p>
          <a:p>
            <a:pPr lvl="1" eaLnBrk="1" hangingPunct="1"/>
            <a:r>
              <a:rPr lang="en-US" altLang="en-US" dirty="0" smtClean="0"/>
              <a:t>Reduces logistics</a:t>
            </a:r>
          </a:p>
          <a:p>
            <a:pPr lvl="1" eaLnBrk="1" hangingPunct="1"/>
            <a:r>
              <a:rPr lang="en-US" altLang="en-US" dirty="0" smtClean="0"/>
              <a:t>Saves resources</a:t>
            </a:r>
          </a:p>
          <a:p>
            <a:pPr eaLnBrk="1" hangingPunct="1"/>
            <a:r>
              <a:rPr lang="en-US" altLang="en-US" dirty="0" smtClean="0"/>
              <a:t>Disadvantages </a:t>
            </a:r>
          </a:p>
          <a:p>
            <a:pPr lvl="1" eaLnBrk="1" hangingPunct="1"/>
            <a:r>
              <a:rPr lang="en-US" altLang="en-US" dirty="0" smtClean="0"/>
              <a:t>Quality not guaranteed for reuse</a:t>
            </a:r>
          </a:p>
          <a:p>
            <a:pPr lvl="1" eaLnBrk="1" hangingPunct="1"/>
            <a:r>
              <a:rPr lang="en-US" altLang="en-US" dirty="0" smtClean="0"/>
              <a:t>Spill risks</a:t>
            </a:r>
          </a:p>
          <a:p>
            <a:pPr eaLnBrk="1" hangingPunct="1"/>
            <a:r>
              <a:rPr lang="en-US" altLang="en-US" dirty="0" smtClean="0"/>
              <a:t>Limitations</a:t>
            </a:r>
          </a:p>
          <a:p>
            <a:pPr lvl="1" eaLnBrk="1" hangingPunct="1"/>
            <a:r>
              <a:rPr lang="en-US" altLang="en-US" dirty="0" smtClean="0"/>
              <a:t>Amount of antifreeze </a:t>
            </a:r>
          </a:p>
        </p:txBody>
      </p:sp>
      <p:sp>
        <p:nvSpPr>
          <p:cNvPr id="39939" name="Title 1"/>
          <p:cNvSpPr>
            <a:spLocks noGrp="1"/>
          </p:cNvSpPr>
          <p:nvPr>
            <p:ph type="title"/>
          </p:nvPr>
        </p:nvSpPr>
        <p:spPr>
          <a:ln/>
        </p:spPr>
        <p:txBody>
          <a:bodyPr/>
          <a:lstStyle/>
          <a:p>
            <a:pPr eaLnBrk="1" hangingPunct="1"/>
            <a:r>
              <a:rPr lang="en-US" altLang="en-US" dirty="0" smtClean="0"/>
              <a:t>Antifreeze Recycling</a:t>
            </a:r>
          </a:p>
        </p:txBody>
      </p:sp>
      <p:pic>
        <p:nvPicPr>
          <p:cNvPr id="39940" name="Picture 29" descr="antifreeze recyc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14600"/>
            <a:ext cx="279241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39953"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C0A53ED-8BCD-4384-B2EB-FC5475341088}" type="slidenum">
              <a:rPr lang="en-US" altLang="en-US"/>
              <a:pPr algn="r" eaLnBrk="1" hangingPunct="1"/>
              <a:t>28</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3962400" cy="5105400"/>
          </a:xfrm>
        </p:spPr>
        <p:txBody>
          <a:bodyPr>
            <a:normAutofit lnSpcReduction="10000"/>
          </a:bodyPr>
          <a:lstStyle/>
          <a:p>
            <a:pPr eaLnBrk="1" hangingPunct="1">
              <a:defRPr/>
            </a:pPr>
            <a:r>
              <a:rPr lang="en-US" dirty="0" smtClean="0"/>
              <a:t>Advantages</a:t>
            </a:r>
          </a:p>
          <a:p>
            <a:pPr lvl="1" eaLnBrk="1" hangingPunct="1">
              <a:defRPr/>
            </a:pPr>
            <a:r>
              <a:rPr lang="en-US" dirty="0" smtClean="0"/>
              <a:t>Does not leave contaminated soil</a:t>
            </a:r>
          </a:p>
          <a:p>
            <a:pPr lvl="1" eaLnBrk="1" hangingPunct="1">
              <a:defRPr/>
            </a:pPr>
            <a:r>
              <a:rPr lang="en-US" dirty="0" smtClean="0"/>
              <a:t>Useable end product</a:t>
            </a:r>
          </a:p>
          <a:p>
            <a:pPr lvl="1" eaLnBrk="1" hangingPunct="1">
              <a:defRPr/>
            </a:pPr>
            <a:r>
              <a:rPr lang="en-US" dirty="0" smtClean="0"/>
              <a:t>Reduces logistics</a:t>
            </a:r>
          </a:p>
          <a:p>
            <a:pPr eaLnBrk="1" hangingPunct="1">
              <a:defRPr/>
            </a:pPr>
            <a:r>
              <a:rPr lang="en-US" dirty="0" smtClean="0"/>
              <a:t>Disadvantages </a:t>
            </a:r>
          </a:p>
          <a:p>
            <a:pPr lvl="1" eaLnBrk="1" hangingPunct="1">
              <a:defRPr/>
            </a:pPr>
            <a:r>
              <a:rPr lang="en-US" dirty="0" smtClean="0"/>
              <a:t>Land requirement</a:t>
            </a:r>
          </a:p>
          <a:p>
            <a:pPr lvl="1" eaLnBrk="1" hangingPunct="1">
              <a:defRPr/>
            </a:pPr>
            <a:r>
              <a:rPr lang="en-US" dirty="0" smtClean="0"/>
              <a:t>Skilled personnel (education/equipment)</a:t>
            </a:r>
          </a:p>
          <a:p>
            <a:pPr lvl="1" eaLnBrk="1" hangingPunct="1">
              <a:defRPr/>
            </a:pPr>
            <a:r>
              <a:rPr lang="en-US" dirty="0" smtClean="0"/>
              <a:t>Time (varies depending on temperatures)</a:t>
            </a:r>
          </a:p>
          <a:p>
            <a:pPr eaLnBrk="1" hangingPunct="1">
              <a:defRPr/>
            </a:pPr>
            <a:r>
              <a:rPr lang="en-US" dirty="0" smtClean="0"/>
              <a:t>Limitations</a:t>
            </a:r>
          </a:p>
          <a:p>
            <a:pPr lvl="1" eaLnBrk="1" hangingPunct="1">
              <a:defRPr/>
            </a:pPr>
            <a:r>
              <a:rPr lang="en-US" dirty="0" smtClean="0"/>
              <a:t>Available material for composting (manure)</a:t>
            </a:r>
          </a:p>
        </p:txBody>
      </p:sp>
      <p:sp>
        <p:nvSpPr>
          <p:cNvPr id="40963" name="Title 1"/>
          <p:cNvSpPr>
            <a:spLocks noGrp="1"/>
          </p:cNvSpPr>
          <p:nvPr>
            <p:ph type="title"/>
          </p:nvPr>
        </p:nvSpPr>
        <p:spPr>
          <a:ln/>
        </p:spPr>
        <p:txBody>
          <a:bodyPr/>
          <a:lstStyle/>
          <a:p>
            <a:pPr eaLnBrk="1" hangingPunct="1"/>
            <a:r>
              <a:rPr lang="en-US" altLang="en-US" sz="3200" smtClean="0"/>
              <a:t>Oil-Contaminated Soil Composting</a:t>
            </a:r>
          </a:p>
        </p:txBody>
      </p:sp>
      <p:pic>
        <p:nvPicPr>
          <p:cNvPr id="40964" name="Picture 30" descr="oil comtaminated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3276600"/>
            <a:ext cx="41671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40977"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029DF9F-6943-45A2-990D-F74CFD53FF3F}" type="slidenum">
              <a:rPr lang="en-US" altLang="en-US"/>
              <a:pPr algn="r" eaLnBrk="1" hangingPunct="1"/>
              <a:t>29</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65225"/>
            <a:ext cx="8077200" cy="5105400"/>
          </a:xfrm>
        </p:spPr>
        <p:txBody>
          <a:bodyPr>
            <a:normAutofit/>
          </a:bodyPr>
          <a:lstStyle/>
          <a:p>
            <a:pPr fontAlgn="auto">
              <a:spcBef>
                <a:spcPts val="0"/>
              </a:spcBef>
              <a:spcAft>
                <a:spcPts val="1415"/>
              </a:spcAft>
              <a:buSzPct val="45000"/>
              <a:buFont typeface="Arial" pitchFamily="34" charset="0"/>
              <a:buChar char="•"/>
              <a:defRPr/>
            </a:pPr>
            <a:r>
              <a:rPr lang="en-US" sz="2000" dirty="0">
                <a:sym typeface="Helvetica" charset="0"/>
              </a:rPr>
              <a:t>Understand the importance </a:t>
            </a:r>
            <a:r>
              <a:rPr lang="en-US" sz="2000" dirty="0" smtClean="0">
                <a:sym typeface="Helvetica" charset="0"/>
              </a:rPr>
              <a:t>of solid waste (SW) </a:t>
            </a:r>
            <a:r>
              <a:rPr lang="en-US" sz="2000" dirty="0">
                <a:sym typeface="Helvetica" charset="0"/>
              </a:rPr>
              <a:t>management </a:t>
            </a:r>
          </a:p>
          <a:p>
            <a:pPr fontAlgn="auto">
              <a:spcBef>
                <a:spcPts val="0"/>
              </a:spcBef>
              <a:spcAft>
                <a:spcPts val="1415"/>
              </a:spcAft>
              <a:buSzPct val="45000"/>
              <a:buFont typeface="Arial" pitchFamily="34" charset="0"/>
              <a:buChar char="•"/>
              <a:defRPr/>
            </a:pPr>
            <a:r>
              <a:rPr lang="en-US" sz="2000" dirty="0">
                <a:sym typeface="Helvetica" charset="0"/>
              </a:rPr>
              <a:t>Be familiar with common </a:t>
            </a:r>
            <a:r>
              <a:rPr lang="en-US" sz="2000" dirty="0" smtClean="0">
                <a:sym typeface="Helvetica" charset="0"/>
              </a:rPr>
              <a:t>SW management procedures </a:t>
            </a:r>
          </a:p>
          <a:p>
            <a:pPr fontAlgn="auto">
              <a:spcBef>
                <a:spcPts val="0"/>
              </a:spcBef>
              <a:spcAft>
                <a:spcPts val="1415"/>
              </a:spcAft>
              <a:buSzPct val="45000"/>
              <a:buFont typeface="Arial" pitchFamily="34" charset="0"/>
              <a:buChar char="•"/>
              <a:defRPr/>
            </a:pPr>
            <a:r>
              <a:rPr lang="en-US" sz="2000" kern="1200" dirty="0" smtClean="0">
                <a:cs typeface="Tahoma" pitchFamily="2"/>
              </a:rPr>
              <a:t>Assemble data </a:t>
            </a:r>
            <a:r>
              <a:rPr lang="en-US" sz="2000" kern="1200" dirty="0">
                <a:cs typeface="Tahoma" pitchFamily="2"/>
              </a:rPr>
              <a:t>to make an informed choice </a:t>
            </a:r>
            <a:r>
              <a:rPr lang="en-US" sz="2000" kern="1200" dirty="0" smtClean="0">
                <a:cs typeface="Tahoma" pitchFamily="2"/>
              </a:rPr>
              <a:t>for a </a:t>
            </a:r>
            <a:r>
              <a:rPr lang="en-US" sz="2000" dirty="0" smtClean="0">
                <a:sym typeface="Helvetica" charset="0"/>
              </a:rPr>
              <a:t>SW management</a:t>
            </a:r>
            <a:r>
              <a:rPr lang="en-US" sz="2000" kern="1200" dirty="0" smtClean="0">
                <a:cs typeface="Tahoma" pitchFamily="2"/>
              </a:rPr>
              <a:t> </a:t>
            </a:r>
            <a:r>
              <a:rPr lang="en-US" sz="2000" kern="1200" dirty="0">
                <a:cs typeface="Tahoma" pitchFamily="2"/>
              </a:rPr>
              <a:t>system</a:t>
            </a:r>
          </a:p>
          <a:p>
            <a:pPr fontAlgn="auto">
              <a:spcBef>
                <a:spcPts val="0"/>
              </a:spcBef>
              <a:spcAft>
                <a:spcPts val="1415"/>
              </a:spcAft>
              <a:buSzPct val="45000"/>
              <a:buFont typeface="Arial" pitchFamily="34" charset="0"/>
              <a:buChar char="•"/>
              <a:defRPr/>
            </a:pPr>
            <a:r>
              <a:rPr lang="en-US" sz="2000" dirty="0">
                <a:sym typeface="Helvetica" charset="0"/>
              </a:rPr>
              <a:t>Know the key steps in waste </a:t>
            </a:r>
            <a:r>
              <a:rPr lang="en-US" sz="2000" dirty="0" smtClean="0">
                <a:sym typeface="Helvetica" charset="0"/>
              </a:rPr>
              <a:t>planning</a:t>
            </a:r>
          </a:p>
          <a:p>
            <a:pPr fontAlgn="auto">
              <a:spcBef>
                <a:spcPts val="0"/>
              </a:spcBef>
              <a:spcAft>
                <a:spcPts val="1415"/>
              </a:spcAft>
              <a:buSzPct val="45000"/>
              <a:buFont typeface="Arial" pitchFamily="34" charset="0"/>
              <a:buChar char="•"/>
              <a:defRPr/>
            </a:pPr>
            <a:r>
              <a:rPr lang="en-US" sz="2000" kern="1200" dirty="0" smtClean="0">
                <a:cs typeface="Tahoma" pitchFamily="2"/>
              </a:rPr>
              <a:t>Develop </a:t>
            </a:r>
            <a:r>
              <a:rPr lang="en-US" sz="2000" kern="1200" dirty="0" smtClean="0">
                <a:solidFill>
                  <a:srgbClr val="000000"/>
                </a:solidFill>
                <a:cs typeface="Tahoma" pitchFamily="2"/>
              </a:rPr>
              <a:t>knowledge </a:t>
            </a:r>
            <a:r>
              <a:rPr lang="en-US" sz="2000" kern="1200" dirty="0">
                <a:solidFill>
                  <a:srgbClr val="000000"/>
                </a:solidFill>
                <a:cs typeface="Tahoma" pitchFamily="2"/>
              </a:rPr>
              <a:t>about the risks, regulations and preventive measures in </a:t>
            </a:r>
            <a:r>
              <a:rPr lang="en-US" sz="2000" kern="1200" dirty="0" smtClean="0">
                <a:solidFill>
                  <a:srgbClr val="000000"/>
                </a:solidFill>
                <a:cs typeface="Tahoma" pitchFamily="2"/>
              </a:rPr>
              <a:t>the handling </a:t>
            </a:r>
            <a:r>
              <a:rPr lang="en-US" sz="2000" kern="1200" dirty="0">
                <a:solidFill>
                  <a:srgbClr val="000000"/>
                </a:solidFill>
                <a:cs typeface="Tahoma" pitchFamily="2"/>
              </a:rPr>
              <a:t>of </a:t>
            </a:r>
            <a:r>
              <a:rPr lang="en-US" sz="2000" kern="1200" dirty="0" smtClean="0">
                <a:solidFill>
                  <a:srgbClr val="000000"/>
                </a:solidFill>
                <a:cs typeface="Tahoma" pitchFamily="2"/>
              </a:rPr>
              <a:t>waste</a:t>
            </a:r>
            <a:endParaRPr lang="en-US" sz="2000" kern="1200" dirty="0">
              <a:solidFill>
                <a:srgbClr val="000000"/>
              </a:solidFill>
              <a:cs typeface="Tahoma" pitchFamily="2"/>
            </a:endParaRPr>
          </a:p>
          <a:p>
            <a:pPr fontAlgn="auto">
              <a:spcBef>
                <a:spcPts val="0"/>
              </a:spcBef>
              <a:spcAft>
                <a:spcPts val="1415"/>
              </a:spcAft>
              <a:buSzPct val="45000"/>
              <a:buFont typeface="Arial" pitchFamily="34" charset="0"/>
              <a:buChar char="•"/>
              <a:defRPr/>
            </a:pPr>
            <a:r>
              <a:rPr lang="en-US" sz="2000" kern="1200" dirty="0">
                <a:solidFill>
                  <a:srgbClr val="000000"/>
                </a:solidFill>
                <a:cs typeface="Tahoma" pitchFamily="2"/>
              </a:rPr>
              <a:t>Prepare </a:t>
            </a:r>
            <a:r>
              <a:rPr lang="en-US" sz="2000" kern="1200" dirty="0" smtClean="0">
                <a:solidFill>
                  <a:srgbClr val="000000"/>
                </a:solidFill>
                <a:cs typeface="Tahoma" pitchFamily="2"/>
              </a:rPr>
              <a:t>for </a:t>
            </a:r>
            <a:r>
              <a:rPr lang="en-US" sz="2000" kern="1200" dirty="0">
                <a:solidFill>
                  <a:srgbClr val="000000"/>
                </a:solidFill>
                <a:cs typeface="Tahoma" pitchFamily="2"/>
              </a:rPr>
              <a:t>the most common obstacles of waste </a:t>
            </a:r>
            <a:r>
              <a:rPr lang="en-US" sz="2000" kern="1200" dirty="0" smtClean="0">
                <a:solidFill>
                  <a:srgbClr val="000000"/>
                </a:solidFill>
                <a:cs typeface="Tahoma" pitchFamily="2"/>
              </a:rPr>
              <a:t>handling </a:t>
            </a:r>
            <a:r>
              <a:rPr lang="en-US" sz="2000" kern="1200" dirty="0" smtClean="0">
                <a:cs typeface="Tahoma" pitchFamily="2"/>
              </a:rPr>
              <a:t>and management </a:t>
            </a:r>
            <a:r>
              <a:rPr lang="en-US" sz="2000" kern="1200" dirty="0">
                <a:cs typeface="Tahoma" pitchFamily="2"/>
              </a:rPr>
              <a:t>in </a:t>
            </a:r>
            <a:r>
              <a:rPr lang="en-US" sz="2000" kern="1200" dirty="0" smtClean="0">
                <a:cs typeface="Tahoma" pitchFamily="2"/>
              </a:rPr>
              <a:t>operations and training</a:t>
            </a:r>
          </a:p>
        </p:txBody>
      </p:sp>
      <p:sp>
        <p:nvSpPr>
          <p:cNvPr id="14339" name="Title 2"/>
          <p:cNvSpPr>
            <a:spLocks noGrp="1"/>
          </p:cNvSpPr>
          <p:nvPr>
            <p:ph type="title"/>
          </p:nvPr>
        </p:nvSpPr>
        <p:spPr>
          <a:ln/>
        </p:spPr>
        <p:txBody>
          <a:bodyPr/>
          <a:lstStyle/>
          <a:p>
            <a:r>
              <a:rPr lang="sv-SE" altLang="en-US" smtClean="0"/>
              <a:t>Objectives</a:t>
            </a:r>
            <a:endParaRPr lang="en-US" altLang="en-US" smtClean="0"/>
          </a:p>
        </p:txBody>
      </p:sp>
      <p:sp>
        <p:nvSpPr>
          <p:cNvPr id="13316" name="TextBox 3"/>
          <p:cNvSpPr txBox="1">
            <a:spLocks noChangeArrowheads="1"/>
          </p:cNvSpPr>
          <p:nvPr/>
        </p:nvSpPr>
        <p:spPr bwMode="auto">
          <a:xfrm>
            <a:off x="1295400" y="5997575"/>
            <a:ext cx="65532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000000"/>
                </a:solidFill>
                <a:cs typeface="Tahoma" pitchFamily="34" charset="0"/>
              </a:rPr>
              <a:t>Know your responsibilities regarding waste management!</a:t>
            </a:r>
            <a:endParaRPr lang="en-US" altLang="en-US"/>
          </a:p>
        </p:txBody>
      </p:sp>
      <p:sp>
        <p:nvSpPr>
          <p:cNvPr id="1434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44DC328-7823-4B7E-A4B2-BC0B4CC19F7B}" type="slidenum">
              <a:rPr lang="en-US" altLang="en-US"/>
              <a:pPr algn="r" eaLnBrk="1" hangingPunct="1"/>
              <a:t>3</a:t>
            </a:fld>
            <a:endParaRPr lang="en-US" altLang="en-US">
              <a:solidFill>
                <a:schemeClr val="bg2"/>
              </a:solidFill>
            </a:endParaRPr>
          </a:p>
        </p:txBody>
      </p:sp>
      <p:sp>
        <p:nvSpPr>
          <p:cNvPr id="7"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14800" cy="5105400"/>
          </a:xfrm>
        </p:spPr>
        <p:txBody>
          <a:bodyPr>
            <a:normAutofit lnSpcReduction="10000"/>
          </a:bodyPr>
          <a:lstStyle/>
          <a:p>
            <a:pPr eaLnBrk="1" hangingPunct="1">
              <a:defRPr/>
            </a:pPr>
            <a:r>
              <a:rPr lang="en-US" dirty="0" smtClean="0"/>
              <a:t>Advantages</a:t>
            </a:r>
          </a:p>
          <a:p>
            <a:pPr lvl="1" eaLnBrk="1" hangingPunct="1">
              <a:defRPr/>
            </a:pPr>
            <a:r>
              <a:rPr lang="en-US" dirty="0" smtClean="0"/>
              <a:t>Minimizes waste</a:t>
            </a:r>
          </a:p>
          <a:p>
            <a:pPr lvl="1" eaLnBrk="1" hangingPunct="1">
              <a:defRPr/>
            </a:pPr>
            <a:r>
              <a:rPr lang="en-US" dirty="0" smtClean="0"/>
              <a:t>Reduces transportation</a:t>
            </a:r>
          </a:p>
          <a:p>
            <a:pPr eaLnBrk="1" hangingPunct="1">
              <a:defRPr/>
            </a:pPr>
            <a:r>
              <a:rPr lang="en-US" dirty="0" smtClean="0"/>
              <a:t>Disadvantages </a:t>
            </a:r>
          </a:p>
          <a:p>
            <a:pPr lvl="1" eaLnBrk="1" hangingPunct="1">
              <a:defRPr/>
            </a:pPr>
            <a:r>
              <a:rPr lang="en-US" dirty="0" smtClean="0"/>
              <a:t>Handling latrine contents</a:t>
            </a:r>
          </a:p>
          <a:p>
            <a:pPr lvl="1" eaLnBrk="1" hangingPunct="1">
              <a:defRPr/>
            </a:pPr>
            <a:r>
              <a:rPr lang="en-US" dirty="0" smtClean="0"/>
              <a:t>Health risks</a:t>
            </a:r>
          </a:p>
          <a:p>
            <a:pPr lvl="1" eaLnBrk="1" hangingPunct="1">
              <a:defRPr/>
            </a:pPr>
            <a:r>
              <a:rPr lang="en-US" dirty="0" smtClean="0"/>
              <a:t>Time</a:t>
            </a:r>
          </a:p>
          <a:p>
            <a:pPr lvl="1" eaLnBrk="1" hangingPunct="1">
              <a:defRPr/>
            </a:pPr>
            <a:r>
              <a:rPr lang="en-US" dirty="0" smtClean="0"/>
              <a:t>Space requirements</a:t>
            </a:r>
          </a:p>
          <a:p>
            <a:pPr eaLnBrk="1" hangingPunct="1">
              <a:defRPr/>
            </a:pPr>
            <a:r>
              <a:rPr lang="en-US" dirty="0" smtClean="0"/>
              <a:t>Limitations</a:t>
            </a:r>
          </a:p>
          <a:p>
            <a:pPr lvl="1" eaLnBrk="1" hangingPunct="1">
              <a:defRPr/>
            </a:pPr>
            <a:r>
              <a:rPr lang="en-US" dirty="0" smtClean="0"/>
              <a:t>Space</a:t>
            </a:r>
          </a:p>
          <a:p>
            <a:pPr lvl="1" eaLnBrk="1" hangingPunct="1">
              <a:defRPr/>
            </a:pPr>
            <a:r>
              <a:rPr lang="en-US" dirty="0" smtClean="0"/>
              <a:t>Infrastructure</a:t>
            </a:r>
          </a:p>
          <a:p>
            <a:pPr lvl="1" eaLnBrk="1" hangingPunct="1">
              <a:defRPr/>
            </a:pPr>
            <a:r>
              <a:rPr lang="en-US" dirty="0" smtClean="0"/>
              <a:t>Appropriate only for small number of forces</a:t>
            </a:r>
          </a:p>
        </p:txBody>
      </p:sp>
      <p:sp>
        <p:nvSpPr>
          <p:cNvPr id="41987" name="Title 1"/>
          <p:cNvSpPr>
            <a:spLocks noGrp="1"/>
          </p:cNvSpPr>
          <p:nvPr>
            <p:ph type="title"/>
          </p:nvPr>
        </p:nvSpPr>
        <p:spPr>
          <a:ln/>
        </p:spPr>
        <p:txBody>
          <a:bodyPr/>
          <a:lstStyle/>
          <a:p>
            <a:pPr eaLnBrk="1" hangingPunct="1"/>
            <a:r>
              <a:rPr lang="en-US" altLang="en-US" smtClean="0"/>
              <a:t>Latrine Compost</a:t>
            </a:r>
          </a:p>
        </p:txBody>
      </p:sp>
      <p:pic>
        <p:nvPicPr>
          <p:cNvPr id="41988"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2590800"/>
            <a:ext cx="37401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4200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980BD99-D8BC-42C5-A0E4-E6CDDF5AC0AD}" type="slidenum">
              <a:rPr lang="en-US" altLang="en-US"/>
              <a:pPr algn="r" eaLnBrk="1" hangingPunct="1"/>
              <a:t>30</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Advantages</a:t>
            </a:r>
          </a:p>
          <a:p>
            <a:pPr lvl="1" eaLnBrk="1" hangingPunct="1"/>
            <a:r>
              <a:rPr lang="en-US" altLang="en-US" smtClean="0"/>
              <a:t>Combustible end product</a:t>
            </a:r>
          </a:p>
          <a:p>
            <a:pPr lvl="1" eaLnBrk="1" hangingPunct="1"/>
            <a:r>
              <a:rPr lang="en-US" altLang="en-US" smtClean="0"/>
              <a:t>Reduces risk of smell and vermin</a:t>
            </a:r>
          </a:p>
          <a:p>
            <a:pPr lvl="1" eaLnBrk="1" hangingPunct="1"/>
            <a:r>
              <a:rPr lang="en-US" altLang="en-US" smtClean="0"/>
              <a:t>Hygienic </a:t>
            </a:r>
          </a:p>
          <a:p>
            <a:pPr lvl="1" eaLnBrk="1" hangingPunct="1"/>
            <a:r>
              <a:rPr lang="en-US" altLang="en-US" smtClean="0"/>
              <a:t>Reduces handling</a:t>
            </a:r>
          </a:p>
          <a:p>
            <a:pPr lvl="1" eaLnBrk="1" hangingPunct="1"/>
            <a:r>
              <a:rPr lang="en-US" altLang="en-US" smtClean="0"/>
              <a:t>Space efficient</a:t>
            </a:r>
          </a:p>
          <a:p>
            <a:pPr eaLnBrk="1" hangingPunct="1"/>
            <a:r>
              <a:rPr lang="en-US" altLang="en-US" smtClean="0"/>
              <a:t>Disadvantages </a:t>
            </a:r>
          </a:p>
          <a:p>
            <a:pPr lvl="1" eaLnBrk="1" hangingPunct="1"/>
            <a:r>
              <a:rPr lang="en-US" altLang="en-US" smtClean="0"/>
              <a:t>Capital cost</a:t>
            </a:r>
          </a:p>
          <a:p>
            <a:pPr eaLnBrk="1" hangingPunct="1"/>
            <a:r>
              <a:rPr lang="en-US" altLang="en-US" smtClean="0"/>
              <a:t>Limitations</a:t>
            </a:r>
          </a:p>
          <a:p>
            <a:pPr lvl="1" eaLnBrk="1" hangingPunct="1"/>
            <a:r>
              <a:rPr lang="en-US" altLang="en-US" smtClean="0"/>
              <a:t>Only for food/wet waste</a:t>
            </a:r>
          </a:p>
        </p:txBody>
      </p:sp>
      <p:sp>
        <p:nvSpPr>
          <p:cNvPr id="43011" name="Title 1"/>
          <p:cNvSpPr>
            <a:spLocks noGrp="1"/>
          </p:cNvSpPr>
          <p:nvPr>
            <p:ph type="title"/>
          </p:nvPr>
        </p:nvSpPr>
        <p:spPr>
          <a:ln/>
        </p:spPr>
        <p:txBody>
          <a:bodyPr/>
          <a:lstStyle/>
          <a:p>
            <a:pPr eaLnBrk="1" hangingPunct="1"/>
            <a:r>
              <a:rPr lang="en-US" altLang="en-US" sz="3200" smtClean="0"/>
              <a:t>Dehydration and Slime Removal of Kitchen and Food Wastes </a:t>
            </a:r>
          </a:p>
        </p:txBody>
      </p:sp>
      <p:pic>
        <p:nvPicPr>
          <p:cNvPr id="43012" name="Picture 42" descr="slime removal machine_html_5713dcb2"/>
          <p:cNvPicPr>
            <a:picLocks noChangeAspect="1" noChangeArrowheads="1"/>
          </p:cNvPicPr>
          <p:nvPr/>
        </p:nvPicPr>
        <p:blipFill>
          <a:blip r:embed="rId3">
            <a:extLst>
              <a:ext uri="{28A0092B-C50C-407E-A947-70E740481C1C}">
                <a14:useLocalDpi xmlns:a14="http://schemas.microsoft.com/office/drawing/2010/main" val="0"/>
              </a:ext>
            </a:extLst>
          </a:blip>
          <a:srcRect l="3947" t="5263" r="3288" b="2632"/>
          <a:stretch>
            <a:fillRect/>
          </a:stretch>
        </p:blipFill>
        <p:spPr bwMode="auto">
          <a:xfrm>
            <a:off x="4648200" y="2590800"/>
            <a:ext cx="41148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43025"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C5E1FDF-B2FA-494C-8420-599E87B99C0B}" type="slidenum">
              <a:rPr lang="en-US" altLang="en-US"/>
              <a:pPr algn="r" eaLnBrk="1" hangingPunct="1"/>
              <a:t>31</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Advantages</a:t>
            </a:r>
          </a:p>
          <a:p>
            <a:pPr lvl="1" eaLnBrk="1" hangingPunct="1"/>
            <a:r>
              <a:rPr lang="en-US" altLang="en-US" dirty="0" smtClean="0"/>
              <a:t>Reduces transportation</a:t>
            </a:r>
          </a:p>
          <a:p>
            <a:pPr lvl="1" eaLnBrk="1" hangingPunct="1"/>
            <a:r>
              <a:rPr lang="en-US" altLang="en-US" dirty="0" smtClean="0"/>
              <a:t>Space efficient</a:t>
            </a:r>
          </a:p>
          <a:p>
            <a:pPr eaLnBrk="1" hangingPunct="1"/>
            <a:r>
              <a:rPr lang="en-US" altLang="en-US" dirty="0" smtClean="0"/>
              <a:t>Disadvantages </a:t>
            </a:r>
          </a:p>
          <a:p>
            <a:pPr lvl="1" eaLnBrk="1" hangingPunct="1"/>
            <a:r>
              <a:rPr lang="en-US" altLang="en-US" dirty="0" smtClean="0"/>
              <a:t>Capital costs</a:t>
            </a:r>
          </a:p>
          <a:p>
            <a:pPr lvl="1" eaLnBrk="1" hangingPunct="1"/>
            <a:r>
              <a:rPr lang="en-US" altLang="en-US" dirty="0" smtClean="0"/>
              <a:t>Education of personnel</a:t>
            </a:r>
          </a:p>
          <a:p>
            <a:pPr lvl="1" eaLnBrk="1" hangingPunct="1"/>
            <a:r>
              <a:rPr lang="en-US" altLang="en-US" dirty="0" smtClean="0"/>
              <a:t>Maintenance </a:t>
            </a:r>
          </a:p>
          <a:p>
            <a:pPr eaLnBrk="1" hangingPunct="1"/>
            <a:r>
              <a:rPr lang="en-US" altLang="en-US" dirty="0" smtClean="0"/>
              <a:t>Limitations</a:t>
            </a:r>
          </a:p>
          <a:p>
            <a:pPr lvl="1" eaLnBrk="1" hangingPunct="1"/>
            <a:r>
              <a:rPr lang="en-US" altLang="en-US" dirty="0" smtClean="0"/>
              <a:t>Contractors’ ability to handle and receive baled material  </a:t>
            </a:r>
          </a:p>
          <a:p>
            <a:pPr lvl="1" eaLnBrk="1" hangingPunct="1"/>
            <a:r>
              <a:rPr lang="en-US" altLang="en-US" dirty="0" smtClean="0"/>
              <a:t>Enough material to bale</a:t>
            </a:r>
          </a:p>
        </p:txBody>
      </p:sp>
      <p:sp>
        <p:nvSpPr>
          <p:cNvPr id="44035" name="Title 1"/>
          <p:cNvSpPr>
            <a:spLocks noGrp="1"/>
          </p:cNvSpPr>
          <p:nvPr>
            <p:ph type="title"/>
          </p:nvPr>
        </p:nvSpPr>
        <p:spPr>
          <a:ln/>
        </p:spPr>
        <p:txBody>
          <a:bodyPr/>
          <a:lstStyle/>
          <a:p>
            <a:pPr eaLnBrk="1" hangingPunct="1"/>
            <a:r>
              <a:rPr lang="en-US" altLang="en-US" smtClean="0"/>
              <a:t>Baling</a:t>
            </a:r>
          </a:p>
        </p:txBody>
      </p:sp>
      <p:pic>
        <p:nvPicPr>
          <p:cNvPr id="44036" name="Picture 2" descr="\\inet-fs2\users\sofjed01\Mina dokument\Mina bilder\bailin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2819400"/>
            <a:ext cx="39735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44049"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B5AEAAC-2C09-4C1F-97DD-BDB16121A392}" type="slidenum">
              <a:rPr lang="en-US" altLang="en-US"/>
              <a:pPr algn="r" eaLnBrk="1" hangingPunct="1"/>
              <a:t>32</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Advantages</a:t>
            </a:r>
          </a:p>
          <a:p>
            <a:pPr lvl="1" eaLnBrk="1" hangingPunct="1"/>
            <a:r>
              <a:rPr lang="en-US" altLang="en-US" dirty="0" smtClean="0"/>
              <a:t>Reduces transportation </a:t>
            </a:r>
          </a:p>
          <a:p>
            <a:pPr lvl="1" eaLnBrk="1" hangingPunct="1"/>
            <a:r>
              <a:rPr lang="en-US" altLang="en-US" dirty="0" smtClean="0"/>
              <a:t>Space efficient</a:t>
            </a:r>
          </a:p>
          <a:p>
            <a:pPr eaLnBrk="1" hangingPunct="1"/>
            <a:r>
              <a:rPr lang="en-US" altLang="en-US" dirty="0" smtClean="0"/>
              <a:t>Disadvantages </a:t>
            </a:r>
          </a:p>
          <a:p>
            <a:pPr lvl="1" eaLnBrk="1" hangingPunct="1"/>
            <a:r>
              <a:rPr lang="en-US" altLang="en-US" dirty="0" smtClean="0"/>
              <a:t>Capital costs</a:t>
            </a:r>
          </a:p>
          <a:p>
            <a:pPr lvl="1" eaLnBrk="1" hangingPunct="1"/>
            <a:r>
              <a:rPr lang="en-US" altLang="en-US" dirty="0" smtClean="0"/>
              <a:t>Education of personnel</a:t>
            </a:r>
          </a:p>
          <a:p>
            <a:pPr lvl="1" eaLnBrk="1" hangingPunct="1"/>
            <a:r>
              <a:rPr lang="en-US" altLang="en-US" dirty="0" smtClean="0"/>
              <a:t>Maintenance</a:t>
            </a:r>
          </a:p>
          <a:p>
            <a:pPr eaLnBrk="1" hangingPunct="1"/>
            <a:r>
              <a:rPr lang="en-US" altLang="en-US" dirty="0" smtClean="0"/>
              <a:t>Limitations</a:t>
            </a:r>
          </a:p>
          <a:p>
            <a:pPr lvl="1" eaLnBrk="1" hangingPunct="1"/>
            <a:r>
              <a:rPr lang="en-US" altLang="en-US" dirty="0" smtClean="0"/>
              <a:t>Contractors’ ability to handle and receive shredded material in a safe and proper way </a:t>
            </a:r>
          </a:p>
        </p:txBody>
      </p:sp>
      <p:sp>
        <p:nvSpPr>
          <p:cNvPr id="45059" name="Title 1"/>
          <p:cNvSpPr>
            <a:spLocks noGrp="1"/>
          </p:cNvSpPr>
          <p:nvPr>
            <p:ph type="title"/>
          </p:nvPr>
        </p:nvSpPr>
        <p:spPr>
          <a:ln/>
        </p:spPr>
        <p:txBody>
          <a:bodyPr/>
          <a:lstStyle/>
          <a:p>
            <a:pPr eaLnBrk="1" hangingPunct="1"/>
            <a:r>
              <a:rPr lang="en-US" altLang="en-US" smtClean="0"/>
              <a:t>Shredding</a:t>
            </a:r>
          </a:p>
        </p:txBody>
      </p:sp>
      <p:pic>
        <p:nvPicPr>
          <p:cNvPr id="45060" name="Picture 2" descr="\\inet-fs2\users\sofjed01\Mina dokument\Mina bilder\shre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38438"/>
            <a:ext cx="3944938"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45073"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0DC5B2C-D288-42CC-8A0A-4F6D01A87658}" type="slidenum">
              <a:rPr lang="en-US" altLang="en-US"/>
              <a:pPr algn="r" eaLnBrk="1" hangingPunct="1"/>
              <a:t>33</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8"/>
          <p:cNvSpPr>
            <a:spLocks noGrp="1"/>
          </p:cNvSpPr>
          <p:nvPr>
            <p:ph type="title"/>
          </p:nvPr>
        </p:nvSpPr>
        <p:spPr/>
        <p:txBody>
          <a:bodyPr/>
          <a:lstStyle/>
          <a:p>
            <a:pPr eaLnBrk="1" hangingPunct="1"/>
            <a:r>
              <a:rPr lang="en-US" altLang="en-US" smtClean="0"/>
              <a:t>Disposal Options</a:t>
            </a:r>
          </a:p>
        </p:txBody>
      </p:sp>
      <p:sp>
        <p:nvSpPr>
          <p:cNvPr id="46083"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85FB7BF-899D-41E3-887D-D762DD22D525}" type="slidenum">
              <a:rPr lang="en-US" altLang="en-US"/>
              <a:pPr algn="r" eaLnBrk="1" hangingPunct="1"/>
              <a:t>34</a:t>
            </a:fld>
            <a:endParaRPr lang="en-US" altLang="en-US">
              <a:solidFill>
                <a:schemeClr val="bg2"/>
              </a:solidFill>
            </a:endParaRPr>
          </a:p>
        </p:txBody>
      </p:sp>
      <p:sp>
        <p:nvSpPr>
          <p:cNvPr id="5"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Advantages</a:t>
            </a:r>
          </a:p>
          <a:p>
            <a:pPr lvl="1" eaLnBrk="1" hangingPunct="1"/>
            <a:r>
              <a:rPr lang="en-US" altLang="en-US" smtClean="0"/>
              <a:t>Low initial cost</a:t>
            </a:r>
          </a:p>
          <a:p>
            <a:pPr lvl="1" eaLnBrk="1" hangingPunct="1"/>
            <a:r>
              <a:rPr lang="en-US" altLang="en-US" smtClean="0"/>
              <a:t>Low air emissions</a:t>
            </a:r>
          </a:p>
          <a:p>
            <a:pPr eaLnBrk="1" hangingPunct="1"/>
            <a:r>
              <a:rPr lang="en-US" altLang="en-US" smtClean="0"/>
              <a:t>Disadvantages </a:t>
            </a:r>
          </a:p>
          <a:p>
            <a:pPr lvl="1" eaLnBrk="1" hangingPunct="1"/>
            <a:r>
              <a:rPr lang="en-US" altLang="en-US" smtClean="0"/>
              <a:t>Environmentally undesirable</a:t>
            </a:r>
          </a:p>
          <a:p>
            <a:pPr lvl="1" eaLnBrk="1" hangingPunct="1"/>
            <a:r>
              <a:rPr lang="en-US" altLang="en-US" smtClean="0"/>
              <a:t>Labor intensive</a:t>
            </a:r>
          </a:p>
          <a:p>
            <a:pPr lvl="1" eaLnBrk="1" hangingPunct="1"/>
            <a:r>
              <a:rPr lang="en-US" altLang="en-US" smtClean="0"/>
              <a:t>Land requirement</a:t>
            </a:r>
          </a:p>
          <a:p>
            <a:pPr eaLnBrk="1" hangingPunct="1"/>
            <a:r>
              <a:rPr lang="en-US" altLang="en-US" smtClean="0"/>
              <a:t>Limitations</a:t>
            </a:r>
          </a:p>
          <a:p>
            <a:pPr lvl="1" eaLnBrk="1" hangingPunct="1"/>
            <a:r>
              <a:rPr lang="en-US" altLang="en-US" smtClean="0"/>
              <a:t>Only viable for small forces, short duration</a:t>
            </a:r>
          </a:p>
          <a:p>
            <a:pPr lvl="1" eaLnBrk="1" hangingPunct="1"/>
            <a:r>
              <a:rPr lang="en-US" altLang="en-US" smtClean="0"/>
              <a:t>Non-hostile environment</a:t>
            </a:r>
          </a:p>
        </p:txBody>
      </p:sp>
      <p:sp>
        <p:nvSpPr>
          <p:cNvPr id="47107" name="Title 1"/>
          <p:cNvSpPr>
            <a:spLocks noGrp="1"/>
          </p:cNvSpPr>
          <p:nvPr>
            <p:ph type="title"/>
          </p:nvPr>
        </p:nvSpPr>
        <p:spPr>
          <a:ln/>
        </p:spPr>
        <p:txBody>
          <a:bodyPr/>
          <a:lstStyle/>
          <a:p>
            <a:pPr eaLnBrk="1" hangingPunct="1"/>
            <a:r>
              <a:rPr lang="en-US" altLang="en-US" smtClean="0"/>
              <a:t>Bury in Place: Simple Landfill</a:t>
            </a:r>
          </a:p>
        </p:txBody>
      </p:sp>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38100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0000"/>
                    </a:solidFill>
                  </a:tcPr>
                </a:tc>
              </a:tr>
            </a:tbl>
          </a:graphicData>
        </a:graphic>
      </p:graphicFrame>
      <p:sp>
        <p:nvSpPr>
          <p:cNvPr id="4712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6C655B9-5AF7-472B-AF2F-F46CAB30B46F}" type="slidenum">
              <a:rPr lang="en-US" altLang="en-US"/>
              <a:pPr algn="r" eaLnBrk="1" hangingPunct="1"/>
              <a:t>35</a:t>
            </a:fld>
            <a:endParaRPr lang="en-US" altLang="en-US">
              <a:solidFill>
                <a:schemeClr val="bg2"/>
              </a:solidFill>
            </a:endParaRPr>
          </a:p>
        </p:txBody>
      </p:sp>
      <p:sp>
        <p:nvSpPr>
          <p:cNvPr id="8"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371600"/>
          <a:ext cx="8077200" cy="5253040"/>
        </p:xfrm>
        <a:graphic>
          <a:graphicData uri="http://schemas.openxmlformats.org/drawingml/2006/table">
            <a:tbl>
              <a:tblPr bandRow="1">
                <a:tableStyleId>{ED083AE6-46FA-4A59-8FB0-9F97EB10719F}</a:tableStyleId>
              </a:tblPr>
              <a:tblGrid>
                <a:gridCol w="2346886"/>
                <a:gridCol w="5730314"/>
              </a:tblGrid>
              <a:tr h="1158340">
                <a:tc>
                  <a:txBody>
                    <a:bodyPr/>
                    <a:lstStyle/>
                    <a:p>
                      <a:r>
                        <a:rPr lang="en-US" sz="1400" dirty="0" smtClean="0"/>
                        <a:t>General Design Considerations</a:t>
                      </a:r>
                    </a:p>
                  </a:txBody>
                  <a:tcPr marL="89747" marR="89747" marT="45725" marB="45725"/>
                </a:tc>
                <a:tc>
                  <a:txBody>
                    <a:bodyPr/>
                    <a:lstStyle/>
                    <a:p>
                      <a:r>
                        <a:rPr lang="en-US" sz="1400" dirty="0" smtClean="0">
                          <a:solidFill>
                            <a:schemeClr val="tx1"/>
                          </a:solidFill>
                        </a:rPr>
                        <a:t>A pit is dug</a:t>
                      </a:r>
                      <a:r>
                        <a:rPr lang="en-US" sz="1400" baseline="0" dirty="0" smtClean="0">
                          <a:solidFill>
                            <a:schemeClr val="tx1"/>
                          </a:solidFill>
                        </a:rPr>
                        <a:t> and filled to not more than 30 cm from the top, then covered, compacted and mounded with 30 cm of earth.  </a:t>
                      </a:r>
                    </a:p>
                    <a:p>
                      <a:r>
                        <a:rPr lang="en-US" sz="1400" baseline="0" dirty="0" smtClean="0">
                          <a:solidFill>
                            <a:schemeClr val="tx1"/>
                          </a:solidFill>
                        </a:rPr>
                        <a:t>Bury in place should only be used when units are on the move or are stationary in a position for less than 1 week, or when established landfills are unavailable.  </a:t>
                      </a:r>
                      <a:endParaRPr lang="en-US" sz="1400" dirty="0">
                        <a:solidFill>
                          <a:schemeClr val="tx1"/>
                        </a:solidFill>
                      </a:endParaRPr>
                    </a:p>
                  </a:txBody>
                  <a:tcPr marL="89747" marR="89747" marT="45725" marB="45725"/>
                </a:tc>
              </a:tr>
              <a:tr h="518206">
                <a:tc>
                  <a:txBody>
                    <a:bodyPr/>
                    <a:lstStyle/>
                    <a:p>
                      <a:r>
                        <a:rPr lang="en-US" sz="1400" dirty="0" smtClean="0"/>
                        <a:t>Limitations</a:t>
                      </a:r>
                      <a:endParaRPr lang="en-US" sz="1400" dirty="0"/>
                    </a:p>
                  </a:txBody>
                  <a:tcPr marL="89747" marR="89747" marT="45725" marB="45725"/>
                </a:tc>
                <a:tc>
                  <a:txBody>
                    <a:bodyPr/>
                    <a:lstStyle/>
                    <a:p>
                      <a:r>
                        <a:rPr lang="en-US" sz="1400" dirty="0" smtClean="0">
                          <a:solidFill>
                            <a:schemeClr val="tx1"/>
                          </a:solidFill>
                        </a:rPr>
                        <a:t>Force Protection,</a:t>
                      </a:r>
                      <a:r>
                        <a:rPr lang="en-US" sz="1400" baseline="0" dirty="0" smtClean="0">
                          <a:solidFill>
                            <a:schemeClr val="tx1"/>
                          </a:solidFill>
                        </a:rPr>
                        <a:t> environmentally undesirable, land availability, base population, health concerns (vector-borne diseases)</a:t>
                      </a:r>
                      <a:endParaRPr lang="en-US" sz="1400" dirty="0">
                        <a:solidFill>
                          <a:schemeClr val="tx1"/>
                        </a:solidFill>
                      </a:endParaRPr>
                    </a:p>
                  </a:txBody>
                  <a:tcPr marL="89747" marR="89747" marT="45725" marB="45725"/>
                </a:tc>
              </a:tr>
              <a:tr h="370873">
                <a:tc>
                  <a:txBody>
                    <a:bodyPr/>
                    <a:lstStyle/>
                    <a:p>
                      <a:r>
                        <a:rPr lang="en-US" sz="1400" dirty="0" smtClean="0"/>
                        <a:t>Recordkeeping, Reporting</a:t>
                      </a:r>
                      <a:endParaRPr lang="en-US" sz="1400" dirty="0"/>
                    </a:p>
                  </a:txBody>
                  <a:tcPr marL="89747" marR="89747" marT="45725" marB="45725"/>
                </a:tc>
                <a:tc>
                  <a:txBody>
                    <a:bodyPr/>
                    <a:lstStyle/>
                    <a:p>
                      <a:r>
                        <a:rPr lang="en-US" sz="1400" dirty="0" smtClean="0"/>
                        <a:t>Location, contents of waste, dates of burial, pictures</a:t>
                      </a:r>
                      <a:endParaRPr lang="en-US" sz="1400" dirty="0"/>
                    </a:p>
                  </a:txBody>
                  <a:tcPr marL="89747" marR="89747" marT="45725" marB="45725"/>
                </a:tc>
              </a:tr>
              <a:tr h="370873">
                <a:tc>
                  <a:txBody>
                    <a:bodyPr/>
                    <a:lstStyle/>
                    <a:p>
                      <a:r>
                        <a:rPr lang="en-US" sz="1400" dirty="0" smtClean="0"/>
                        <a:t>Capital Costs</a:t>
                      </a:r>
                      <a:endParaRPr lang="en-US" sz="1400" dirty="0"/>
                    </a:p>
                  </a:txBody>
                  <a:tcPr marL="89747" marR="89747" marT="45725" marB="45725"/>
                </a:tc>
                <a:tc>
                  <a:txBody>
                    <a:bodyPr/>
                    <a:lstStyle/>
                    <a:p>
                      <a:r>
                        <a:rPr lang="en-US" sz="1400" dirty="0" smtClean="0"/>
                        <a:t>None</a:t>
                      </a:r>
                      <a:endParaRPr lang="en-US" sz="1400" dirty="0"/>
                    </a:p>
                  </a:txBody>
                  <a:tcPr marL="89747" marR="89747" marT="45725" marB="45725"/>
                </a:tc>
              </a:tr>
              <a:tr h="518177">
                <a:tc>
                  <a:txBody>
                    <a:bodyPr/>
                    <a:lstStyle/>
                    <a:p>
                      <a:r>
                        <a:rPr lang="en-US" sz="1400" dirty="0" smtClean="0"/>
                        <a:t>Operations &amp; Maintenance (O&amp;M) Requirements</a:t>
                      </a:r>
                      <a:endParaRPr lang="en-US" sz="1400" dirty="0"/>
                    </a:p>
                  </a:txBody>
                  <a:tcPr marL="89747" marR="89747" marT="45725" marB="45725"/>
                </a:tc>
                <a:tc>
                  <a:txBody>
                    <a:bodyPr/>
                    <a:lstStyle/>
                    <a:p>
                      <a:r>
                        <a:rPr lang="en-US" sz="1400" dirty="0" smtClean="0"/>
                        <a:t>For a larger simple landfill, earthmoving equipment</a:t>
                      </a:r>
                      <a:r>
                        <a:rPr lang="en-US" sz="1400" baseline="0" dirty="0" smtClean="0"/>
                        <a:t> and additional </a:t>
                      </a:r>
                      <a:r>
                        <a:rPr lang="en-US" sz="1400" dirty="0" smtClean="0"/>
                        <a:t>manpower will be necessary</a:t>
                      </a:r>
                      <a:endParaRPr lang="en-US" sz="1400" dirty="0"/>
                    </a:p>
                  </a:txBody>
                  <a:tcPr marL="89747" marR="89747" marT="45725" marB="45725"/>
                </a:tc>
              </a:tr>
              <a:tr h="944961">
                <a:tc>
                  <a:txBody>
                    <a:bodyPr/>
                    <a:lstStyle/>
                    <a:p>
                      <a:r>
                        <a:rPr lang="en-US" sz="1400" dirty="0" smtClean="0"/>
                        <a:t>Transfer/Closure</a:t>
                      </a:r>
                      <a:r>
                        <a:rPr lang="en-US" sz="1400" baseline="0" dirty="0" smtClean="0"/>
                        <a:t> Requirements</a:t>
                      </a:r>
                      <a:endParaRPr lang="en-US" sz="1400" dirty="0"/>
                    </a:p>
                  </a:txBody>
                  <a:tcPr marL="89747" marR="89747" marT="45725" marB="45725"/>
                </a:tc>
                <a:tc>
                  <a:txBody>
                    <a:bodyPr/>
                    <a:lstStyle/>
                    <a:p>
                      <a:r>
                        <a:rPr lang="en-US" sz="1400" dirty="0" smtClean="0"/>
                        <a:t>Place a rectangular</a:t>
                      </a:r>
                      <a:r>
                        <a:rPr lang="en-US" sz="1400" baseline="0" dirty="0" smtClean="0"/>
                        <a:t> sign on top of the site indicating the type of pit/trench, the date it was closed, and the unit designation if the situation allows.  An 8-digit grid coordinate is recorded for each waste burial site and reported to higher headquarters.  </a:t>
                      </a:r>
                      <a:endParaRPr lang="en-US" sz="1400" dirty="0"/>
                    </a:p>
                  </a:txBody>
                  <a:tcPr marL="89747" marR="89747" marT="45725" marB="45725"/>
                </a:tc>
              </a:tr>
              <a:tr h="1371609">
                <a:tc>
                  <a:txBody>
                    <a:bodyPr/>
                    <a:lstStyle/>
                    <a:p>
                      <a:r>
                        <a:rPr lang="en-US" sz="1400" dirty="0" smtClean="0"/>
                        <a:t>References</a:t>
                      </a:r>
                      <a:endParaRPr lang="en-US" sz="1400" dirty="0"/>
                    </a:p>
                  </a:txBody>
                  <a:tcPr marL="89747" marR="89747" marT="45725" marB="45725"/>
                </a:tc>
                <a:tc>
                  <a:txBody>
                    <a:bodyPr/>
                    <a:lstStyle/>
                    <a:p>
                      <a:pPr>
                        <a:buFont typeface="Arial" pitchFamily="34" charset="0"/>
                        <a:buChar char="•"/>
                      </a:pP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p>
                    <a:p>
                      <a:pPr>
                        <a:buFont typeface="Arial" pitchFamily="34" charset="0"/>
                        <a:buChar char="•"/>
                      </a:pP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endParaRPr lang="en-US" sz="1200" dirty="0" smtClean="0">
                        <a:solidFill>
                          <a:schemeClr val="tx1"/>
                        </a:solidFill>
                      </a:endParaRPr>
                    </a:p>
                    <a:p>
                      <a:pPr>
                        <a:buFont typeface="Arial" pitchFamily="34" charset="0"/>
                        <a:buChar char="•"/>
                      </a:pPr>
                      <a:r>
                        <a:rPr lang="en-US" sz="1200" dirty="0" smtClean="0"/>
                        <a:t>MCRP 4-11B, February 2010</a:t>
                      </a:r>
                      <a:endParaRPr lang="en-US" sz="1200" baseline="0" dirty="0" smtClean="0"/>
                    </a:p>
                    <a:p>
                      <a:pPr>
                        <a:buFont typeface="Arial" pitchFamily="34" charset="0"/>
                        <a:buChar char="•"/>
                      </a:pPr>
                      <a:r>
                        <a:rPr lang="en-US" sz="1200" baseline="0" dirty="0" smtClean="0"/>
                        <a:t> </a:t>
                      </a:r>
                      <a:r>
                        <a:rPr lang="en-US" sz="1200" dirty="0" smtClean="0"/>
                        <a:t>U.S. Air Force, </a:t>
                      </a:r>
                      <a:r>
                        <a:rPr lang="en-US" sz="1200" i="1" dirty="0" smtClean="0"/>
                        <a:t>Environmental Considerations for Overseas Contingency Operations</a:t>
                      </a:r>
                      <a:r>
                        <a:rPr lang="en-US" sz="1200" dirty="0" smtClean="0"/>
                        <a:t>, Air Force Handbook 10-222, Vol. 4</a:t>
                      </a:r>
                      <a:endParaRPr lang="en-US" sz="1200" baseline="0" dirty="0" smtClean="0"/>
                    </a:p>
                  </a:txBody>
                  <a:tcPr marL="89747" marR="89747" marT="45725" marB="45725"/>
                </a:tc>
              </a:tr>
            </a:tbl>
          </a:graphicData>
        </a:graphic>
      </p:graphicFrame>
      <p:sp>
        <p:nvSpPr>
          <p:cNvPr id="48156" name="Title 4"/>
          <p:cNvSpPr>
            <a:spLocks noGrp="1"/>
          </p:cNvSpPr>
          <p:nvPr>
            <p:ph type="title"/>
          </p:nvPr>
        </p:nvSpPr>
        <p:spPr>
          <a:ln/>
        </p:spPr>
        <p:txBody>
          <a:bodyPr/>
          <a:lstStyle/>
          <a:p>
            <a:pPr eaLnBrk="1" hangingPunct="1"/>
            <a:r>
              <a:rPr lang="en-US" altLang="en-US" smtClean="0"/>
              <a:t>Simple Landfill</a:t>
            </a:r>
          </a:p>
        </p:txBody>
      </p:sp>
      <p:sp>
        <p:nvSpPr>
          <p:cNvPr id="48157" name="Slide Number Placeholder 3"/>
          <p:cNvSpPr txBox="1">
            <a:spLocks/>
          </p:cNvSpPr>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E8C8208-E117-456C-AA86-43CBADCC5F3C}" type="slidenum">
              <a:rPr lang="en-US" altLang="en-US"/>
              <a:pPr algn="r" eaLnBrk="1" hangingPunct="1"/>
              <a:t>36</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14800" cy="5105400"/>
          </a:xfrm>
        </p:spPr>
        <p:txBody>
          <a:bodyPr>
            <a:normAutofit fontScale="92500" lnSpcReduction="20000"/>
          </a:bodyPr>
          <a:lstStyle/>
          <a:p>
            <a:pPr eaLnBrk="1" hangingPunct="1">
              <a:defRPr/>
            </a:pPr>
            <a:r>
              <a:rPr lang="en-US" dirty="0" smtClean="0"/>
              <a:t>Advantages</a:t>
            </a:r>
          </a:p>
          <a:p>
            <a:pPr lvl="1" eaLnBrk="1" hangingPunct="1">
              <a:defRPr/>
            </a:pPr>
            <a:r>
              <a:rPr lang="en-US" dirty="0" smtClean="0"/>
              <a:t>Low initial cost</a:t>
            </a:r>
          </a:p>
          <a:p>
            <a:pPr lvl="1" eaLnBrk="1" hangingPunct="1">
              <a:defRPr/>
            </a:pPr>
            <a:r>
              <a:rPr lang="en-US" dirty="0" smtClean="0"/>
              <a:t>Low operating cost</a:t>
            </a:r>
          </a:p>
          <a:p>
            <a:pPr eaLnBrk="1" hangingPunct="1">
              <a:defRPr/>
            </a:pPr>
            <a:r>
              <a:rPr lang="en-US" dirty="0" smtClean="0"/>
              <a:t>Disadvantages</a:t>
            </a:r>
          </a:p>
          <a:p>
            <a:pPr lvl="1" eaLnBrk="1" hangingPunct="1">
              <a:defRPr/>
            </a:pPr>
            <a:r>
              <a:rPr lang="en-US" dirty="0" smtClean="0"/>
              <a:t>Negative environmental impacts</a:t>
            </a:r>
          </a:p>
          <a:p>
            <a:pPr lvl="1" eaLnBrk="1" hangingPunct="1">
              <a:defRPr/>
            </a:pPr>
            <a:r>
              <a:rPr lang="en-US" dirty="0" smtClean="0"/>
              <a:t>Air emissions</a:t>
            </a:r>
          </a:p>
          <a:p>
            <a:pPr lvl="1" eaLnBrk="1" hangingPunct="1">
              <a:defRPr/>
            </a:pPr>
            <a:r>
              <a:rPr lang="en-US" dirty="0" smtClean="0"/>
              <a:t>Human health effects</a:t>
            </a:r>
          </a:p>
          <a:p>
            <a:pPr lvl="1" eaLnBrk="1" hangingPunct="1">
              <a:defRPr/>
            </a:pPr>
            <a:r>
              <a:rPr lang="en-US" dirty="0" smtClean="0"/>
              <a:t>Labor intensive</a:t>
            </a:r>
          </a:p>
          <a:p>
            <a:pPr lvl="1" eaLnBrk="1" hangingPunct="1">
              <a:defRPr/>
            </a:pPr>
            <a:r>
              <a:rPr lang="en-US" dirty="0" smtClean="0"/>
              <a:t>Land requirement</a:t>
            </a:r>
          </a:p>
          <a:p>
            <a:pPr eaLnBrk="1" hangingPunct="1">
              <a:defRPr/>
            </a:pPr>
            <a:r>
              <a:rPr lang="en-US" dirty="0" smtClean="0"/>
              <a:t>Limitations</a:t>
            </a:r>
          </a:p>
          <a:p>
            <a:pPr lvl="1" eaLnBrk="1" hangingPunct="1">
              <a:defRPr/>
            </a:pPr>
            <a:r>
              <a:rPr lang="en-US" dirty="0" smtClean="0"/>
              <a:t>Not authorized in many locations</a:t>
            </a:r>
          </a:p>
          <a:p>
            <a:pPr lvl="1" eaLnBrk="1" hangingPunct="1">
              <a:defRPr/>
            </a:pPr>
            <a:r>
              <a:rPr lang="en-US" dirty="0" smtClean="0"/>
              <a:t>Cannot handle all waste types</a:t>
            </a:r>
          </a:p>
          <a:p>
            <a:pPr lvl="1" eaLnBrk="1" hangingPunct="1">
              <a:defRPr/>
            </a:pPr>
            <a:r>
              <a:rPr lang="en-US" dirty="0" smtClean="0"/>
              <a:t>Needs to be sited far from personnel and airfields </a:t>
            </a:r>
          </a:p>
          <a:p>
            <a:pPr lvl="1" eaLnBrk="1" hangingPunct="1">
              <a:defRPr/>
            </a:pPr>
            <a:endParaRPr lang="en-US" dirty="0" smtClean="0"/>
          </a:p>
          <a:p>
            <a:pPr lvl="1" eaLnBrk="1" hangingPunct="1">
              <a:defRPr/>
            </a:pPr>
            <a:endParaRPr lang="en-US" dirty="0"/>
          </a:p>
        </p:txBody>
      </p:sp>
      <p:sp>
        <p:nvSpPr>
          <p:cNvPr id="49155" name="Title 1"/>
          <p:cNvSpPr>
            <a:spLocks noGrp="1"/>
          </p:cNvSpPr>
          <p:nvPr>
            <p:ph type="title"/>
          </p:nvPr>
        </p:nvSpPr>
        <p:spPr>
          <a:ln/>
        </p:spPr>
        <p:txBody>
          <a:bodyPr/>
          <a:lstStyle/>
          <a:p>
            <a:pPr eaLnBrk="1" hangingPunct="1"/>
            <a:r>
              <a:rPr lang="en-US" altLang="en-US" smtClean="0"/>
              <a:t>Burn Pit</a:t>
            </a:r>
          </a:p>
        </p:txBody>
      </p:sp>
      <p:sp>
        <p:nvSpPr>
          <p:cNvPr id="49156" name="Content Placeholder 3"/>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pic>
        <p:nvPicPr>
          <p:cNvPr id="49157" name="Picture 4" descr="DSC003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3962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gradFill flip="none" rotWithShape="1">
                      <a:gsLst>
                        <a:gs pos="0">
                          <a:srgbClr val="00B050"/>
                        </a:gs>
                        <a:gs pos="50000">
                          <a:srgbClr val="FFFF00"/>
                        </a:gs>
                      </a:gsLst>
                      <a:lin ang="0" scaled="1"/>
                      <a:tileRect/>
                    </a:gra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0000"/>
                    </a:solidFill>
                  </a:tcPr>
                </a:tc>
              </a:tr>
            </a:tbl>
          </a:graphicData>
        </a:graphic>
      </p:graphicFrame>
      <p:sp>
        <p:nvSpPr>
          <p:cNvPr id="49170"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430E58B-92FB-4BE8-ADF9-689AABE060BC}" type="slidenum">
              <a:rPr lang="en-US" altLang="en-US"/>
              <a:pPr algn="r" eaLnBrk="1" hangingPunct="1"/>
              <a:t>37</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3722044710"/>
              </p:ext>
            </p:extLst>
          </p:nvPr>
        </p:nvGraphicFramePr>
        <p:xfrm>
          <a:off x="457200" y="1358573"/>
          <a:ext cx="8229600" cy="5328634"/>
        </p:xfrm>
        <a:graphic>
          <a:graphicData uri="http://schemas.openxmlformats.org/drawingml/2006/table">
            <a:tbl>
              <a:tblPr bandRow="1">
                <a:tableStyleId>{ED083AE6-46FA-4A59-8FB0-9F97EB10719F}</a:tableStyleId>
              </a:tblPr>
              <a:tblGrid>
                <a:gridCol w="2286000"/>
                <a:gridCol w="5943600"/>
              </a:tblGrid>
              <a:tr h="640054">
                <a:tc>
                  <a:txBody>
                    <a:bodyPr/>
                    <a:lstStyle/>
                    <a:p>
                      <a:r>
                        <a:rPr lang="en-US" sz="1200" dirty="0" smtClean="0"/>
                        <a:t>General Design Considerations</a:t>
                      </a:r>
                    </a:p>
                  </a:txBody>
                  <a:tcPr marT="45711" marB="45711"/>
                </a:tc>
                <a:tc>
                  <a:txBody>
                    <a:bodyPr/>
                    <a:lstStyle/>
                    <a:p>
                      <a:r>
                        <a:rPr lang="en-US" sz="1200" dirty="0" smtClean="0"/>
                        <a:t>Locate</a:t>
                      </a:r>
                      <a:r>
                        <a:rPr lang="en-US" sz="1200" baseline="0" dirty="0" smtClean="0"/>
                        <a:t> downwind of inhabited areas</a:t>
                      </a:r>
                    </a:p>
                    <a:p>
                      <a:r>
                        <a:rPr lang="en-US" sz="1200" baseline="0" dirty="0" smtClean="0"/>
                        <a:t>Do not conduct burn operations during weather prohibitive conditions (e.g. during or after rain events, during inversions)</a:t>
                      </a:r>
                      <a:endParaRPr lang="en-US" sz="1200" dirty="0"/>
                    </a:p>
                  </a:txBody>
                  <a:tcPr marT="45711" marB="45711"/>
                </a:tc>
              </a:tr>
              <a:tr h="822931">
                <a:tc>
                  <a:txBody>
                    <a:bodyPr/>
                    <a:lstStyle/>
                    <a:p>
                      <a:r>
                        <a:rPr lang="en-US" sz="1200" dirty="0" smtClean="0"/>
                        <a:t>Limitations</a:t>
                      </a:r>
                      <a:endParaRPr lang="en-US" sz="1200" dirty="0"/>
                    </a:p>
                  </a:txBody>
                  <a:tcPr marT="45711" marB="45711"/>
                </a:tc>
                <a:tc>
                  <a:txBody>
                    <a:bodyPr/>
                    <a:lstStyle/>
                    <a:p>
                      <a:r>
                        <a:rPr lang="en-US" sz="1200" dirty="0" smtClean="0"/>
                        <a:t>Recommendation</a:t>
                      </a:r>
                      <a:r>
                        <a:rPr lang="en-US" sz="1200" baseline="0" dirty="0" smtClean="0"/>
                        <a:t> – burn pit usage is not to exceed one year after the establishment of a base camp.</a:t>
                      </a:r>
                    </a:p>
                    <a:p>
                      <a:r>
                        <a:rPr lang="en-US" sz="1200" baseline="0" dirty="0" smtClean="0"/>
                        <a:t>Cannot burn covered wastes (e.g., plastics, hazardous waste, medical waste, tires, treated wood)</a:t>
                      </a:r>
                      <a:endParaRPr lang="en-US" sz="1200" dirty="0"/>
                    </a:p>
                  </a:txBody>
                  <a:tcPr marT="45711" marB="45711"/>
                </a:tc>
              </a:tr>
              <a:tr h="345208">
                <a:tc>
                  <a:txBody>
                    <a:bodyPr/>
                    <a:lstStyle/>
                    <a:p>
                      <a:r>
                        <a:rPr lang="en-US" sz="1200" dirty="0" smtClean="0"/>
                        <a:t>Recordkeeping, Reporting</a:t>
                      </a:r>
                      <a:endParaRPr lang="en-US" sz="1200" dirty="0"/>
                    </a:p>
                  </a:txBody>
                  <a:tcPr marT="45711" marB="45711"/>
                </a:tc>
                <a:tc>
                  <a:txBody>
                    <a:bodyPr/>
                    <a:lstStyle/>
                    <a:p>
                      <a:r>
                        <a:rPr lang="en-US" sz="1200" dirty="0" smtClean="0"/>
                        <a:t>Location, contents of waste, dates</a:t>
                      </a:r>
                      <a:r>
                        <a:rPr lang="en-US" sz="1200" baseline="0" dirty="0" smtClean="0"/>
                        <a:t> of opening/closure, pictures, amount, air sampling</a:t>
                      </a:r>
                      <a:endParaRPr lang="en-US" sz="1200" dirty="0"/>
                    </a:p>
                  </a:txBody>
                  <a:tcPr marT="45711" marB="45711"/>
                </a:tc>
              </a:tr>
              <a:tr h="228600">
                <a:tc>
                  <a:txBody>
                    <a:bodyPr/>
                    <a:lstStyle/>
                    <a:p>
                      <a:r>
                        <a:rPr lang="en-US" sz="1200" dirty="0" smtClean="0"/>
                        <a:t>Capital Costs</a:t>
                      </a:r>
                      <a:endParaRPr lang="en-US" sz="1200" dirty="0"/>
                    </a:p>
                  </a:txBody>
                  <a:tcPr marT="45711" marB="45711"/>
                </a:tc>
                <a:tc>
                  <a:txBody>
                    <a:bodyPr/>
                    <a:lstStyle/>
                    <a:p>
                      <a:r>
                        <a:rPr lang="en-US" sz="1200" dirty="0" smtClean="0"/>
                        <a:t>Earthmoving</a:t>
                      </a:r>
                      <a:r>
                        <a:rPr lang="en-US" sz="1200" baseline="0" dirty="0" smtClean="0"/>
                        <a:t> equipment </a:t>
                      </a:r>
                      <a:endParaRPr lang="en-US" sz="1200" dirty="0"/>
                    </a:p>
                  </a:txBody>
                  <a:tcPr marT="45711" marB="45711"/>
                </a:tc>
              </a:tr>
              <a:tr h="279269">
                <a:tc>
                  <a:txBody>
                    <a:bodyPr/>
                    <a:lstStyle/>
                    <a:p>
                      <a:r>
                        <a:rPr lang="en-US" sz="1200" dirty="0" smtClean="0"/>
                        <a:t>O&amp;M Requirements</a:t>
                      </a:r>
                      <a:endParaRPr lang="en-US" sz="1200" dirty="0"/>
                    </a:p>
                  </a:txBody>
                  <a:tcPr marT="45711" marB="45711"/>
                </a:tc>
                <a:tc>
                  <a:txBody>
                    <a:bodyPr/>
                    <a:lstStyle/>
                    <a:p>
                      <a:r>
                        <a:rPr lang="en-US" sz="1200" dirty="0" smtClean="0"/>
                        <a:t>Manpower</a:t>
                      </a:r>
                      <a:endParaRPr lang="en-US" sz="1200" dirty="0"/>
                    </a:p>
                  </a:txBody>
                  <a:tcPr marT="45711" marB="45711"/>
                </a:tc>
              </a:tr>
              <a:tr h="1046629">
                <a:tc>
                  <a:txBody>
                    <a:bodyPr/>
                    <a:lstStyle/>
                    <a:p>
                      <a:r>
                        <a:rPr lang="en-US" sz="1200" dirty="0" smtClean="0"/>
                        <a:t>Transfer/Closure</a:t>
                      </a:r>
                      <a:r>
                        <a:rPr lang="en-US" sz="1200" baseline="0" dirty="0" smtClean="0"/>
                        <a:t> Requirements</a:t>
                      </a:r>
                      <a:endParaRPr lang="en-US" sz="1200" dirty="0"/>
                    </a:p>
                  </a:txBody>
                  <a:tcPr marT="45711" marB="45711"/>
                </a:tc>
                <a:tc>
                  <a:txBody>
                    <a:bodyPr/>
                    <a:lstStyle/>
                    <a:p>
                      <a:r>
                        <a:rPr lang="en-US" sz="1200" dirty="0" smtClean="0"/>
                        <a:t>Soil sampling,</a:t>
                      </a:r>
                      <a:r>
                        <a:rPr lang="en-US" sz="1200" baseline="0" dirty="0" smtClean="0"/>
                        <a:t> groundwater sampling (consideration)</a:t>
                      </a:r>
                    </a:p>
                    <a:p>
                      <a:r>
                        <a:rPr lang="en-US" sz="1200" baseline="0" dirty="0" smtClean="0"/>
                        <a:t>Bury any existing trash and ash, cap existing area</a:t>
                      </a:r>
                      <a:endParaRPr lang="en-US" sz="1200" dirty="0" smtClean="0"/>
                    </a:p>
                    <a:p>
                      <a:r>
                        <a:rPr lang="en-US" sz="1200" dirty="0" smtClean="0"/>
                        <a:t>Place a rectangular</a:t>
                      </a:r>
                      <a:r>
                        <a:rPr lang="en-US" sz="1200" baseline="0" dirty="0" smtClean="0"/>
                        <a:t> sign on top of the site indicating the type of burn operations, the date it was closed, and the unit designation if the situation allows.  An 8-digit grid coordinate is recorded for each waste burial site and reported to higher headquarters </a:t>
                      </a:r>
                      <a:endParaRPr lang="en-US" sz="1200" dirty="0"/>
                    </a:p>
                  </a:txBody>
                  <a:tcPr marT="45711" marB="45711"/>
                </a:tc>
              </a:tr>
              <a:tr h="1920193">
                <a:tc>
                  <a:txBody>
                    <a:bodyPr/>
                    <a:lstStyle/>
                    <a:p>
                      <a:r>
                        <a:rPr lang="en-US" sz="1200" dirty="0" smtClean="0"/>
                        <a:t>References</a:t>
                      </a:r>
                      <a:endParaRPr lang="en-US" sz="1200" dirty="0"/>
                    </a:p>
                  </a:txBody>
                  <a:tcPr marT="45711" marB="45711"/>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dirty="0" smtClean="0">
                          <a:solidFill>
                            <a:schemeClr val="tx1"/>
                          </a:solidFill>
                        </a:rPr>
                        <a:t>U.S. Air Force Instruction, </a:t>
                      </a:r>
                      <a:r>
                        <a:rPr lang="en-US" sz="1200" i="1" dirty="0" smtClean="0">
                          <a:solidFill>
                            <a:schemeClr val="tx1"/>
                          </a:solidFill>
                        </a:rPr>
                        <a:t>Waste Management</a:t>
                      </a:r>
                      <a:r>
                        <a:rPr lang="en-US" sz="1200" dirty="0" smtClean="0">
                          <a:solidFill>
                            <a:schemeClr val="tx1"/>
                          </a:solidFill>
                        </a:rPr>
                        <a:t>, AFI 32-7042, 2010 </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endParaRPr lang="en-US" sz="120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MCRP 4-11B, Feb. 2010</a:t>
                      </a:r>
                      <a:endParaRPr lang="en-US" sz="1200" baseline="0" dirty="0" smtClean="0"/>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dirty="0" smtClean="0"/>
                        <a:t>U.S. Air Force, </a:t>
                      </a:r>
                      <a:r>
                        <a:rPr lang="en-US" sz="1200" i="1" dirty="0" smtClean="0"/>
                        <a:t>Environmental Considerations for Overseas Contingency Operations</a:t>
                      </a:r>
                      <a:r>
                        <a:rPr lang="en-US" sz="1200" dirty="0" smtClean="0"/>
                        <a:t>, Air Force Handbook 10-222, Vol. 4</a:t>
                      </a:r>
                      <a:endParaRPr lang="en-US" sz="1200" baseline="0" dirty="0" smtClean="0"/>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U.S. Department of Defense Instruction (DODI) 4715.19, Use of Open-Air Burn Pits in Contingency Operations</a:t>
                      </a:r>
                    </a:p>
                  </a:txBody>
                  <a:tcPr marT="45711" marB="45711"/>
                </a:tc>
              </a:tr>
            </a:tbl>
          </a:graphicData>
        </a:graphic>
      </p:graphicFrame>
      <p:sp>
        <p:nvSpPr>
          <p:cNvPr id="50204" name="Title 4"/>
          <p:cNvSpPr>
            <a:spLocks noGrp="1"/>
          </p:cNvSpPr>
          <p:nvPr>
            <p:ph type="title"/>
          </p:nvPr>
        </p:nvSpPr>
        <p:spPr>
          <a:ln/>
        </p:spPr>
        <p:txBody>
          <a:bodyPr/>
          <a:lstStyle/>
          <a:p>
            <a:pPr eaLnBrk="1" hangingPunct="1"/>
            <a:r>
              <a:rPr lang="en-US" altLang="en-US" smtClean="0"/>
              <a:t>Burn Pit</a:t>
            </a:r>
          </a:p>
        </p:txBody>
      </p:sp>
      <p:sp>
        <p:nvSpPr>
          <p:cNvPr id="50205" name="Slide Number Placeholder 3"/>
          <p:cNvSpPr txBox="1">
            <a:spLocks/>
          </p:cNvSpPr>
          <p:nvPr/>
        </p:nvSpPr>
        <p:spPr bwMode="auto">
          <a:xfrm>
            <a:off x="7239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EF50701-4C9B-445E-B2CF-AD4F5A655C05}" type="slidenum">
              <a:rPr lang="en-US" altLang="en-US"/>
              <a:pPr algn="r" eaLnBrk="1" hangingPunct="1"/>
              <a:t>38</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FF0000"/>
                    </a:solidFill>
                  </a:tcPr>
                </a:tc>
              </a:tr>
            </a:tbl>
          </a:graphicData>
        </a:graphic>
      </p:graphicFrame>
      <p:sp>
        <p:nvSpPr>
          <p:cNvPr id="3" name="Content Placeholder 2"/>
          <p:cNvSpPr>
            <a:spLocks noGrp="1"/>
          </p:cNvSpPr>
          <p:nvPr>
            <p:ph idx="1"/>
          </p:nvPr>
        </p:nvSpPr>
        <p:spPr>
          <a:xfrm>
            <a:off x="533400" y="1371600"/>
            <a:ext cx="4114800" cy="5105400"/>
          </a:xfrm>
        </p:spPr>
        <p:txBody>
          <a:bodyPr>
            <a:normAutofit fontScale="77500" lnSpcReduction="20000"/>
          </a:bodyPr>
          <a:lstStyle/>
          <a:p>
            <a:pPr eaLnBrk="1" hangingPunct="1">
              <a:defRPr/>
            </a:pPr>
            <a:r>
              <a:rPr lang="en-US" dirty="0" smtClean="0"/>
              <a:t>Advantages</a:t>
            </a:r>
          </a:p>
          <a:p>
            <a:pPr lvl="1" eaLnBrk="1" hangingPunct="1">
              <a:defRPr/>
            </a:pPr>
            <a:r>
              <a:rPr lang="en-US" dirty="0" smtClean="0"/>
              <a:t>Effective</a:t>
            </a:r>
          </a:p>
          <a:p>
            <a:pPr lvl="1" eaLnBrk="1" hangingPunct="1">
              <a:defRPr/>
            </a:pPr>
            <a:r>
              <a:rPr lang="en-US" dirty="0"/>
              <a:t>L</a:t>
            </a:r>
            <a:r>
              <a:rPr lang="en-US" dirty="0" smtClean="0"/>
              <a:t>and required only for the equipment</a:t>
            </a:r>
          </a:p>
          <a:p>
            <a:pPr lvl="1" eaLnBrk="1" hangingPunct="1">
              <a:defRPr/>
            </a:pPr>
            <a:r>
              <a:rPr lang="en-US" dirty="0" smtClean="0"/>
              <a:t>Low air emissions</a:t>
            </a:r>
          </a:p>
          <a:p>
            <a:pPr lvl="1" eaLnBrk="1" hangingPunct="1">
              <a:defRPr/>
            </a:pPr>
            <a:r>
              <a:rPr lang="en-US" dirty="0"/>
              <a:t>E</a:t>
            </a:r>
            <a:r>
              <a:rPr lang="en-US" dirty="0" smtClean="0"/>
              <a:t>nvironmentally acceptable</a:t>
            </a:r>
          </a:p>
          <a:p>
            <a:pPr lvl="1" eaLnBrk="1" hangingPunct="1">
              <a:defRPr/>
            </a:pPr>
            <a:r>
              <a:rPr lang="en-US" dirty="0" smtClean="0"/>
              <a:t>Easier to set-up than larger incinerator </a:t>
            </a:r>
          </a:p>
          <a:p>
            <a:pPr eaLnBrk="1" hangingPunct="1">
              <a:defRPr/>
            </a:pPr>
            <a:r>
              <a:rPr lang="en-US" dirty="0" smtClean="0"/>
              <a:t>Disadvantages </a:t>
            </a:r>
          </a:p>
          <a:p>
            <a:pPr lvl="1" eaLnBrk="1" hangingPunct="1">
              <a:defRPr/>
            </a:pPr>
            <a:r>
              <a:rPr lang="en-US" dirty="0" smtClean="0"/>
              <a:t>High capital cost</a:t>
            </a:r>
          </a:p>
          <a:p>
            <a:pPr lvl="1" eaLnBrk="1" hangingPunct="1">
              <a:defRPr/>
            </a:pPr>
            <a:r>
              <a:rPr lang="en-US" dirty="0" smtClean="0"/>
              <a:t>Transportation/logistics requirements</a:t>
            </a:r>
          </a:p>
          <a:p>
            <a:pPr lvl="1" eaLnBrk="1" hangingPunct="1">
              <a:defRPr/>
            </a:pPr>
            <a:r>
              <a:rPr lang="en-US" dirty="0" smtClean="0"/>
              <a:t>Skilled operators</a:t>
            </a:r>
          </a:p>
          <a:p>
            <a:pPr lvl="1" eaLnBrk="1" hangingPunct="1">
              <a:defRPr/>
            </a:pPr>
            <a:r>
              <a:rPr lang="en-US" dirty="0" smtClean="0"/>
              <a:t>High operations and maintenance (O&amp;M) costs, including fuel</a:t>
            </a:r>
          </a:p>
          <a:p>
            <a:pPr lvl="1" eaLnBrk="1" hangingPunct="1">
              <a:defRPr/>
            </a:pPr>
            <a:r>
              <a:rPr lang="en-US" dirty="0" smtClean="0"/>
              <a:t>Generated ash is HW </a:t>
            </a:r>
          </a:p>
          <a:p>
            <a:pPr eaLnBrk="1" hangingPunct="1">
              <a:defRPr/>
            </a:pPr>
            <a:r>
              <a:rPr lang="en-US" dirty="0" smtClean="0"/>
              <a:t>Limitations</a:t>
            </a:r>
          </a:p>
          <a:p>
            <a:pPr lvl="1" eaLnBrk="1" hangingPunct="1">
              <a:defRPr/>
            </a:pPr>
            <a:r>
              <a:rPr lang="en-US" dirty="0" smtClean="0"/>
              <a:t>Acquisition and delivery timeline</a:t>
            </a:r>
          </a:p>
          <a:p>
            <a:pPr lvl="1" eaLnBrk="1" hangingPunct="1">
              <a:defRPr/>
            </a:pPr>
            <a:r>
              <a:rPr lang="en-US" dirty="0" smtClean="0"/>
              <a:t>Suitable only for smaller force</a:t>
            </a:r>
          </a:p>
          <a:p>
            <a:pPr eaLnBrk="1" hangingPunct="1">
              <a:defRPr/>
            </a:pPr>
            <a:endParaRPr lang="en-US" dirty="0"/>
          </a:p>
        </p:txBody>
      </p:sp>
      <p:sp>
        <p:nvSpPr>
          <p:cNvPr id="51215" name="Title 1"/>
          <p:cNvSpPr>
            <a:spLocks noGrp="1"/>
          </p:cNvSpPr>
          <p:nvPr>
            <p:ph type="title"/>
          </p:nvPr>
        </p:nvSpPr>
        <p:spPr>
          <a:xfrm>
            <a:off x="1066800" y="152400"/>
            <a:ext cx="7467600" cy="762000"/>
          </a:xfrm>
          <a:ln/>
        </p:spPr>
        <p:txBody>
          <a:bodyPr/>
          <a:lstStyle/>
          <a:p>
            <a:pPr eaLnBrk="1" hangingPunct="1"/>
            <a:r>
              <a:rPr lang="en-US" altLang="en-US" sz="3500" smtClean="0"/>
              <a:t>Air Curtain and Mobile Incinerator</a:t>
            </a:r>
          </a:p>
        </p:txBody>
      </p:sp>
      <p:sp>
        <p:nvSpPr>
          <p:cNvPr id="51216" name="Content Placeholder 3"/>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pic>
        <p:nvPicPr>
          <p:cNvPr id="512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25688"/>
            <a:ext cx="3643313"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2" descr="http://www.csinorway.com/images/avf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0"/>
            <a:ext cx="30654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9"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7C26FAB-2C05-446F-BBE0-010160235D06}" type="slidenum">
              <a:rPr lang="en-US" altLang="en-US"/>
              <a:pPr algn="r" eaLnBrk="1" hangingPunct="1"/>
              <a:t>39</a:t>
            </a:fld>
            <a:endParaRPr lang="en-US" altLang="en-US">
              <a:solidFill>
                <a:schemeClr val="bg2"/>
              </a:solidFill>
            </a:endParaRPr>
          </a:p>
        </p:txBody>
      </p:sp>
      <p:sp>
        <p:nvSpPr>
          <p:cNvPr id="10"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85000" lnSpcReduction="10000"/>
          </a:bodyPr>
          <a:lstStyle/>
          <a:p>
            <a:pPr>
              <a:defRPr/>
            </a:pPr>
            <a:r>
              <a:rPr lang="sv-SE" b="1" i="1" dirty="0" smtClean="0"/>
              <a:t>Solid Waste (SW): </a:t>
            </a:r>
            <a:r>
              <a:rPr lang="sv-SE" dirty="0"/>
              <a:t>Any substance, material or object which the holder </a:t>
            </a:r>
            <a:r>
              <a:rPr lang="sv-SE" dirty="0" smtClean="0"/>
              <a:t>discards, intends to discard, or </a:t>
            </a:r>
            <a:r>
              <a:rPr lang="sv-SE" dirty="0"/>
              <a:t>is required to </a:t>
            </a:r>
            <a:r>
              <a:rPr lang="sv-SE" dirty="0" smtClean="0"/>
              <a:t>discard</a:t>
            </a:r>
            <a:endParaRPr lang="sv-SE" dirty="0"/>
          </a:p>
          <a:p>
            <a:pPr>
              <a:defRPr/>
            </a:pPr>
            <a:r>
              <a:rPr lang="en-US" b="1" i="1" dirty="0"/>
              <a:t>Hazardous Waste (HW</a:t>
            </a:r>
            <a:r>
              <a:rPr lang="en-US" b="1" i="1" dirty="0" smtClean="0"/>
              <a:t>):</a:t>
            </a:r>
            <a:r>
              <a:rPr lang="en-US" dirty="0" smtClean="0"/>
              <a:t> Waste that because of its chemical reactivity, toxic, explosive, radioactive, or other characteristics, causes danger or is likely to cause danger, to health or the environment</a:t>
            </a:r>
          </a:p>
          <a:p>
            <a:pPr>
              <a:defRPr/>
            </a:pPr>
            <a:r>
              <a:rPr lang="sv-SE" b="1" i="1" dirty="0" smtClean="0"/>
              <a:t>Recycling</a:t>
            </a:r>
            <a:r>
              <a:rPr lang="sv-SE" b="1" i="1" dirty="0"/>
              <a:t>: </a:t>
            </a:r>
            <a:r>
              <a:rPr lang="sv-SE" dirty="0"/>
              <a:t>The reprocessing in a production process of the waste materials for the original purpose or for other </a:t>
            </a:r>
            <a:r>
              <a:rPr lang="sv-SE" dirty="0" smtClean="0"/>
              <a:t>purposes, </a:t>
            </a:r>
            <a:r>
              <a:rPr lang="sv-SE" dirty="0"/>
              <a:t>including organic recycling but </a:t>
            </a:r>
            <a:r>
              <a:rPr lang="sv-SE" dirty="0" smtClean="0"/>
              <a:t>excluding </a:t>
            </a:r>
            <a:r>
              <a:rPr lang="sv-SE" dirty="0"/>
              <a:t>energy </a:t>
            </a:r>
            <a:r>
              <a:rPr lang="sv-SE" dirty="0" smtClean="0"/>
              <a:t>recovery</a:t>
            </a:r>
            <a:endParaRPr lang="sv-SE" dirty="0"/>
          </a:p>
          <a:p>
            <a:pPr>
              <a:defRPr/>
            </a:pPr>
            <a:r>
              <a:rPr lang="en-US" b="1" i="1" dirty="0" smtClean="0"/>
              <a:t>Reuse: </a:t>
            </a:r>
            <a:r>
              <a:rPr lang="en-US" dirty="0" smtClean="0"/>
              <a:t>The use of an item again for the same or different function</a:t>
            </a:r>
          </a:p>
          <a:p>
            <a:pPr>
              <a:defRPr/>
            </a:pPr>
            <a:r>
              <a:rPr lang="en-US" b="1" i="1" dirty="0" smtClean="0"/>
              <a:t>Waste Management (WM): </a:t>
            </a:r>
            <a:r>
              <a:rPr lang="en-US" dirty="0" smtClean="0"/>
              <a:t>The collection, transport, reuse, recycling and disposal of waste, considered as a whole, including the supervision of such activities</a:t>
            </a:r>
          </a:p>
          <a:p>
            <a:pPr>
              <a:defRPr/>
            </a:pPr>
            <a:r>
              <a:rPr lang="en-US" b="1" i="1" dirty="0" smtClean="0"/>
              <a:t>Waste Segregation</a:t>
            </a:r>
            <a:r>
              <a:rPr lang="en-US" dirty="0" smtClean="0"/>
              <a:t>: The separation of waste materials on the basis of potential options for reuse, recycling, treatment and disposal</a:t>
            </a:r>
          </a:p>
        </p:txBody>
      </p:sp>
      <p:sp>
        <p:nvSpPr>
          <p:cNvPr id="15363" name="Rubrik 1"/>
          <p:cNvSpPr>
            <a:spLocks noGrp="1"/>
          </p:cNvSpPr>
          <p:nvPr>
            <p:ph type="title"/>
          </p:nvPr>
        </p:nvSpPr>
        <p:spPr>
          <a:ln/>
        </p:spPr>
        <p:txBody>
          <a:bodyPr/>
          <a:lstStyle/>
          <a:p>
            <a:r>
              <a:rPr lang="sv-SE" altLang="en-US" smtClean="0"/>
              <a:t>Definitions</a:t>
            </a:r>
          </a:p>
        </p:txBody>
      </p:sp>
      <p:sp>
        <p:nvSpPr>
          <p:cNvPr id="1536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A29B402-A857-4785-A8E5-61E70A812EF7}" type="slidenum">
              <a:rPr lang="en-US" altLang="en-US"/>
              <a:pPr algn="r" eaLnBrk="1" hangingPunct="1"/>
              <a:t>4</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33400" y="1219200"/>
          <a:ext cx="8077200" cy="4810129"/>
        </p:xfrm>
        <a:graphic>
          <a:graphicData uri="http://schemas.openxmlformats.org/drawingml/2006/table">
            <a:tbl>
              <a:tblPr bandRow="1">
                <a:tableStyleId>{ED083AE6-46FA-4A59-8FB0-9F97EB10719F}</a:tableStyleId>
              </a:tblPr>
              <a:tblGrid>
                <a:gridCol w="2346886"/>
                <a:gridCol w="5730314"/>
              </a:tblGrid>
              <a:tr h="685751">
                <a:tc>
                  <a:txBody>
                    <a:bodyPr/>
                    <a:lstStyle/>
                    <a:p>
                      <a:r>
                        <a:rPr lang="en-US" sz="1300" dirty="0" smtClean="0"/>
                        <a:t>General Design Considerations</a:t>
                      </a:r>
                    </a:p>
                  </a:txBody>
                  <a:tcPr marL="89747" marR="89747" marT="45696" marB="45696"/>
                </a:tc>
                <a:tc>
                  <a:txBody>
                    <a:bodyPr/>
                    <a:lstStyle/>
                    <a:p>
                      <a:r>
                        <a:rPr lang="en-US" sz="1300" dirty="0" smtClean="0"/>
                        <a:t>Locate</a:t>
                      </a:r>
                      <a:r>
                        <a:rPr lang="en-US" sz="1300" baseline="0" dirty="0" smtClean="0"/>
                        <a:t> downwind of inhabited areas</a:t>
                      </a:r>
                    </a:p>
                    <a:p>
                      <a:r>
                        <a:rPr lang="en-US" sz="1300" baseline="0" dirty="0" smtClean="0"/>
                        <a:t>Do not conduct burn operations during weather prohibitive conditions (e.g., during or after rain events, during inversions).  </a:t>
                      </a:r>
                      <a:endParaRPr lang="en-US" sz="1300" dirty="0"/>
                    </a:p>
                  </a:txBody>
                  <a:tcPr marL="89747" marR="89747" marT="45696" marB="45696"/>
                </a:tc>
              </a:tr>
              <a:tr h="883871">
                <a:tc>
                  <a:txBody>
                    <a:bodyPr/>
                    <a:lstStyle/>
                    <a:p>
                      <a:r>
                        <a:rPr lang="en-US" sz="1300" dirty="0" smtClean="0"/>
                        <a:t>Limitations</a:t>
                      </a:r>
                      <a:endParaRPr lang="en-US" sz="1300" dirty="0"/>
                    </a:p>
                  </a:txBody>
                  <a:tcPr marL="89747" marR="89747" marT="45696" marB="45696"/>
                </a:tc>
                <a:tc>
                  <a:txBody>
                    <a:bodyPr/>
                    <a:lstStyle/>
                    <a:p>
                      <a:r>
                        <a:rPr lang="en-US" sz="1300" dirty="0" smtClean="0"/>
                        <a:t>Force Protection,</a:t>
                      </a:r>
                      <a:r>
                        <a:rPr lang="en-US" sz="1300" baseline="0" dirty="0" smtClean="0"/>
                        <a:t> land availability, base population, health concerns (vector-borne diseases)</a:t>
                      </a:r>
                    </a:p>
                    <a:p>
                      <a:pPr marL="0" marR="0" indent="0" algn="l" defTabSz="910544" rtl="0" eaLnBrk="1" fontAlgn="auto" latinLnBrk="0" hangingPunct="1">
                        <a:lnSpc>
                          <a:spcPct val="100000"/>
                        </a:lnSpc>
                        <a:spcBef>
                          <a:spcPts val="0"/>
                        </a:spcBef>
                        <a:spcAft>
                          <a:spcPts val="0"/>
                        </a:spcAft>
                        <a:buClrTx/>
                        <a:buSzTx/>
                        <a:buFontTx/>
                        <a:buNone/>
                        <a:tabLst/>
                        <a:defRPr/>
                      </a:pPr>
                      <a:r>
                        <a:rPr lang="en-US" sz="1300" baseline="0" dirty="0" smtClean="0"/>
                        <a:t>Cannot burn covered wastes (e.g., plastics, hazardous waste, medical waste, tires, treated wood)</a:t>
                      </a:r>
                      <a:endParaRPr lang="en-US" sz="1300" dirty="0" smtClean="0"/>
                    </a:p>
                  </a:txBody>
                  <a:tcPr marL="89747" marR="89747" marT="45696" marB="45696"/>
                </a:tc>
              </a:tr>
              <a:tr h="487632">
                <a:tc>
                  <a:txBody>
                    <a:bodyPr/>
                    <a:lstStyle/>
                    <a:p>
                      <a:r>
                        <a:rPr lang="en-US" sz="1300" dirty="0" smtClean="0"/>
                        <a:t>Recordkeeping, Reporting</a:t>
                      </a:r>
                      <a:endParaRPr lang="en-US" sz="1300" dirty="0"/>
                    </a:p>
                  </a:txBody>
                  <a:tcPr marL="89747" marR="89747" marT="45696" marB="45696"/>
                </a:tc>
                <a:tc>
                  <a:txBody>
                    <a:bodyPr/>
                    <a:lstStyle/>
                    <a:p>
                      <a:r>
                        <a:rPr lang="en-US" sz="1300" dirty="0" smtClean="0"/>
                        <a:t>Location, contents of waste, dates</a:t>
                      </a:r>
                      <a:r>
                        <a:rPr lang="en-US" sz="1300" baseline="0" dirty="0" smtClean="0"/>
                        <a:t> of opening/closure, pictures, amount, air sampling</a:t>
                      </a:r>
                      <a:endParaRPr lang="en-US" sz="1300" dirty="0"/>
                    </a:p>
                  </a:txBody>
                  <a:tcPr marL="89747" marR="89747" marT="45696" marB="45696"/>
                </a:tc>
              </a:tr>
              <a:tr h="370642">
                <a:tc>
                  <a:txBody>
                    <a:bodyPr/>
                    <a:lstStyle/>
                    <a:p>
                      <a:r>
                        <a:rPr lang="en-US" sz="1300" dirty="0" smtClean="0"/>
                        <a:t>Capital Costs</a:t>
                      </a:r>
                      <a:endParaRPr lang="en-US" sz="1300" dirty="0"/>
                    </a:p>
                  </a:txBody>
                  <a:tcPr marL="89747" marR="89747" marT="45696" marB="45696"/>
                </a:tc>
                <a:tc>
                  <a:txBody>
                    <a:bodyPr/>
                    <a:lstStyle/>
                    <a:p>
                      <a:r>
                        <a:rPr lang="en-US" sz="1300" dirty="0" smtClean="0"/>
                        <a:t>Incinerator,</a:t>
                      </a:r>
                      <a:r>
                        <a:rPr lang="en-US" sz="1300" baseline="0" dirty="0" smtClean="0"/>
                        <a:t> earthmoving equipment</a:t>
                      </a:r>
                      <a:endParaRPr lang="en-US" sz="1300" dirty="0"/>
                    </a:p>
                  </a:txBody>
                  <a:tcPr marL="89747" marR="89747" marT="45696" marB="45696"/>
                </a:tc>
              </a:tr>
              <a:tr h="370642">
                <a:tc>
                  <a:txBody>
                    <a:bodyPr/>
                    <a:lstStyle/>
                    <a:p>
                      <a:r>
                        <a:rPr lang="en-US" sz="1300" dirty="0" smtClean="0"/>
                        <a:t>O&amp;M Requirements</a:t>
                      </a:r>
                      <a:endParaRPr lang="en-US" sz="1300" dirty="0"/>
                    </a:p>
                  </a:txBody>
                  <a:tcPr marL="89747" marR="89747" marT="45696" marB="45696"/>
                </a:tc>
                <a:tc>
                  <a:txBody>
                    <a:bodyPr/>
                    <a:lstStyle/>
                    <a:p>
                      <a:r>
                        <a:rPr lang="en-US" sz="1300" dirty="0" smtClean="0">
                          <a:solidFill>
                            <a:schemeClr val="tx1"/>
                          </a:solidFill>
                        </a:rPr>
                        <a:t>Manpower, fuel use, ash removal.</a:t>
                      </a:r>
                      <a:r>
                        <a:rPr lang="en-US" sz="1300" baseline="0" dirty="0" smtClean="0">
                          <a:solidFill>
                            <a:schemeClr val="tx1"/>
                          </a:solidFill>
                        </a:rPr>
                        <a:t> Treat ash as HW</a:t>
                      </a:r>
                      <a:r>
                        <a:rPr lang="en-US" sz="1300" dirty="0" smtClean="0">
                          <a:solidFill>
                            <a:schemeClr val="tx1"/>
                          </a:solidFill>
                        </a:rPr>
                        <a:t> </a:t>
                      </a:r>
                      <a:endParaRPr lang="en-US" sz="1300" dirty="0">
                        <a:solidFill>
                          <a:schemeClr val="tx1"/>
                        </a:solidFill>
                      </a:endParaRPr>
                    </a:p>
                  </a:txBody>
                  <a:tcPr marL="89747" marR="89747" marT="45696" marB="45696"/>
                </a:tc>
              </a:tr>
              <a:tr h="1478231">
                <a:tc>
                  <a:txBody>
                    <a:bodyPr/>
                    <a:lstStyle/>
                    <a:p>
                      <a:r>
                        <a:rPr lang="en-US" sz="1300" dirty="0" smtClean="0"/>
                        <a:t>Transfer/Closure</a:t>
                      </a:r>
                      <a:r>
                        <a:rPr lang="en-US" sz="1300" baseline="0" dirty="0" smtClean="0"/>
                        <a:t> Requirements</a:t>
                      </a:r>
                      <a:endParaRPr lang="en-US" sz="1300" dirty="0"/>
                    </a:p>
                  </a:txBody>
                  <a:tcPr marL="89747" marR="89747" marT="45696" marB="45696"/>
                </a:tc>
                <a:tc>
                  <a:txBody>
                    <a:bodyPr/>
                    <a:lstStyle/>
                    <a:p>
                      <a:r>
                        <a:rPr lang="en-US" sz="1300" dirty="0" smtClean="0">
                          <a:solidFill>
                            <a:schemeClr val="tx1"/>
                          </a:solidFill>
                        </a:rPr>
                        <a:t>Soil sampling,</a:t>
                      </a:r>
                      <a:r>
                        <a:rPr lang="en-US" sz="1300" baseline="0" dirty="0" smtClean="0">
                          <a:solidFill>
                            <a:schemeClr val="tx1"/>
                          </a:solidFill>
                        </a:rPr>
                        <a:t> groundwater sampling (consideration)</a:t>
                      </a:r>
                    </a:p>
                    <a:p>
                      <a:r>
                        <a:rPr lang="en-US" sz="1300" baseline="0" dirty="0" smtClean="0">
                          <a:solidFill>
                            <a:schemeClr val="tx1"/>
                          </a:solidFill>
                        </a:rPr>
                        <a:t>Treat any ash residue as HW.  Sanitize and repack equipment for return to home station.</a:t>
                      </a:r>
                      <a:endParaRPr lang="en-US" sz="1300" dirty="0" smtClean="0">
                        <a:solidFill>
                          <a:schemeClr val="tx1"/>
                        </a:solidFill>
                      </a:endParaRPr>
                    </a:p>
                    <a:p>
                      <a:r>
                        <a:rPr lang="en-US" sz="1300" dirty="0" smtClean="0">
                          <a:solidFill>
                            <a:schemeClr val="tx1"/>
                          </a:solidFill>
                        </a:rPr>
                        <a:t>Place a rectangular</a:t>
                      </a:r>
                      <a:r>
                        <a:rPr lang="en-US" sz="1300" baseline="0" dirty="0" smtClean="0">
                          <a:solidFill>
                            <a:schemeClr val="tx1"/>
                          </a:solidFill>
                        </a:rPr>
                        <a:t> sign on top of the site indicating the incinerator operations, the date it was closed, and the unit designation if the situation allows.  An 8-digit grid coordinate is recorded for each waste burial site and reported to higher headquarters.  </a:t>
                      </a:r>
                      <a:endParaRPr lang="en-US" sz="1300" dirty="0">
                        <a:solidFill>
                          <a:schemeClr val="tx1"/>
                        </a:solidFill>
                      </a:endParaRPr>
                    </a:p>
                  </a:txBody>
                  <a:tcPr marL="89747" marR="89747" marT="45696" marB="45696"/>
                </a:tc>
              </a:tr>
              <a:tr h="533357">
                <a:tc>
                  <a:txBody>
                    <a:bodyPr/>
                    <a:lstStyle/>
                    <a:p>
                      <a:r>
                        <a:rPr lang="en-US" sz="1300" dirty="0" smtClean="0"/>
                        <a:t>References</a:t>
                      </a:r>
                      <a:endParaRPr lang="en-US" sz="1300" dirty="0"/>
                    </a:p>
                  </a:txBody>
                  <a:tcPr marL="89747" marR="89747" marT="45696" marB="45696"/>
                </a:tc>
                <a:tc>
                  <a:txBody>
                    <a:bodyPr/>
                    <a:lstStyle/>
                    <a:p>
                      <a:pPr>
                        <a:buFont typeface="Arial" pitchFamily="34" charset="0"/>
                        <a:buChar char="•"/>
                      </a:pPr>
                      <a:r>
                        <a:rPr lang="en-US" sz="1400" kern="1200" dirty="0" smtClean="0">
                          <a:solidFill>
                            <a:schemeClr val="tx1"/>
                          </a:solidFill>
                          <a:effectLst/>
                          <a:latin typeface="+mn-lt"/>
                          <a:ea typeface="+mn-ea"/>
                          <a:cs typeface="+mn-cs"/>
                        </a:rPr>
                        <a:t>US Army Technical Manual (TM) 3-34.56, </a:t>
                      </a:r>
                      <a:r>
                        <a:rPr lang="en-US" sz="1400" i="1" kern="1200" dirty="0" smtClean="0">
                          <a:solidFill>
                            <a:schemeClr val="tx1"/>
                          </a:solidFill>
                          <a:effectLst/>
                          <a:latin typeface="+mn-lt"/>
                          <a:ea typeface="+mn-ea"/>
                          <a:cs typeface="+mn-cs"/>
                        </a:rPr>
                        <a:t>Waste Management for Deployed Forces</a:t>
                      </a:r>
                      <a:r>
                        <a:rPr lang="en-US" sz="1400" kern="1200" dirty="0" smtClean="0">
                          <a:solidFill>
                            <a:schemeClr val="tx1"/>
                          </a:solidFill>
                          <a:effectLst/>
                          <a:latin typeface="+mn-lt"/>
                          <a:ea typeface="+mn-ea"/>
                          <a:cs typeface="+mn-cs"/>
                        </a:rPr>
                        <a:t>, 19 July 2013</a:t>
                      </a:r>
                    </a:p>
                  </a:txBody>
                  <a:tcPr marL="89747" marR="89747" marT="45696" marB="45696"/>
                </a:tc>
              </a:tr>
            </a:tbl>
          </a:graphicData>
        </a:graphic>
      </p:graphicFrame>
      <p:sp>
        <p:nvSpPr>
          <p:cNvPr id="52252" name="Title 4"/>
          <p:cNvSpPr>
            <a:spLocks noGrp="1"/>
          </p:cNvSpPr>
          <p:nvPr>
            <p:ph type="title"/>
          </p:nvPr>
        </p:nvSpPr>
        <p:spPr>
          <a:xfrm>
            <a:off x="1066800" y="152400"/>
            <a:ext cx="7467600" cy="762000"/>
          </a:xfrm>
          <a:ln/>
        </p:spPr>
        <p:txBody>
          <a:bodyPr/>
          <a:lstStyle/>
          <a:p>
            <a:pPr eaLnBrk="1" hangingPunct="1"/>
            <a:r>
              <a:rPr lang="en-US" altLang="en-US" sz="3500" smtClean="0"/>
              <a:t>Air Curtain and Mobile Incinerator</a:t>
            </a:r>
          </a:p>
        </p:txBody>
      </p:sp>
      <p:sp>
        <p:nvSpPr>
          <p:cNvPr id="52253"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62F4BD2-C324-4018-A3D6-163A12FD59BB}" type="slidenum">
              <a:rPr lang="en-US" altLang="en-US"/>
              <a:pPr algn="r" eaLnBrk="1" hangingPunct="1"/>
              <a:t>40</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t>Advantages</a:t>
            </a:r>
          </a:p>
          <a:p>
            <a:pPr lvl="1" eaLnBrk="1" hangingPunct="1"/>
            <a:r>
              <a:rPr lang="en-US" altLang="en-US" sz="2000" smtClean="0"/>
              <a:t>Effective</a:t>
            </a:r>
          </a:p>
          <a:p>
            <a:pPr lvl="1" eaLnBrk="1" hangingPunct="1"/>
            <a:r>
              <a:rPr lang="en-US" altLang="en-US" sz="2000" smtClean="0"/>
              <a:t>Land required only for the equipment</a:t>
            </a:r>
          </a:p>
          <a:p>
            <a:pPr lvl="1" eaLnBrk="1" hangingPunct="1"/>
            <a:r>
              <a:rPr lang="en-US" altLang="en-US" sz="2000" smtClean="0"/>
              <a:t>Low air emissions</a:t>
            </a:r>
          </a:p>
          <a:p>
            <a:pPr lvl="1" eaLnBrk="1" hangingPunct="1"/>
            <a:r>
              <a:rPr lang="en-US" altLang="en-US" sz="2000" smtClean="0"/>
              <a:t>Environmentally acceptable </a:t>
            </a:r>
          </a:p>
          <a:p>
            <a:pPr eaLnBrk="1" hangingPunct="1"/>
            <a:r>
              <a:rPr lang="en-US" altLang="en-US" sz="2000" smtClean="0"/>
              <a:t>Disadvantages</a:t>
            </a:r>
          </a:p>
          <a:p>
            <a:pPr lvl="1" eaLnBrk="1" hangingPunct="1"/>
            <a:r>
              <a:rPr lang="en-US" altLang="en-US" sz="2000" smtClean="0"/>
              <a:t>High capital cost</a:t>
            </a:r>
          </a:p>
          <a:p>
            <a:pPr lvl="1" eaLnBrk="1" hangingPunct="1"/>
            <a:r>
              <a:rPr lang="en-US" altLang="en-US" sz="2000" smtClean="0"/>
              <a:t>Skilled operators</a:t>
            </a:r>
          </a:p>
          <a:p>
            <a:pPr lvl="1" eaLnBrk="1" hangingPunct="1"/>
            <a:r>
              <a:rPr lang="en-US" altLang="en-US" sz="2000" smtClean="0"/>
              <a:t>High O&amp;M costs </a:t>
            </a:r>
          </a:p>
          <a:p>
            <a:pPr eaLnBrk="1" hangingPunct="1"/>
            <a:r>
              <a:rPr lang="en-US" altLang="en-US" sz="2000" smtClean="0"/>
              <a:t>Limitations</a:t>
            </a:r>
          </a:p>
          <a:p>
            <a:pPr lvl="1" eaLnBrk="1" hangingPunct="1"/>
            <a:r>
              <a:rPr lang="en-US" altLang="en-US" sz="2000" smtClean="0"/>
              <a:t>Acquisition and delivery timeline</a:t>
            </a:r>
          </a:p>
          <a:p>
            <a:pPr lvl="1" eaLnBrk="1" hangingPunct="1">
              <a:buFontTx/>
              <a:buNone/>
            </a:pPr>
            <a:endParaRPr lang="en-US" altLang="en-US" smtClean="0"/>
          </a:p>
        </p:txBody>
      </p:sp>
      <p:sp>
        <p:nvSpPr>
          <p:cNvPr id="53251" name="Title 1"/>
          <p:cNvSpPr>
            <a:spLocks noGrp="1"/>
          </p:cNvSpPr>
          <p:nvPr>
            <p:ph type="title"/>
          </p:nvPr>
        </p:nvSpPr>
        <p:spPr>
          <a:ln/>
        </p:spPr>
        <p:txBody>
          <a:bodyPr/>
          <a:lstStyle/>
          <a:p>
            <a:pPr eaLnBrk="1" hangingPunct="1"/>
            <a:r>
              <a:rPr lang="en-US" altLang="en-US" smtClean="0"/>
              <a:t>Fixed Incineration</a:t>
            </a:r>
          </a:p>
        </p:txBody>
      </p:sp>
      <p:sp>
        <p:nvSpPr>
          <p:cNvPr id="53252" name="Content Placeholder 4"/>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pic>
        <p:nvPicPr>
          <p:cNvPr id="53253" name="Picture 3" descr="C:\Documents and Settings\U4CNEHGA\My Documents\CERL\AFG Trip\AFG 2011\Photos AFG 2011\Leatherneck 0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98750"/>
            <a:ext cx="392271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sp>
        <p:nvSpPr>
          <p:cNvPr id="5326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0BE2831-7CE6-41AA-9578-5DFE7BE59C1D}" type="slidenum">
              <a:rPr lang="en-US" altLang="en-US"/>
              <a:pPr algn="r" eaLnBrk="1" hangingPunct="1"/>
              <a:t>41</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3172711375"/>
              </p:ext>
            </p:extLst>
          </p:nvPr>
        </p:nvGraphicFramePr>
        <p:xfrm>
          <a:off x="527229" y="1257074"/>
          <a:ext cx="8077200" cy="5435388"/>
        </p:xfrm>
        <a:graphic>
          <a:graphicData uri="http://schemas.openxmlformats.org/drawingml/2006/table">
            <a:tbl>
              <a:tblPr bandRow="1">
                <a:tableStyleId>{ED083AE6-46FA-4A59-8FB0-9F97EB10719F}</a:tableStyleId>
              </a:tblPr>
              <a:tblGrid>
                <a:gridCol w="2346886"/>
                <a:gridCol w="5730314"/>
              </a:tblGrid>
              <a:tr h="1005825">
                <a:tc>
                  <a:txBody>
                    <a:bodyPr/>
                    <a:lstStyle/>
                    <a:p>
                      <a:r>
                        <a:rPr lang="en-US" sz="1200" dirty="0" smtClean="0"/>
                        <a:t>General Design Considerations</a:t>
                      </a:r>
                    </a:p>
                  </a:txBody>
                  <a:tcPr marL="89747" marR="89747" marT="45715" marB="45715"/>
                </a:tc>
                <a:tc>
                  <a:txBody>
                    <a:bodyPr/>
                    <a:lstStyle/>
                    <a:p>
                      <a:r>
                        <a:rPr lang="en-US" sz="1200" dirty="0" smtClean="0"/>
                        <a:t>Need to burn at proper temperatures,</a:t>
                      </a:r>
                      <a:r>
                        <a:rPr lang="en-US" sz="1200" baseline="0" dirty="0" smtClean="0"/>
                        <a:t> develop strategy for handling waste ash, fuel requirements, waste volume, liquids content of waste, waste  composition.</a:t>
                      </a:r>
                    </a:p>
                    <a:p>
                      <a:r>
                        <a:rPr lang="en-US" sz="1200" baseline="0" dirty="0" smtClean="0"/>
                        <a:t>Redundancy (i.e., back-up solution because it is still necessary to dispose of waste if an incinerator experiences periods of inoperability), space to operate, scalability of system</a:t>
                      </a:r>
                      <a:endParaRPr lang="en-US" sz="1200" dirty="0"/>
                    </a:p>
                  </a:txBody>
                  <a:tcPr marL="89747" marR="89747" marT="45715" marB="45715"/>
                </a:tc>
              </a:tr>
              <a:tr h="457188">
                <a:tc>
                  <a:txBody>
                    <a:bodyPr/>
                    <a:lstStyle/>
                    <a:p>
                      <a:r>
                        <a:rPr lang="en-US" sz="1200" dirty="0" smtClean="0"/>
                        <a:t>Limitations</a:t>
                      </a:r>
                      <a:endParaRPr lang="en-US" sz="1200" dirty="0"/>
                    </a:p>
                  </a:txBody>
                  <a:tcPr marL="89747" marR="89747" marT="45715" marB="45715"/>
                </a:tc>
                <a:tc>
                  <a:txBody>
                    <a:bodyPr/>
                    <a:lstStyle/>
                    <a:p>
                      <a:pPr marL="0" marR="0" indent="0" algn="l" defTabSz="910544" rtl="0" eaLnBrk="1" fontAlgn="auto" latinLnBrk="0" hangingPunct="1">
                        <a:lnSpc>
                          <a:spcPct val="100000"/>
                        </a:lnSpc>
                        <a:spcBef>
                          <a:spcPts val="0"/>
                        </a:spcBef>
                        <a:spcAft>
                          <a:spcPts val="0"/>
                        </a:spcAft>
                        <a:buClrTx/>
                        <a:buSzTx/>
                        <a:buFontTx/>
                        <a:buNone/>
                        <a:tabLst/>
                        <a:defRPr/>
                      </a:pPr>
                      <a:r>
                        <a:rPr lang="en-US" sz="1200" dirty="0" smtClean="0"/>
                        <a:t>Requires</a:t>
                      </a:r>
                      <a:r>
                        <a:rPr lang="en-US" sz="1200" baseline="0" dirty="0" smtClean="0"/>
                        <a:t> skilled personnel to build, operate and maintain.  Cannot burn covered wastes (e.g., plastics, hazardous waste, medical waste, tires, treated wood)</a:t>
                      </a:r>
                      <a:endParaRPr lang="en-US" sz="1200" dirty="0" smtClean="0"/>
                    </a:p>
                  </a:txBody>
                  <a:tcPr marL="89747" marR="89747" marT="45715" marB="45715"/>
                </a:tc>
              </a:tr>
              <a:tr h="457188">
                <a:tc>
                  <a:txBody>
                    <a:bodyPr/>
                    <a:lstStyle/>
                    <a:p>
                      <a:r>
                        <a:rPr lang="en-US" sz="1200" dirty="0" smtClean="0"/>
                        <a:t>Recordkeeping, Reporting</a:t>
                      </a:r>
                      <a:endParaRPr lang="en-US" sz="1200" dirty="0"/>
                    </a:p>
                  </a:txBody>
                  <a:tcPr marL="89747" marR="89747" marT="45715" marB="45715"/>
                </a:tc>
                <a:tc>
                  <a:txBody>
                    <a:bodyPr/>
                    <a:lstStyle/>
                    <a:p>
                      <a:r>
                        <a:rPr lang="en-US" sz="1200" dirty="0" smtClean="0"/>
                        <a:t>Location, contents of waste, dates</a:t>
                      </a:r>
                      <a:r>
                        <a:rPr lang="en-US" sz="1200" baseline="0" dirty="0" smtClean="0"/>
                        <a:t> of opening/closure, pictures, amount, air sampling</a:t>
                      </a:r>
                      <a:endParaRPr lang="en-US" sz="1200" dirty="0"/>
                    </a:p>
                  </a:txBody>
                  <a:tcPr marL="89747" marR="89747" marT="45715" marB="45715"/>
                </a:tc>
              </a:tr>
              <a:tr h="289590">
                <a:tc>
                  <a:txBody>
                    <a:bodyPr/>
                    <a:lstStyle/>
                    <a:p>
                      <a:r>
                        <a:rPr lang="en-US" sz="1200" dirty="0" smtClean="0"/>
                        <a:t>Capital Costs</a:t>
                      </a:r>
                      <a:endParaRPr lang="en-US" sz="1200" dirty="0"/>
                    </a:p>
                  </a:txBody>
                  <a:tcPr marL="89747" marR="89747" marT="45715" marB="45715"/>
                </a:tc>
                <a:tc>
                  <a:txBody>
                    <a:bodyPr/>
                    <a:lstStyle/>
                    <a:p>
                      <a:r>
                        <a:rPr lang="en-US" sz="1200" dirty="0" smtClean="0"/>
                        <a:t>Incinerator</a:t>
                      </a:r>
                      <a:r>
                        <a:rPr lang="en-US" sz="1200" baseline="0" dirty="0" smtClean="0"/>
                        <a:t> and supporting facilities and equipment</a:t>
                      </a:r>
                      <a:endParaRPr lang="en-US" sz="1200" dirty="0"/>
                    </a:p>
                  </a:txBody>
                  <a:tcPr marL="89747" marR="89747" marT="45715" marB="45715"/>
                </a:tc>
              </a:tr>
              <a:tr h="457188">
                <a:tc>
                  <a:txBody>
                    <a:bodyPr/>
                    <a:lstStyle/>
                    <a:p>
                      <a:r>
                        <a:rPr lang="en-US" sz="1200" dirty="0" smtClean="0"/>
                        <a:t>O&amp;M Requirements</a:t>
                      </a:r>
                      <a:endParaRPr lang="en-US" sz="1200" dirty="0"/>
                    </a:p>
                  </a:txBody>
                  <a:tcPr marL="89747" marR="89747" marT="45715" marB="45715"/>
                </a:tc>
                <a:tc>
                  <a:txBody>
                    <a:bodyPr/>
                    <a:lstStyle/>
                    <a:p>
                      <a:r>
                        <a:rPr lang="en-US" sz="1200" dirty="0" smtClean="0"/>
                        <a:t>Skilled manpower to operate and maintain,</a:t>
                      </a:r>
                      <a:r>
                        <a:rPr lang="en-US" sz="1200" baseline="0" dirty="0" smtClean="0"/>
                        <a:t> </a:t>
                      </a:r>
                      <a:r>
                        <a:rPr lang="en-US" sz="1200" dirty="0" smtClean="0"/>
                        <a:t>removal and disposal of waste</a:t>
                      </a:r>
                      <a:r>
                        <a:rPr lang="en-US" sz="1200" baseline="0" dirty="0" smtClean="0"/>
                        <a:t> ash, fuel costs</a:t>
                      </a:r>
                      <a:endParaRPr lang="en-US" sz="1200" dirty="0"/>
                    </a:p>
                  </a:txBody>
                  <a:tcPr marL="89747" marR="89747" marT="45715" marB="45715"/>
                </a:tc>
              </a:tr>
              <a:tr h="1213928">
                <a:tc>
                  <a:txBody>
                    <a:bodyPr/>
                    <a:lstStyle/>
                    <a:p>
                      <a:r>
                        <a:rPr lang="en-US" sz="1200" dirty="0" smtClean="0"/>
                        <a:t>Transfer/Closure</a:t>
                      </a:r>
                      <a:r>
                        <a:rPr lang="en-US" sz="1200" baseline="0" dirty="0" smtClean="0"/>
                        <a:t> Requirements</a:t>
                      </a:r>
                      <a:endParaRPr lang="en-US" sz="1200" dirty="0"/>
                    </a:p>
                  </a:txBody>
                  <a:tcPr marL="89747" marR="89747" marT="45715" marB="45715"/>
                </a:tc>
                <a:tc>
                  <a:txBody>
                    <a:bodyPr/>
                    <a:lstStyle/>
                    <a:p>
                      <a:r>
                        <a:rPr lang="en-US" sz="1200" baseline="0" dirty="0" smtClean="0">
                          <a:solidFill>
                            <a:schemeClr val="tx1"/>
                          </a:solidFill>
                        </a:rPr>
                        <a:t>Treat any ash as HW.  </a:t>
                      </a:r>
                      <a:r>
                        <a:rPr lang="en-US" sz="1200" dirty="0" smtClean="0">
                          <a:solidFill>
                            <a:schemeClr val="tx1"/>
                          </a:solidFill>
                        </a:rPr>
                        <a:t>Decide whether to remove incinerator or</a:t>
                      </a:r>
                      <a:r>
                        <a:rPr lang="en-US" sz="1200" baseline="0" dirty="0" smtClean="0">
                          <a:solidFill>
                            <a:schemeClr val="tx1"/>
                          </a:solidFill>
                        </a:rPr>
                        <a:t> leave in place and associated follow on actions.</a:t>
                      </a:r>
                      <a:endParaRPr lang="en-US" sz="1200" dirty="0" smtClean="0">
                        <a:solidFill>
                          <a:schemeClr val="tx1"/>
                        </a:solidFill>
                      </a:endParaRPr>
                    </a:p>
                    <a:p>
                      <a:r>
                        <a:rPr lang="en-US" sz="1200" dirty="0" smtClean="0">
                          <a:solidFill>
                            <a:schemeClr val="tx1"/>
                          </a:solidFill>
                        </a:rPr>
                        <a:t>Place a rectangular</a:t>
                      </a:r>
                      <a:r>
                        <a:rPr lang="en-US" sz="1200" baseline="0" dirty="0" smtClean="0">
                          <a:solidFill>
                            <a:schemeClr val="tx1"/>
                          </a:solidFill>
                        </a:rPr>
                        <a:t> sign on top of the site indicating the incinerator operations, the date it was closed, and the unit designation if the situation allows.  An 8-digit grid coordinate is recorded for each waste burial site and reported to higher headquarters.  </a:t>
                      </a:r>
                      <a:endParaRPr lang="en-US" sz="1200" dirty="0">
                        <a:solidFill>
                          <a:schemeClr val="tx1"/>
                        </a:solidFill>
                      </a:endParaRPr>
                    </a:p>
                  </a:txBody>
                  <a:tcPr marL="89747" marR="89747" marT="45715" marB="45715"/>
                </a:tc>
              </a:tr>
              <a:tr h="1554462">
                <a:tc>
                  <a:txBody>
                    <a:bodyPr/>
                    <a:lstStyle/>
                    <a:p>
                      <a:r>
                        <a:rPr lang="en-US" sz="1200" dirty="0" smtClean="0"/>
                        <a:t>References</a:t>
                      </a:r>
                      <a:endParaRPr lang="en-US" sz="1200" dirty="0"/>
                    </a:p>
                  </a:txBody>
                  <a:tcPr marL="89747" marR="89747" marT="45715" marB="45715"/>
                </a:tc>
                <a:tc>
                  <a:txBody>
                    <a:bodyPr/>
                    <a:lstStyle/>
                    <a:p>
                      <a:pPr>
                        <a:buFont typeface="Arial" pitchFamily="34" charset="0"/>
                        <a:buChar char="•"/>
                      </a:pP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dirty="0" smtClean="0">
                          <a:solidFill>
                            <a:schemeClr val="tx1"/>
                          </a:solidFill>
                        </a:rPr>
                        <a:t>U.S. Air Force Instruction, </a:t>
                      </a:r>
                      <a:r>
                        <a:rPr lang="en-US" sz="1200" i="1" dirty="0" smtClean="0">
                          <a:solidFill>
                            <a:schemeClr val="tx1"/>
                          </a:solidFill>
                        </a:rPr>
                        <a:t>Waste Management</a:t>
                      </a:r>
                      <a:r>
                        <a:rPr lang="en-US" sz="1200" dirty="0" smtClean="0">
                          <a:solidFill>
                            <a:schemeClr val="tx1"/>
                          </a:solidFill>
                        </a:rPr>
                        <a:t>, AFI 32-7042, 2010 </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 </a:t>
                      </a: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endParaRPr lang="en-US" sz="120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MCRP 4-11B, Feb. 2010</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dirty="0" smtClean="0">
                          <a:solidFill>
                            <a:schemeClr val="tx1"/>
                          </a:solidFill>
                        </a:rPr>
                        <a:t>U.S. Air Force, </a:t>
                      </a:r>
                      <a:r>
                        <a:rPr lang="en-US" sz="1200" i="1" dirty="0" smtClean="0">
                          <a:solidFill>
                            <a:schemeClr val="tx1"/>
                          </a:solidFill>
                        </a:rPr>
                        <a:t>Environmental Considerations for Overseas Contingency Operations</a:t>
                      </a:r>
                      <a:r>
                        <a:rPr lang="en-US" sz="1200" dirty="0" smtClean="0">
                          <a:solidFill>
                            <a:schemeClr val="tx1"/>
                          </a:solidFill>
                        </a:rPr>
                        <a:t>, Air Force Handbook 10-222, Vol. 4</a:t>
                      </a:r>
                      <a:endParaRPr lang="en-US" sz="1200" baseline="0" dirty="0" smtClean="0">
                        <a:solidFill>
                          <a:schemeClr val="tx1"/>
                        </a:solidFill>
                      </a:endParaRPr>
                    </a:p>
                  </a:txBody>
                  <a:tcPr marL="89747" marR="89747" marT="45715" marB="45715"/>
                </a:tc>
              </a:tr>
            </a:tbl>
          </a:graphicData>
        </a:graphic>
      </p:graphicFrame>
      <p:sp>
        <p:nvSpPr>
          <p:cNvPr id="54300" name="Title 1"/>
          <p:cNvSpPr>
            <a:spLocks noGrp="1"/>
          </p:cNvSpPr>
          <p:nvPr>
            <p:ph type="title"/>
          </p:nvPr>
        </p:nvSpPr>
        <p:spPr>
          <a:ln/>
        </p:spPr>
        <p:txBody>
          <a:bodyPr/>
          <a:lstStyle/>
          <a:p>
            <a:pPr eaLnBrk="1" hangingPunct="1"/>
            <a:r>
              <a:rPr lang="en-US" altLang="en-US" smtClean="0"/>
              <a:t>Fixed Incineration</a:t>
            </a:r>
          </a:p>
        </p:txBody>
      </p:sp>
      <p:sp>
        <p:nvSpPr>
          <p:cNvPr id="54301" name="Slide Number Placeholder 3"/>
          <p:cNvSpPr txBox="1">
            <a:spLocks/>
          </p:cNvSpPr>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EB4872-8E56-4FCF-9804-A0151C38C464}" type="slidenum">
              <a:rPr lang="en-US" altLang="en-US"/>
              <a:pPr algn="r" eaLnBrk="1" hangingPunct="1"/>
              <a:t>42</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191000" cy="5105400"/>
          </a:xfrm>
        </p:spPr>
        <p:txBody>
          <a:bodyPr>
            <a:normAutofit fontScale="92500"/>
          </a:bodyPr>
          <a:lstStyle/>
          <a:p>
            <a:pPr eaLnBrk="1" hangingPunct="1">
              <a:defRPr/>
            </a:pPr>
            <a:r>
              <a:rPr lang="en-US" dirty="0" smtClean="0"/>
              <a:t>Advantages</a:t>
            </a:r>
          </a:p>
          <a:p>
            <a:pPr lvl="1" eaLnBrk="1" hangingPunct="1">
              <a:defRPr/>
            </a:pPr>
            <a:r>
              <a:rPr lang="en-US" dirty="0" smtClean="0"/>
              <a:t>Can handle all non-hazardous waste types</a:t>
            </a:r>
          </a:p>
          <a:p>
            <a:pPr lvl="1" eaLnBrk="1" hangingPunct="1">
              <a:defRPr/>
            </a:pPr>
            <a:r>
              <a:rPr lang="en-US" dirty="0" smtClean="0"/>
              <a:t>Low air emissions</a:t>
            </a:r>
          </a:p>
          <a:p>
            <a:pPr lvl="1" eaLnBrk="1" hangingPunct="1">
              <a:defRPr/>
            </a:pPr>
            <a:r>
              <a:rPr lang="en-US" dirty="0" smtClean="0"/>
              <a:t>Environmentally acceptable</a:t>
            </a:r>
          </a:p>
          <a:p>
            <a:pPr eaLnBrk="1" hangingPunct="1">
              <a:defRPr/>
            </a:pPr>
            <a:r>
              <a:rPr lang="en-US" dirty="0" smtClean="0"/>
              <a:t>Disadvantages</a:t>
            </a:r>
          </a:p>
          <a:p>
            <a:pPr lvl="1" eaLnBrk="1" hangingPunct="1">
              <a:defRPr/>
            </a:pPr>
            <a:r>
              <a:rPr lang="en-US" dirty="0" smtClean="0"/>
              <a:t>High capital cost</a:t>
            </a:r>
          </a:p>
          <a:p>
            <a:pPr lvl="1" eaLnBrk="1" hangingPunct="1">
              <a:defRPr/>
            </a:pPr>
            <a:r>
              <a:rPr lang="en-US" dirty="0" smtClean="0"/>
              <a:t>Labor intensive</a:t>
            </a:r>
          </a:p>
          <a:p>
            <a:pPr lvl="1" eaLnBrk="1" hangingPunct="1">
              <a:defRPr/>
            </a:pPr>
            <a:r>
              <a:rPr lang="en-US" dirty="0" smtClean="0"/>
              <a:t>Large space requirement</a:t>
            </a:r>
          </a:p>
          <a:p>
            <a:pPr eaLnBrk="1" hangingPunct="1">
              <a:defRPr/>
            </a:pPr>
            <a:r>
              <a:rPr lang="en-US" dirty="0" smtClean="0"/>
              <a:t>Limitations</a:t>
            </a:r>
          </a:p>
          <a:p>
            <a:pPr lvl="1" eaLnBrk="1" hangingPunct="1">
              <a:defRPr/>
            </a:pPr>
            <a:r>
              <a:rPr lang="en-US" dirty="0" smtClean="0"/>
              <a:t>Not viable for small forces, short duration</a:t>
            </a:r>
          </a:p>
          <a:p>
            <a:pPr lvl="1" eaLnBrk="1" hangingPunct="1">
              <a:defRPr/>
            </a:pPr>
            <a:r>
              <a:rPr lang="en-US" dirty="0" smtClean="0"/>
              <a:t>Siting distance from personnel and airfields</a:t>
            </a:r>
          </a:p>
          <a:p>
            <a:pPr lvl="1" eaLnBrk="1" hangingPunct="1">
              <a:defRPr/>
            </a:pPr>
            <a:endParaRPr lang="en-US" dirty="0" smtClean="0"/>
          </a:p>
          <a:p>
            <a:pPr lvl="1" eaLnBrk="1" hangingPunct="1">
              <a:defRPr/>
            </a:pPr>
            <a:endParaRPr lang="en-US" dirty="0" smtClean="0"/>
          </a:p>
          <a:p>
            <a:pPr lvl="1" eaLnBrk="1" hangingPunct="1">
              <a:defRPr/>
            </a:pPr>
            <a:endParaRPr lang="en-US" dirty="0"/>
          </a:p>
        </p:txBody>
      </p:sp>
      <p:sp>
        <p:nvSpPr>
          <p:cNvPr id="55299" name="Title 1"/>
          <p:cNvSpPr>
            <a:spLocks noGrp="1"/>
          </p:cNvSpPr>
          <p:nvPr>
            <p:ph type="title"/>
          </p:nvPr>
        </p:nvSpPr>
        <p:spPr>
          <a:ln/>
        </p:spPr>
        <p:txBody>
          <a:bodyPr/>
          <a:lstStyle/>
          <a:p>
            <a:pPr eaLnBrk="1" hangingPunct="1"/>
            <a:r>
              <a:rPr lang="en-US" altLang="en-US" smtClean="0"/>
              <a:t>Engineered Landfill </a:t>
            </a:r>
            <a:endParaRPr lang="en-US" altLang="en-US" smtClean="0">
              <a:solidFill>
                <a:srgbClr val="FF0000"/>
              </a:solidFill>
            </a:endParaRPr>
          </a:p>
        </p:txBody>
      </p:sp>
      <p:sp>
        <p:nvSpPr>
          <p:cNvPr id="55300" name="Content Placeholder 3"/>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pic>
        <p:nvPicPr>
          <p:cNvPr id="553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2647950"/>
            <a:ext cx="4089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D0B0A9-CDF2-4402-8D1D-3122FB15ED7C}" type="slidenum">
              <a:rPr lang="en-US" altLang="en-US"/>
              <a:pPr algn="r" eaLnBrk="1" hangingPunct="1"/>
              <a:t>43</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744942215"/>
              </p:ext>
            </p:extLst>
          </p:nvPr>
        </p:nvGraphicFramePr>
        <p:xfrm>
          <a:off x="457200" y="1219200"/>
          <a:ext cx="8077200" cy="5463259"/>
        </p:xfrm>
        <a:graphic>
          <a:graphicData uri="http://schemas.openxmlformats.org/drawingml/2006/table">
            <a:tbl>
              <a:tblPr bandRow="1">
                <a:tableStyleId>{ED083AE6-46FA-4A59-8FB0-9F97EB10719F}</a:tableStyleId>
              </a:tblPr>
              <a:tblGrid>
                <a:gridCol w="2346886"/>
                <a:gridCol w="5730314"/>
              </a:tblGrid>
              <a:tr h="1005806">
                <a:tc>
                  <a:txBody>
                    <a:bodyPr/>
                    <a:lstStyle/>
                    <a:p>
                      <a:r>
                        <a:rPr lang="en-US" sz="1200" dirty="0" smtClean="0"/>
                        <a:t>General Design Considerations</a:t>
                      </a:r>
                    </a:p>
                  </a:txBody>
                  <a:tcPr marL="89747" marR="89747" marT="45704" marB="45704"/>
                </a:tc>
                <a:tc>
                  <a:txBody>
                    <a:bodyPr/>
                    <a:lstStyle/>
                    <a:p>
                      <a:r>
                        <a:rPr lang="en-US" sz="1200" dirty="0" smtClean="0">
                          <a:solidFill>
                            <a:schemeClr val="tx1"/>
                          </a:solidFill>
                        </a:rPr>
                        <a:t>Must</a:t>
                      </a:r>
                      <a:r>
                        <a:rPr lang="en-US" sz="1200" baseline="0" dirty="0" smtClean="0">
                          <a:solidFill>
                            <a:schemeClr val="tx1"/>
                          </a:solidFill>
                        </a:rPr>
                        <a:t> have an impermeable liner to prevent groundwater and soil contamination.  Must have leachate and may need gas collection systems.  Must not be sited within 3,000m of airfields to prevent the threat of bird strikes.  A 4:1 ratio of waste to cover material is required.  Daily cover is required to reduce risk from vectors and pests.  </a:t>
                      </a:r>
                      <a:endParaRPr lang="en-US" sz="1200" dirty="0">
                        <a:solidFill>
                          <a:schemeClr val="tx1"/>
                        </a:solidFill>
                      </a:endParaRPr>
                    </a:p>
                  </a:txBody>
                  <a:tcPr marL="89747" marR="89747" marT="45704" marB="45704"/>
                </a:tc>
              </a:tr>
              <a:tr h="472263">
                <a:tc>
                  <a:txBody>
                    <a:bodyPr/>
                    <a:lstStyle/>
                    <a:p>
                      <a:r>
                        <a:rPr lang="en-US" sz="1200" dirty="0" smtClean="0"/>
                        <a:t>Limitations</a:t>
                      </a:r>
                      <a:endParaRPr lang="en-US" sz="1200" dirty="0"/>
                    </a:p>
                  </a:txBody>
                  <a:tcPr marL="89747" marR="89747" marT="45704" marB="45704"/>
                </a:tc>
                <a:tc>
                  <a:txBody>
                    <a:bodyPr/>
                    <a:lstStyle/>
                    <a:p>
                      <a:r>
                        <a:rPr lang="en-US" sz="1200" dirty="0" smtClean="0">
                          <a:solidFill>
                            <a:schemeClr val="tx1"/>
                          </a:solidFill>
                        </a:rPr>
                        <a:t>Force Protection,</a:t>
                      </a:r>
                      <a:r>
                        <a:rPr lang="en-US" sz="1200" baseline="0" dirty="0" smtClean="0">
                          <a:solidFill>
                            <a:schemeClr val="tx1"/>
                          </a:solidFill>
                        </a:rPr>
                        <a:t> land availability and exclusion zones, base population, health concerns (vector-borne diseases)</a:t>
                      </a:r>
                      <a:endParaRPr lang="en-US" sz="1200" dirty="0">
                        <a:solidFill>
                          <a:schemeClr val="tx1"/>
                        </a:solidFill>
                      </a:endParaRPr>
                    </a:p>
                  </a:txBody>
                  <a:tcPr marL="89747" marR="89747" marT="45704" marB="45704"/>
                </a:tc>
              </a:tr>
              <a:tr h="472263">
                <a:tc>
                  <a:txBody>
                    <a:bodyPr/>
                    <a:lstStyle/>
                    <a:p>
                      <a:r>
                        <a:rPr lang="en-US" sz="1200" dirty="0" smtClean="0"/>
                        <a:t>Recordkeeping, Reporting</a:t>
                      </a:r>
                      <a:endParaRPr lang="en-US" sz="1200" dirty="0"/>
                    </a:p>
                  </a:txBody>
                  <a:tcPr marL="89747" marR="89747" marT="45704" marB="45704"/>
                </a:tc>
                <a:tc>
                  <a:txBody>
                    <a:bodyPr/>
                    <a:lstStyle/>
                    <a:p>
                      <a:r>
                        <a:rPr lang="en-US" sz="1200" dirty="0" smtClean="0">
                          <a:solidFill>
                            <a:schemeClr val="tx1"/>
                          </a:solidFill>
                        </a:rPr>
                        <a:t>Location, contents of waste, dates of opening/closure, pictures, amount, soil sampling, groundwater sampling</a:t>
                      </a:r>
                      <a:endParaRPr lang="en-US" sz="1200" dirty="0">
                        <a:solidFill>
                          <a:schemeClr val="tx1"/>
                        </a:solidFill>
                      </a:endParaRPr>
                    </a:p>
                  </a:txBody>
                  <a:tcPr marL="89747" marR="89747" marT="45704" marB="45704"/>
                </a:tc>
              </a:tr>
              <a:tr h="259466">
                <a:tc>
                  <a:txBody>
                    <a:bodyPr/>
                    <a:lstStyle/>
                    <a:p>
                      <a:r>
                        <a:rPr lang="en-US" sz="1200" dirty="0" smtClean="0"/>
                        <a:t>Capital Costs</a:t>
                      </a:r>
                      <a:endParaRPr lang="en-US" sz="1200" dirty="0"/>
                    </a:p>
                  </a:txBody>
                  <a:tcPr marL="89747" marR="89747" marT="45704" marB="45704"/>
                </a:tc>
                <a:tc>
                  <a:txBody>
                    <a:bodyPr/>
                    <a:lstStyle/>
                    <a:p>
                      <a:r>
                        <a:rPr lang="en-US" sz="1200" dirty="0" smtClean="0">
                          <a:solidFill>
                            <a:schemeClr val="tx1"/>
                          </a:solidFill>
                        </a:rPr>
                        <a:t>Impermeable liner, leachate</a:t>
                      </a:r>
                      <a:r>
                        <a:rPr lang="en-US" sz="1200" baseline="0" dirty="0" smtClean="0">
                          <a:solidFill>
                            <a:schemeClr val="tx1"/>
                          </a:solidFill>
                        </a:rPr>
                        <a:t> and gas collection systems</a:t>
                      </a:r>
                      <a:endParaRPr lang="en-US" sz="1200" dirty="0">
                        <a:solidFill>
                          <a:schemeClr val="tx1"/>
                        </a:solidFill>
                      </a:endParaRPr>
                    </a:p>
                  </a:txBody>
                  <a:tcPr marL="89747" marR="89747" marT="45704" marB="45704"/>
                </a:tc>
              </a:tr>
              <a:tr h="289978">
                <a:tc>
                  <a:txBody>
                    <a:bodyPr/>
                    <a:lstStyle/>
                    <a:p>
                      <a:r>
                        <a:rPr lang="en-US" sz="1200" dirty="0" smtClean="0"/>
                        <a:t>O&amp;M Requirements</a:t>
                      </a:r>
                      <a:endParaRPr lang="en-US" sz="1200" dirty="0"/>
                    </a:p>
                  </a:txBody>
                  <a:tcPr marL="89747" marR="89747" marT="45704" marB="45704"/>
                </a:tc>
                <a:tc>
                  <a:txBody>
                    <a:bodyPr/>
                    <a:lstStyle/>
                    <a:p>
                      <a:r>
                        <a:rPr lang="en-US" sz="1200" dirty="0" smtClean="0">
                          <a:solidFill>
                            <a:schemeClr val="tx1"/>
                          </a:solidFill>
                        </a:rPr>
                        <a:t>Manpower</a:t>
                      </a:r>
                      <a:r>
                        <a:rPr lang="en-US" sz="1200" baseline="0" dirty="0" smtClean="0">
                          <a:solidFill>
                            <a:schemeClr val="tx1"/>
                          </a:solidFill>
                        </a:rPr>
                        <a:t> to compact solid waste, provide daily cover and construct cells</a:t>
                      </a:r>
                      <a:endParaRPr lang="en-US" sz="1200" dirty="0">
                        <a:solidFill>
                          <a:schemeClr val="tx1"/>
                        </a:solidFill>
                      </a:endParaRPr>
                    </a:p>
                  </a:txBody>
                  <a:tcPr marL="89747" marR="89747" marT="45704" marB="45704"/>
                </a:tc>
              </a:tr>
              <a:tr h="662691">
                <a:tc>
                  <a:txBody>
                    <a:bodyPr/>
                    <a:lstStyle/>
                    <a:p>
                      <a:r>
                        <a:rPr lang="en-US" sz="1200" dirty="0" smtClean="0"/>
                        <a:t>Transfer/Closure</a:t>
                      </a:r>
                      <a:r>
                        <a:rPr lang="en-US" sz="1200" baseline="0" dirty="0" smtClean="0"/>
                        <a:t> Requirements</a:t>
                      </a:r>
                      <a:endParaRPr lang="en-US" sz="1200" dirty="0"/>
                    </a:p>
                  </a:txBody>
                  <a:tcPr marL="89747" marR="89747" marT="45704" marB="45704"/>
                </a:tc>
                <a:tc>
                  <a:txBody>
                    <a:bodyPr/>
                    <a:lstStyle/>
                    <a:p>
                      <a:r>
                        <a:rPr lang="en-US" sz="1200" dirty="0" smtClean="0">
                          <a:solidFill>
                            <a:schemeClr val="tx1"/>
                          </a:solidFill>
                        </a:rPr>
                        <a:t>Three basic goals need</a:t>
                      </a:r>
                      <a:r>
                        <a:rPr lang="en-US" sz="1200" baseline="0" dirty="0" smtClean="0">
                          <a:solidFill>
                            <a:schemeClr val="tx1"/>
                          </a:solidFill>
                        </a:rPr>
                        <a:t> to be achieved: 1) minimize the need for further maintenance at the site, 2) place the landfill in a condition that will minimize future environmental impacts, and 3) prepare the site for future use.  </a:t>
                      </a:r>
                      <a:endParaRPr lang="en-US" sz="1200" dirty="0">
                        <a:solidFill>
                          <a:schemeClr val="tx1"/>
                        </a:solidFill>
                      </a:endParaRPr>
                    </a:p>
                  </a:txBody>
                  <a:tcPr marL="89747" marR="89747" marT="45704" marB="45704"/>
                </a:tc>
              </a:tr>
              <a:tr h="2285964">
                <a:tc>
                  <a:txBody>
                    <a:bodyPr/>
                    <a:lstStyle/>
                    <a:p>
                      <a:r>
                        <a:rPr lang="en-US" sz="1200" dirty="0" smtClean="0"/>
                        <a:t>References</a:t>
                      </a:r>
                      <a:endParaRPr lang="en-US" sz="1200" dirty="0"/>
                    </a:p>
                  </a:txBody>
                  <a:tcPr marL="89747" marR="89747" marT="45704" marB="45704"/>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dirty="0" smtClean="0">
                          <a:solidFill>
                            <a:schemeClr val="tx1"/>
                          </a:solidFill>
                        </a:rPr>
                        <a:t>U.S. Air Force Instruction, </a:t>
                      </a:r>
                      <a:r>
                        <a:rPr lang="en-US" sz="1200" i="1" dirty="0" smtClean="0">
                          <a:solidFill>
                            <a:schemeClr val="tx1"/>
                          </a:solidFill>
                        </a:rPr>
                        <a:t>Waste Management</a:t>
                      </a:r>
                      <a:r>
                        <a:rPr lang="en-US" sz="1200" dirty="0" smtClean="0">
                          <a:solidFill>
                            <a:schemeClr val="tx1"/>
                          </a:solidFill>
                        </a:rPr>
                        <a:t>, AFI 32-7042, 2010 </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 </a:t>
                      </a: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endParaRPr lang="en-US" sz="120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MCRP 4-11B, Feb. 2010</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dirty="0" smtClean="0">
                          <a:solidFill>
                            <a:schemeClr val="tx1"/>
                          </a:solidFill>
                        </a:rPr>
                        <a:t>U.S. Air Force, </a:t>
                      </a:r>
                      <a:r>
                        <a:rPr lang="en-US" sz="1200" i="1" dirty="0" smtClean="0">
                          <a:solidFill>
                            <a:schemeClr val="tx1"/>
                          </a:solidFill>
                        </a:rPr>
                        <a:t>Environmental Considerations for Overseas Contingency Operations</a:t>
                      </a:r>
                      <a:r>
                        <a:rPr lang="en-US" sz="1200" dirty="0" smtClean="0">
                          <a:solidFill>
                            <a:schemeClr val="tx1"/>
                          </a:solidFill>
                        </a:rPr>
                        <a:t>, Air Force Handbook 10-222, Vol. 4</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U.S. Army, </a:t>
                      </a:r>
                      <a:r>
                        <a:rPr lang="en-US" sz="1200" i="1" dirty="0" smtClean="0">
                          <a:solidFill>
                            <a:schemeClr val="tx1"/>
                          </a:solidFill>
                        </a:rPr>
                        <a:t>Sanitary Landfill</a:t>
                      </a:r>
                      <a:r>
                        <a:rPr lang="en-US" sz="1200" dirty="0" smtClean="0">
                          <a:solidFill>
                            <a:schemeClr val="tx1"/>
                          </a:solidFill>
                        </a:rPr>
                        <a:t>, Technical Manual (TM) 5-814-5, January 1994</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 </a:t>
                      </a:r>
                      <a:r>
                        <a:rPr lang="en-US" sz="1200" dirty="0" smtClean="0">
                          <a:solidFill>
                            <a:schemeClr val="tx1"/>
                          </a:solidFill>
                        </a:rPr>
                        <a:t>U.S. Corps of Engineers, Department of the Army, </a:t>
                      </a:r>
                      <a:r>
                        <a:rPr lang="en-US" sz="1200" i="1" dirty="0" smtClean="0">
                          <a:solidFill>
                            <a:schemeClr val="tx1"/>
                          </a:solidFill>
                        </a:rPr>
                        <a:t>Engineering and Design: Sanitary Landfill Mobilization Construction</a:t>
                      </a:r>
                      <a:r>
                        <a:rPr lang="en-US" sz="1200" dirty="0" smtClean="0">
                          <a:solidFill>
                            <a:schemeClr val="tx1"/>
                          </a:solidFill>
                        </a:rPr>
                        <a:t>, Engineering Manual (EM) 1110-3-177, April 1984</a:t>
                      </a:r>
                    </a:p>
                  </a:txBody>
                  <a:tcPr marL="89747" marR="89747" marT="45704" marB="45704"/>
                </a:tc>
              </a:tr>
            </a:tbl>
          </a:graphicData>
        </a:graphic>
      </p:graphicFrame>
      <p:sp>
        <p:nvSpPr>
          <p:cNvPr id="56348" name="Title 1"/>
          <p:cNvSpPr>
            <a:spLocks noGrp="1"/>
          </p:cNvSpPr>
          <p:nvPr>
            <p:ph type="title"/>
          </p:nvPr>
        </p:nvSpPr>
        <p:spPr>
          <a:ln/>
        </p:spPr>
        <p:txBody>
          <a:bodyPr/>
          <a:lstStyle/>
          <a:p>
            <a:pPr eaLnBrk="1" hangingPunct="1"/>
            <a:r>
              <a:rPr lang="en-US" altLang="en-US" smtClean="0"/>
              <a:t>Engineered Landfill</a:t>
            </a:r>
          </a:p>
        </p:txBody>
      </p:sp>
      <p:sp>
        <p:nvSpPr>
          <p:cNvPr id="56349" name="Slide Number Placeholder 3"/>
          <p:cNvSpPr txBox="1">
            <a:spLocks/>
          </p:cNvSpPr>
          <p:nvPr/>
        </p:nvSpPr>
        <p:spPr bwMode="auto">
          <a:xfrm>
            <a:off x="7086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FB5B048-C92D-426D-B2E1-CE1D8BC19D39}" type="slidenum">
              <a:rPr lang="en-US" altLang="en-US"/>
              <a:pPr algn="r" eaLnBrk="1" hangingPunct="1"/>
              <a:t>44</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t>Advantages</a:t>
            </a:r>
          </a:p>
          <a:p>
            <a:pPr lvl="1" eaLnBrk="1" hangingPunct="1"/>
            <a:r>
              <a:rPr lang="en-US" altLang="en-US" sz="2000" smtClean="0"/>
              <a:t>Useable end product</a:t>
            </a:r>
          </a:p>
          <a:p>
            <a:pPr lvl="1" eaLnBrk="1" hangingPunct="1"/>
            <a:r>
              <a:rPr lang="en-US" altLang="en-US" sz="2000" smtClean="0"/>
              <a:t>Reduces disposal requirements</a:t>
            </a:r>
          </a:p>
          <a:p>
            <a:pPr lvl="1" eaLnBrk="1" hangingPunct="1"/>
            <a:r>
              <a:rPr lang="en-US" altLang="en-US" sz="2000" smtClean="0"/>
              <a:t>Environmentally acceptable</a:t>
            </a:r>
          </a:p>
          <a:p>
            <a:pPr eaLnBrk="1" hangingPunct="1"/>
            <a:r>
              <a:rPr lang="en-US" altLang="en-US" sz="2000" smtClean="0"/>
              <a:t>Disadvantages</a:t>
            </a:r>
          </a:p>
          <a:p>
            <a:pPr lvl="1" eaLnBrk="1" hangingPunct="1"/>
            <a:r>
              <a:rPr lang="en-US" altLang="en-US" sz="2000" smtClean="0"/>
              <a:t>Capital cost</a:t>
            </a:r>
          </a:p>
          <a:p>
            <a:pPr lvl="1" eaLnBrk="1" hangingPunct="1"/>
            <a:r>
              <a:rPr lang="en-US" altLang="en-US" sz="2000" smtClean="0"/>
              <a:t>Requires knowledgeable  personnel</a:t>
            </a:r>
          </a:p>
          <a:p>
            <a:pPr eaLnBrk="1" hangingPunct="1"/>
            <a:r>
              <a:rPr lang="en-US" altLang="en-US" sz="2000" smtClean="0"/>
              <a:t>Limitations</a:t>
            </a:r>
          </a:p>
          <a:p>
            <a:pPr lvl="1" eaLnBrk="1" hangingPunct="1"/>
            <a:r>
              <a:rPr lang="en-US" altLang="en-US" sz="2000" smtClean="0"/>
              <a:t>Only for biodegradable portion (food waste)</a:t>
            </a:r>
          </a:p>
          <a:p>
            <a:pPr lvl="1" eaLnBrk="1" hangingPunct="1"/>
            <a:r>
              <a:rPr lang="en-US" altLang="en-US" sz="2000" smtClean="0"/>
              <a:t>Temperature limitations</a:t>
            </a:r>
          </a:p>
        </p:txBody>
      </p:sp>
      <p:sp>
        <p:nvSpPr>
          <p:cNvPr id="57347" name="Title 1"/>
          <p:cNvSpPr>
            <a:spLocks noGrp="1"/>
          </p:cNvSpPr>
          <p:nvPr>
            <p:ph type="title"/>
          </p:nvPr>
        </p:nvSpPr>
        <p:spPr>
          <a:ln/>
        </p:spPr>
        <p:txBody>
          <a:bodyPr/>
          <a:lstStyle/>
          <a:p>
            <a:pPr eaLnBrk="1" hangingPunct="1"/>
            <a:r>
              <a:rPr lang="en-US" altLang="en-US" smtClean="0"/>
              <a:t>Composting</a:t>
            </a:r>
          </a:p>
        </p:txBody>
      </p:sp>
      <p:sp>
        <p:nvSpPr>
          <p:cNvPr id="57348" name="Content Placeholder 3"/>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6"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00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pic>
        <p:nvPicPr>
          <p:cNvPr id="5" name="Picture 4" descr="In vessel3.jpg"/>
          <p:cNvPicPr>
            <a:picLocks noChangeAspect="1"/>
          </p:cNvPicPr>
          <p:nvPr/>
        </p:nvPicPr>
        <p:blipFill>
          <a:blip r:embed="rId3"/>
          <a:srcRect t="3144" b="8827"/>
          <a:stretch>
            <a:fillRect/>
          </a:stretch>
        </p:blipFill>
        <p:spPr>
          <a:xfrm>
            <a:off x="4800600" y="2590800"/>
            <a:ext cx="3784600" cy="2522538"/>
          </a:xfrm>
          <a:prstGeom prst="rect">
            <a:avLst/>
          </a:prstGeom>
          <a:ln w="38100" cap="rnd">
            <a:solidFill>
              <a:schemeClr val="tx1">
                <a:lumMod val="75000"/>
                <a:lumOff val="25000"/>
              </a:schemeClr>
            </a:solidFill>
          </a:ln>
          <a:effectLst>
            <a:outerShdw blurRad="50800" dist="38100" dir="2700000" algn="tl" rotWithShape="0">
              <a:prstClr val="black">
                <a:alpha val="40000"/>
              </a:prstClr>
            </a:outerShdw>
          </a:effectLst>
        </p:spPr>
      </p:pic>
      <p:sp>
        <p:nvSpPr>
          <p:cNvPr id="5736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881D848-476D-4DBF-9C28-4A758D4BE17E}" type="slidenum">
              <a:rPr lang="en-US" altLang="en-US"/>
              <a:pPr algn="r" eaLnBrk="1" hangingPunct="1"/>
              <a:t>45</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nvPr>
        </p:nvGraphicFramePr>
        <p:xfrm>
          <a:off x="533400" y="1371600"/>
          <a:ext cx="8077200" cy="4403746"/>
        </p:xfrm>
        <a:graphic>
          <a:graphicData uri="http://schemas.openxmlformats.org/drawingml/2006/table">
            <a:tbl>
              <a:tblPr bandRow="1">
                <a:tableStyleId>{ED083AE6-46FA-4A59-8FB0-9F97EB10719F}</a:tableStyleId>
              </a:tblPr>
              <a:tblGrid>
                <a:gridCol w="2346886"/>
                <a:gridCol w="5730314"/>
              </a:tblGrid>
              <a:tr h="518118">
                <a:tc>
                  <a:txBody>
                    <a:bodyPr/>
                    <a:lstStyle/>
                    <a:p>
                      <a:r>
                        <a:rPr lang="en-US" sz="1400" dirty="0" smtClean="0"/>
                        <a:t>General Design Considerations</a:t>
                      </a:r>
                    </a:p>
                  </a:txBody>
                  <a:tcPr marL="89747" marR="89747" marT="45701" marB="45701"/>
                </a:tc>
                <a:tc>
                  <a:txBody>
                    <a:bodyPr/>
                    <a:lstStyle/>
                    <a:p>
                      <a:r>
                        <a:rPr lang="en-US" sz="1400" dirty="0" smtClean="0"/>
                        <a:t>Ensure a proper ratio of materials (Carbon:Nitrogen)</a:t>
                      </a:r>
                      <a:r>
                        <a:rPr lang="en-US" sz="1400" baseline="0" dirty="0" smtClean="0"/>
                        <a:t>, wet and turn when required.  </a:t>
                      </a:r>
                      <a:endParaRPr lang="en-US" sz="1400" dirty="0"/>
                    </a:p>
                  </a:txBody>
                  <a:tcPr marL="89747" marR="89747" marT="45701" marB="45701"/>
                </a:tc>
              </a:tr>
              <a:tr h="518118">
                <a:tc>
                  <a:txBody>
                    <a:bodyPr/>
                    <a:lstStyle/>
                    <a:p>
                      <a:r>
                        <a:rPr lang="en-US" sz="1400" dirty="0" smtClean="0"/>
                        <a:t>Limitations</a:t>
                      </a:r>
                      <a:endParaRPr lang="en-US" sz="1400" dirty="0"/>
                    </a:p>
                  </a:txBody>
                  <a:tcPr marL="89747" marR="89747" marT="45701" marB="45701"/>
                </a:tc>
                <a:tc>
                  <a:txBody>
                    <a:bodyPr/>
                    <a:lstStyle/>
                    <a:p>
                      <a:r>
                        <a:rPr lang="en-US" sz="1400" baseline="0" dirty="0" smtClean="0"/>
                        <a:t>Land availability, time requirement, cannot handle all wastes, temperature dependence</a:t>
                      </a:r>
                      <a:endParaRPr lang="en-US" sz="1400" dirty="0"/>
                    </a:p>
                  </a:txBody>
                  <a:tcPr marL="89747" marR="89747" marT="45701" marB="45701"/>
                </a:tc>
              </a:tr>
              <a:tr h="370686">
                <a:tc>
                  <a:txBody>
                    <a:bodyPr/>
                    <a:lstStyle/>
                    <a:p>
                      <a:r>
                        <a:rPr lang="en-US" sz="1400" dirty="0" smtClean="0"/>
                        <a:t>Recordkeeping, Reporting</a:t>
                      </a:r>
                      <a:endParaRPr lang="en-US" sz="1400" dirty="0"/>
                    </a:p>
                  </a:txBody>
                  <a:tcPr marL="89747" marR="89747" marT="45701" marB="45701"/>
                </a:tc>
                <a:tc>
                  <a:txBody>
                    <a:bodyPr/>
                    <a:lstStyle/>
                    <a:p>
                      <a:r>
                        <a:rPr lang="en-US" sz="1400" dirty="0" smtClean="0"/>
                        <a:t>Location, dates of opening/closure</a:t>
                      </a:r>
                      <a:endParaRPr lang="en-US" sz="1400" dirty="0"/>
                    </a:p>
                  </a:txBody>
                  <a:tcPr marL="89747" marR="89747" marT="45701" marB="45701"/>
                </a:tc>
              </a:tr>
              <a:tr h="370686">
                <a:tc>
                  <a:txBody>
                    <a:bodyPr/>
                    <a:lstStyle/>
                    <a:p>
                      <a:r>
                        <a:rPr lang="en-US" sz="1400" dirty="0" smtClean="0"/>
                        <a:t>Capital Costs</a:t>
                      </a:r>
                      <a:endParaRPr lang="en-US" sz="1400" dirty="0"/>
                    </a:p>
                  </a:txBody>
                  <a:tcPr marL="89747" marR="89747" marT="45701" marB="45701"/>
                </a:tc>
                <a:tc>
                  <a:txBody>
                    <a:bodyPr/>
                    <a:lstStyle/>
                    <a:p>
                      <a:r>
                        <a:rPr lang="en-US" sz="1400" dirty="0" smtClean="0"/>
                        <a:t>Composting</a:t>
                      </a:r>
                      <a:r>
                        <a:rPr lang="en-US" sz="1400" baseline="0" dirty="0" smtClean="0"/>
                        <a:t> containers and associated equipment </a:t>
                      </a:r>
                      <a:endParaRPr lang="en-US" sz="1400" dirty="0"/>
                    </a:p>
                  </a:txBody>
                  <a:tcPr marL="89747" marR="89747" marT="45701" marB="45701"/>
                </a:tc>
              </a:tr>
              <a:tr h="370686">
                <a:tc>
                  <a:txBody>
                    <a:bodyPr/>
                    <a:lstStyle/>
                    <a:p>
                      <a:r>
                        <a:rPr lang="en-US" sz="1400" dirty="0" smtClean="0"/>
                        <a:t>O&amp;M Requirements</a:t>
                      </a:r>
                      <a:endParaRPr lang="en-US" sz="1400" dirty="0"/>
                    </a:p>
                  </a:txBody>
                  <a:tcPr marL="89747" marR="89747" marT="45701" marB="45701"/>
                </a:tc>
                <a:tc>
                  <a:txBody>
                    <a:bodyPr/>
                    <a:lstStyle/>
                    <a:p>
                      <a:r>
                        <a:rPr lang="en-US" sz="1400" dirty="0" smtClean="0"/>
                        <a:t>Manpower needed to monitor operations,</a:t>
                      </a:r>
                      <a:r>
                        <a:rPr lang="en-US" sz="1400" baseline="0" dirty="0" smtClean="0"/>
                        <a:t> wet and turn as needed  </a:t>
                      </a:r>
                      <a:endParaRPr lang="en-US" sz="1400" dirty="0"/>
                    </a:p>
                  </a:txBody>
                  <a:tcPr marL="89747" marR="89747" marT="45701" marB="45701"/>
                </a:tc>
              </a:tr>
              <a:tr h="518118">
                <a:tc>
                  <a:txBody>
                    <a:bodyPr/>
                    <a:lstStyle/>
                    <a:p>
                      <a:r>
                        <a:rPr lang="en-US" sz="1400" dirty="0" smtClean="0"/>
                        <a:t>Transfer/Closure</a:t>
                      </a:r>
                      <a:r>
                        <a:rPr lang="en-US" sz="1400" baseline="0" dirty="0" smtClean="0"/>
                        <a:t> Requirements</a:t>
                      </a:r>
                      <a:endParaRPr lang="en-US" sz="1400" dirty="0"/>
                    </a:p>
                  </a:txBody>
                  <a:tcPr marL="89747" marR="89747" marT="45701" marB="45701"/>
                </a:tc>
                <a:tc>
                  <a:txBody>
                    <a:bodyPr/>
                    <a:lstStyle/>
                    <a:p>
                      <a:r>
                        <a:rPr lang="en-US" sz="1400" dirty="0" smtClean="0"/>
                        <a:t>If containers are used, determine whether to remove or leave</a:t>
                      </a:r>
                      <a:r>
                        <a:rPr lang="en-US" sz="1400" baseline="0" dirty="0" smtClean="0"/>
                        <a:t> in place  </a:t>
                      </a:r>
                      <a:endParaRPr lang="en-US" sz="1400" dirty="0"/>
                    </a:p>
                  </a:txBody>
                  <a:tcPr marL="89747" marR="89747" marT="45701" marB="45701"/>
                </a:tc>
              </a:tr>
              <a:tr h="1737310">
                <a:tc>
                  <a:txBody>
                    <a:bodyPr/>
                    <a:lstStyle/>
                    <a:p>
                      <a:r>
                        <a:rPr lang="en-US" sz="1400" dirty="0" smtClean="0"/>
                        <a:t>References</a:t>
                      </a:r>
                      <a:endParaRPr lang="en-US" sz="1400" dirty="0"/>
                    </a:p>
                  </a:txBody>
                  <a:tcPr marL="89747" marR="89747" marT="45701" marB="45701"/>
                </a:tc>
                <a:tc>
                  <a:txBody>
                    <a:bodyPr/>
                    <a:lstStyle/>
                    <a:p>
                      <a:pPr>
                        <a:buFont typeface="Arial" pitchFamily="34" charset="0"/>
                        <a:buChar char="•"/>
                      </a:pP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 </a:t>
                      </a: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endParaRPr lang="en-US" sz="120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MCRP 4-11B, Feb. 2010</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U.S. Air Force, </a:t>
                      </a:r>
                      <a:r>
                        <a:rPr lang="en-US" sz="1200" i="1" dirty="0" smtClean="0">
                          <a:solidFill>
                            <a:schemeClr val="tx1"/>
                          </a:solidFill>
                        </a:rPr>
                        <a:t>Environmental Considerations for Overseas Contingency </a:t>
                      </a:r>
                      <a:r>
                        <a:rPr lang="en-US" sz="1200" i="1" dirty="0" smtClean="0"/>
                        <a:t>Operations</a:t>
                      </a:r>
                      <a:r>
                        <a:rPr lang="en-US" sz="1200" dirty="0" smtClean="0"/>
                        <a:t>, Air Force Handbook 10-222, Vol. 4</a:t>
                      </a:r>
                      <a:endParaRPr lang="en-US" sz="1200" baseline="0" dirty="0" smtClean="0"/>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dirty="0" smtClean="0"/>
                        <a:t>U.S. Corps of Engineers, Department of the Army, </a:t>
                      </a:r>
                      <a:r>
                        <a:rPr lang="en-US" sz="1200" i="1" dirty="0" smtClean="0"/>
                        <a:t>Composting for Army Installations</a:t>
                      </a:r>
                      <a:r>
                        <a:rPr lang="en-US" sz="1200" dirty="0" smtClean="0"/>
                        <a:t>, Public Works Technical Bulletin (PWTB) 420-49-14, 15 August 2000</a:t>
                      </a:r>
                      <a:endParaRPr lang="en-US" sz="1200" b="1" cap="all" dirty="0" smtClean="0"/>
                    </a:p>
                  </a:txBody>
                  <a:tcPr marL="89747" marR="89747" marT="45701" marB="45701"/>
                </a:tc>
              </a:tr>
            </a:tbl>
          </a:graphicData>
        </a:graphic>
      </p:graphicFrame>
      <p:sp>
        <p:nvSpPr>
          <p:cNvPr id="58396" name="Title 1"/>
          <p:cNvSpPr>
            <a:spLocks noGrp="1"/>
          </p:cNvSpPr>
          <p:nvPr>
            <p:ph type="title"/>
          </p:nvPr>
        </p:nvSpPr>
        <p:spPr>
          <a:ln/>
        </p:spPr>
        <p:txBody>
          <a:bodyPr/>
          <a:lstStyle/>
          <a:p>
            <a:pPr eaLnBrk="1" hangingPunct="1"/>
            <a:r>
              <a:rPr lang="en-US" altLang="en-US" smtClean="0"/>
              <a:t>Composting</a:t>
            </a:r>
          </a:p>
        </p:txBody>
      </p:sp>
      <p:sp>
        <p:nvSpPr>
          <p:cNvPr id="58397"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BDE0662-92C0-41BD-9666-4D9A13023725}" type="slidenum">
              <a:rPr lang="en-US" altLang="en-US"/>
              <a:pPr algn="r" eaLnBrk="1" hangingPunct="1"/>
              <a:t>46</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4267200" cy="5105400"/>
          </a:xfrm>
        </p:spPr>
        <p:txBody>
          <a:bodyPr>
            <a:normAutofit fontScale="92500" lnSpcReduction="10000"/>
          </a:bodyPr>
          <a:lstStyle/>
          <a:p>
            <a:pPr eaLnBrk="1" hangingPunct="1">
              <a:defRPr/>
            </a:pPr>
            <a:r>
              <a:rPr lang="en-US" dirty="0" smtClean="0"/>
              <a:t>Advantages</a:t>
            </a:r>
          </a:p>
          <a:p>
            <a:pPr lvl="1" eaLnBrk="1" hangingPunct="1">
              <a:defRPr/>
            </a:pPr>
            <a:r>
              <a:rPr lang="en-US" dirty="0" smtClean="0"/>
              <a:t>No land requirement</a:t>
            </a:r>
          </a:p>
          <a:p>
            <a:pPr lvl="1" eaLnBrk="1" hangingPunct="1">
              <a:defRPr/>
            </a:pPr>
            <a:r>
              <a:rPr lang="en-US" dirty="0" smtClean="0"/>
              <a:t>No capital investment</a:t>
            </a:r>
          </a:p>
          <a:p>
            <a:pPr lvl="1" eaLnBrk="1" hangingPunct="1">
              <a:defRPr/>
            </a:pPr>
            <a:r>
              <a:rPr lang="en-US" dirty="0" smtClean="0"/>
              <a:t>Environmentally acceptable</a:t>
            </a:r>
          </a:p>
          <a:p>
            <a:pPr eaLnBrk="1" hangingPunct="1">
              <a:defRPr/>
            </a:pPr>
            <a:r>
              <a:rPr lang="en-US" dirty="0" smtClean="0"/>
              <a:t>Disadvantages</a:t>
            </a:r>
          </a:p>
          <a:p>
            <a:pPr lvl="1" eaLnBrk="1" hangingPunct="1">
              <a:defRPr/>
            </a:pPr>
            <a:r>
              <a:rPr lang="en-US" dirty="0" smtClean="0"/>
              <a:t>Force protection</a:t>
            </a:r>
          </a:p>
          <a:p>
            <a:pPr lvl="1" eaLnBrk="1" hangingPunct="1">
              <a:defRPr/>
            </a:pPr>
            <a:r>
              <a:rPr lang="en-US" dirty="0" smtClean="0"/>
              <a:t>Lead time for contract procurement</a:t>
            </a:r>
          </a:p>
          <a:p>
            <a:pPr eaLnBrk="1" hangingPunct="1">
              <a:defRPr/>
            </a:pPr>
            <a:r>
              <a:rPr lang="en-US" dirty="0" smtClean="0"/>
              <a:t>Limitations</a:t>
            </a:r>
          </a:p>
          <a:p>
            <a:pPr lvl="1" eaLnBrk="1" hangingPunct="1">
              <a:defRPr/>
            </a:pPr>
            <a:r>
              <a:rPr lang="en-US" dirty="0" smtClean="0"/>
              <a:t>Limited by host nation’s capability</a:t>
            </a:r>
          </a:p>
          <a:p>
            <a:pPr lvl="1" eaLnBrk="1" hangingPunct="1">
              <a:defRPr/>
            </a:pPr>
            <a:r>
              <a:rPr lang="en-US" dirty="0" smtClean="0"/>
              <a:t>Quality assurance inspection required</a:t>
            </a:r>
          </a:p>
          <a:p>
            <a:pPr lvl="1" eaLnBrk="1" hangingPunct="1">
              <a:defRPr/>
            </a:pPr>
            <a:r>
              <a:rPr lang="en-US" dirty="0" smtClean="0"/>
              <a:t>Not suitable for sensitive material </a:t>
            </a:r>
            <a:endParaRPr lang="en-US" dirty="0"/>
          </a:p>
        </p:txBody>
      </p:sp>
      <p:sp>
        <p:nvSpPr>
          <p:cNvPr id="59395" name="Title 1"/>
          <p:cNvSpPr>
            <a:spLocks noGrp="1"/>
          </p:cNvSpPr>
          <p:nvPr>
            <p:ph type="title"/>
          </p:nvPr>
        </p:nvSpPr>
        <p:spPr>
          <a:ln/>
        </p:spPr>
        <p:txBody>
          <a:bodyPr/>
          <a:lstStyle/>
          <a:p>
            <a:pPr eaLnBrk="1" hangingPunct="1"/>
            <a:r>
              <a:rPr lang="en-US" altLang="en-US" smtClean="0"/>
              <a:t>Host Nation Collection</a:t>
            </a:r>
          </a:p>
        </p:txBody>
      </p:sp>
      <p:sp>
        <p:nvSpPr>
          <p:cNvPr id="59396" name="Content Placeholder 3"/>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5"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pic>
        <p:nvPicPr>
          <p:cNvPr id="59409" name="Picture 5" descr="courtney ridge 2"/>
          <p:cNvPicPr>
            <a:picLocks noChangeAspect="1" noChangeArrowheads="1"/>
          </p:cNvPicPr>
          <p:nvPr/>
        </p:nvPicPr>
        <p:blipFill>
          <a:blip r:embed="rId3">
            <a:extLst>
              <a:ext uri="{28A0092B-C50C-407E-A947-70E740481C1C}">
                <a14:useLocalDpi xmlns:a14="http://schemas.microsoft.com/office/drawing/2010/main" val="0"/>
              </a:ext>
            </a:extLst>
          </a:blip>
          <a:srcRect b="21260"/>
          <a:stretch>
            <a:fillRect/>
          </a:stretch>
        </p:blipFill>
        <p:spPr bwMode="auto">
          <a:xfrm>
            <a:off x="4800600" y="2514600"/>
            <a:ext cx="37417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0"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F57B5CA-5876-445E-8BA5-B3FBFE110FC8}" type="slidenum">
              <a:rPr lang="en-US" altLang="en-US"/>
              <a:pPr algn="r" eaLnBrk="1" hangingPunct="1"/>
              <a:t>47</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nvPr>
        </p:nvGraphicFramePr>
        <p:xfrm>
          <a:off x="533400" y="1371600"/>
          <a:ext cx="8077200" cy="4611748"/>
        </p:xfrm>
        <a:graphic>
          <a:graphicData uri="http://schemas.openxmlformats.org/drawingml/2006/table">
            <a:tbl>
              <a:tblPr bandRow="1">
                <a:tableStyleId>{ED083AE6-46FA-4A59-8FB0-9F97EB10719F}</a:tableStyleId>
              </a:tblPr>
              <a:tblGrid>
                <a:gridCol w="2346886"/>
                <a:gridCol w="5730314"/>
              </a:tblGrid>
              <a:tr h="731441">
                <a:tc>
                  <a:txBody>
                    <a:bodyPr/>
                    <a:lstStyle/>
                    <a:p>
                      <a:r>
                        <a:rPr lang="en-US" sz="1400" dirty="0" smtClean="0"/>
                        <a:t>General Design Considerations</a:t>
                      </a:r>
                    </a:p>
                  </a:txBody>
                  <a:tcPr marL="89747" marR="89747" marT="45686" marB="45686"/>
                </a:tc>
                <a:tc>
                  <a:txBody>
                    <a:bodyPr/>
                    <a:lstStyle/>
                    <a:p>
                      <a:r>
                        <a:rPr lang="en-US" sz="1400" dirty="0" smtClean="0"/>
                        <a:t>To</a:t>
                      </a:r>
                      <a:r>
                        <a:rPr lang="en-US" sz="1400" baseline="0" dirty="0" smtClean="0"/>
                        <a:t> protect base populace, locate solid waste transfer stations in a secure area with a route that does not pass by inhabited areas.  Ideally, place the transfer station near or outside the base perimeter.  </a:t>
                      </a:r>
                      <a:endParaRPr lang="en-US" sz="1400" dirty="0"/>
                    </a:p>
                  </a:txBody>
                  <a:tcPr marL="89747" marR="89747" marT="45686" marB="45686"/>
                </a:tc>
              </a:tr>
              <a:tr h="370564">
                <a:tc>
                  <a:txBody>
                    <a:bodyPr/>
                    <a:lstStyle/>
                    <a:p>
                      <a:r>
                        <a:rPr lang="en-US" sz="1400" dirty="0" smtClean="0"/>
                        <a:t>Limitations</a:t>
                      </a:r>
                      <a:endParaRPr lang="en-US" sz="1400" dirty="0"/>
                    </a:p>
                  </a:txBody>
                  <a:tcPr marL="89747" marR="89747" marT="45686" marB="45686"/>
                </a:tc>
                <a:tc>
                  <a:txBody>
                    <a:bodyPr/>
                    <a:lstStyle/>
                    <a:p>
                      <a:r>
                        <a:rPr lang="en-US" sz="1400" dirty="0" smtClean="0"/>
                        <a:t>Force Protection; lack of direct management  oversight</a:t>
                      </a:r>
                      <a:r>
                        <a:rPr lang="en-US" sz="1400" baseline="0" dirty="0" smtClean="0"/>
                        <a:t> </a:t>
                      </a:r>
                      <a:endParaRPr lang="en-US" sz="1400" dirty="0"/>
                    </a:p>
                  </a:txBody>
                  <a:tcPr marL="89747" marR="89747" marT="45686" marB="45686"/>
                </a:tc>
              </a:tr>
              <a:tr h="518085">
                <a:tc>
                  <a:txBody>
                    <a:bodyPr/>
                    <a:lstStyle/>
                    <a:p>
                      <a:r>
                        <a:rPr lang="en-US" sz="1400" dirty="0" smtClean="0"/>
                        <a:t>Recordkeeping, Reporting</a:t>
                      </a:r>
                      <a:endParaRPr lang="en-US" sz="1400" dirty="0"/>
                    </a:p>
                  </a:txBody>
                  <a:tcPr marL="89747" marR="89747" marT="45686" marB="45686"/>
                </a:tc>
                <a:tc>
                  <a:txBody>
                    <a:bodyPr/>
                    <a:lstStyle/>
                    <a:p>
                      <a:r>
                        <a:rPr lang="en-US" sz="1400" dirty="0" smtClean="0"/>
                        <a:t>Copy of performance work statement</a:t>
                      </a:r>
                      <a:r>
                        <a:rPr lang="en-US" sz="1400" baseline="0" dirty="0" smtClean="0"/>
                        <a:t> and contract to provide proper quality assurance; contracting monitoring records</a:t>
                      </a:r>
                      <a:endParaRPr lang="en-US" sz="1400" dirty="0"/>
                    </a:p>
                  </a:txBody>
                  <a:tcPr marL="89747" marR="89747" marT="45686" marB="45686"/>
                </a:tc>
              </a:tr>
              <a:tr h="518085">
                <a:tc>
                  <a:txBody>
                    <a:bodyPr/>
                    <a:lstStyle/>
                    <a:p>
                      <a:r>
                        <a:rPr lang="en-US" sz="1400" dirty="0" smtClean="0"/>
                        <a:t>Capital Costs</a:t>
                      </a:r>
                      <a:endParaRPr lang="en-US" sz="1400" dirty="0"/>
                    </a:p>
                  </a:txBody>
                  <a:tcPr marL="89747" marR="89747" marT="45686" marB="45686"/>
                </a:tc>
                <a:tc>
                  <a:txBody>
                    <a:bodyPr/>
                    <a:lstStyle/>
                    <a:p>
                      <a:r>
                        <a:rPr lang="en-US" sz="1400" dirty="0" smtClean="0"/>
                        <a:t>Construction</a:t>
                      </a:r>
                      <a:r>
                        <a:rPr lang="en-US" sz="1400" baseline="0" dirty="0" smtClean="0"/>
                        <a:t> of a solid waste transfer station, waste transportation vehicles</a:t>
                      </a:r>
                      <a:endParaRPr lang="en-US" sz="1400" dirty="0"/>
                    </a:p>
                  </a:txBody>
                  <a:tcPr marL="89747" marR="89747" marT="45686" marB="45686"/>
                </a:tc>
              </a:tr>
              <a:tr h="370564">
                <a:tc>
                  <a:txBody>
                    <a:bodyPr/>
                    <a:lstStyle/>
                    <a:p>
                      <a:r>
                        <a:rPr lang="en-US" sz="1400" dirty="0" smtClean="0"/>
                        <a:t>O&amp;M Requirements</a:t>
                      </a:r>
                      <a:endParaRPr lang="en-US" sz="1400" dirty="0"/>
                    </a:p>
                  </a:txBody>
                  <a:tcPr marL="89747" marR="89747" marT="45686" marB="45686"/>
                </a:tc>
                <a:tc>
                  <a:txBody>
                    <a:bodyPr/>
                    <a:lstStyle/>
                    <a:p>
                      <a:r>
                        <a:rPr lang="en-US" sz="1400" dirty="0" smtClean="0"/>
                        <a:t>Contract</a:t>
                      </a:r>
                      <a:r>
                        <a:rPr lang="en-US" sz="1400" baseline="0" dirty="0" smtClean="0"/>
                        <a:t> management </a:t>
                      </a:r>
                      <a:endParaRPr lang="en-US" sz="1400" dirty="0"/>
                    </a:p>
                  </a:txBody>
                  <a:tcPr marL="89747" marR="89747" marT="45686" marB="45686"/>
                </a:tc>
              </a:tr>
              <a:tr h="731441">
                <a:tc>
                  <a:txBody>
                    <a:bodyPr/>
                    <a:lstStyle/>
                    <a:p>
                      <a:r>
                        <a:rPr lang="en-US" sz="1400" dirty="0" smtClean="0"/>
                        <a:t>Transfer/Closure</a:t>
                      </a:r>
                      <a:r>
                        <a:rPr lang="en-US" sz="1400" baseline="0" dirty="0" smtClean="0"/>
                        <a:t> Requirements</a:t>
                      </a:r>
                      <a:endParaRPr lang="en-US" sz="1400" dirty="0"/>
                    </a:p>
                  </a:txBody>
                  <a:tcPr marL="89747" marR="89747" marT="45686" marB="45686"/>
                </a:tc>
                <a:tc>
                  <a:txBody>
                    <a:bodyPr/>
                    <a:lstStyle/>
                    <a:p>
                      <a:r>
                        <a:rPr lang="en-US" sz="1400" dirty="0" smtClean="0"/>
                        <a:t>Close contract and ensure contractor has fulfilled all requirements and received all required payments; sanitize and close transfer station;</a:t>
                      </a:r>
                      <a:r>
                        <a:rPr lang="en-US" sz="1400" baseline="0" dirty="0" smtClean="0"/>
                        <a:t> sanitize and prepare vehicles for final disposition</a:t>
                      </a:r>
                      <a:endParaRPr lang="en-US" sz="1400" dirty="0"/>
                    </a:p>
                  </a:txBody>
                  <a:tcPr marL="89747" marR="89747" marT="45686" marB="45686"/>
                </a:tc>
              </a:tr>
              <a:tr h="1371509">
                <a:tc>
                  <a:txBody>
                    <a:bodyPr/>
                    <a:lstStyle/>
                    <a:p>
                      <a:r>
                        <a:rPr lang="en-US" sz="1400" dirty="0" smtClean="0"/>
                        <a:t>References</a:t>
                      </a:r>
                      <a:endParaRPr lang="en-US" sz="1400" dirty="0"/>
                    </a:p>
                  </a:txBody>
                  <a:tcPr marL="89747" marR="89747" marT="45686" marB="45686"/>
                </a:tc>
                <a:tc>
                  <a:txBody>
                    <a:bodyPr/>
                    <a:lstStyle/>
                    <a:p>
                      <a:pPr>
                        <a:buFont typeface="Arial" pitchFamily="34" charset="0"/>
                        <a:buChar char="•"/>
                      </a:pP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 </a:t>
                      </a: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r>
                        <a:rPr lang="en-US" sz="1200" dirty="0" smtClean="0">
                          <a:solidFill>
                            <a:schemeClr val="tx1"/>
                          </a:solidFill>
                        </a:rPr>
                        <a:t>.</a:t>
                      </a: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MCRP 4-11B, Feb. 2010</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U.S. Air Force, </a:t>
                      </a:r>
                      <a:r>
                        <a:rPr lang="en-US" sz="1200" i="1" dirty="0" smtClean="0"/>
                        <a:t>Environmental Considerations for Overseas Contingency Operations</a:t>
                      </a:r>
                      <a:r>
                        <a:rPr lang="en-US" sz="1200" dirty="0" smtClean="0"/>
                        <a:t>, Air Force Handbook 10-222, Vol. 4</a:t>
                      </a:r>
                      <a:endParaRPr lang="en-US" sz="1200" baseline="0" dirty="0" smtClean="0"/>
                    </a:p>
                  </a:txBody>
                  <a:tcPr marL="89747" marR="89747" marT="45686" marB="45686"/>
                </a:tc>
              </a:tr>
            </a:tbl>
          </a:graphicData>
        </a:graphic>
      </p:graphicFrame>
      <p:sp>
        <p:nvSpPr>
          <p:cNvPr id="60444" name="Title 1"/>
          <p:cNvSpPr>
            <a:spLocks noGrp="1"/>
          </p:cNvSpPr>
          <p:nvPr>
            <p:ph type="title"/>
          </p:nvPr>
        </p:nvSpPr>
        <p:spPr>
          <a:ln/>
        </p:spPr>
        <p:txBody>
          <a:bodyPr/>
          <a:lstStyle/>
          <a:p>
            <a:pPr eaLnBrk="1" hangingPunct="1"/>
            <a:r>
              <a:rPr lang="en-US" altLang="en-US" smtClean="0"/>
              <a:t>Host Nation Collection</a:t>
            </a:r>
          </a:p>
        </p:txBody>
      </p:sp>
      <p:sp>
        <p:nvSpPr>
          <p:cNvPr id="60445"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0F0A4D0-7B34-4C94-ACC9-ADDDB1880311}" type="slidenum">
              <a:rPr lang="en-US" altLang="en-US"/>
              <a:pPr algn="r" eaLnBrk="1" hangingPunct="1"/>
              <a:t>48</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533400" y="1371600"/>
            <a:ext cx="4114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Advantages</a:t>
            </a:r>
          </a:p>
          <a:p>
            <a:pPr lvl="1" eaLnBrk="1" hangingPunct="1"/>
            <a:r>
              <a:rPr lang="en-US" altLang="en-US" smtClean="0"/>
              <a:t>Effective</a:t>
            </a:r>
          </a:p>
          <a:p>
            <a:pPr lvl="1" eaLnBrk="1" hangingPunct="1"/>
            <a:r>
              <a:rPr lang="en-US" altLang="en-US" smtClean="0"/>
              <a:t>Small land requirement</a:t>
            </a:r>
          </a:p>
          <a:p>
            <a:pPr lvl="1" eaLnBrk="1" hangingPunct="1"/>
            <a:r>
              <a:rPr lang="en-US" altLang="en-US" smtClean="0"/>
              <a:t>Low air emissions </a:t>
            </a:r>
          </a:p>
          <a:p>
            <a:pPr lvl="1" eaLnBrk="1" hangingPunct="1"/>
            <a:r>
              <a:rPr lang="en-US" altLang="en-US" smtClean="0"/>
              <a:t>Environmentally acceptable</a:t>
            </a:r>
          </a:p>
          <a:p>
            <a:pPr eaLnBrk="1" hangingPunct="1"/>
            <a:r>
              <a:rPr lang="en-US" altLang="en-US" smtClean="0"/>
              <a:t>Disadvantages</a:t>
            </a:r>
          </a:p>
          <a:p>
            <a:pPr lvl="1" eaLnBrk="1" hangingPunct="1"/>
            <a:r>
              <a:rPr lang="en-US" altLang="en-US" smtClean="0"/>
              <a:t>Energy intensive</a:t>
            </a:r>
          </a:p>
          <a:p>
            <a:pPr lvl="1" eaLnBrk="1" hangingPunct="1"/>
            <a:r>
              <a:rPr lang="en-US" altLang="en-US" smtClean="0"/>
              <a:t>Requires skilled operator</a:t>
            </a:r>
          </a:p>
          <a:p>
            <a:pPr eaLnBrk="1" hangingPunct="1"/>
            <a:r>
              <a:rPr lang="en-US" altLang="en-US" smtClean="0"/>
              <a:t>Limitations</a:t>
            </a:r>
          </a:p>
          <a:p>
            <a:pPr lvl="1" eaLnBrk="1" hangingPunct="1"/>
            <a:r>
              <a:rPr lang="en-US" altLang="en-US" smtClean="0"/>
              <a:t>Acquisition and delivery timeline</a:t>
            </a:r>
          </a:p>
        </p:txBody>
      </p:sp>
      <p:sp>
        <p:nvSpPr>
          <p:cNvPr id="61443" name="Title 1"/>
          <p:cNvSpPr>
            <a:spLocks noGrp="1"/>
          </p:cNvSpPr>
          <p:nvPr>
            <p:ph type="title"/>
          </p:nvPr>
        </p:nvSpPr>
        <p:spPr>
          <a:ln/>
        </p:spPr>
        <p:txBody>
          <a:bodyPr/>
          <a:lstStyle/>
          <a:p>
            <a:pPr eaLnBrk="1" hangingPunct="1"/>
            <a:r>
              <a:rPr lang="en-US" altLang="en-US" smtClean="0"/>
              <a:t>Medical/Healthcare Waste Incineration</a:t>
            </a:r>
          </a:p>
        </p:txBody>
      </p:sp>
      <p:sp>
        <p:nvSpPr>
          <p:cNvPr id="61444" name="Content Placeholder 3"/>
          <p:cNvSpPr>
            <a:spLocks noGrp="1"/>
          </p:cNvSpPr>
          <p:nvPr>
            <p:ph sz="half" idx="4294967295"/>
          </p:nvPr>
        </p:nvSpPr>
        <p:spPr bwMode="auto">
          <a:xfrm>
            <a:off x="51054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7" name="Content Placeholder 6"/>
          <p:cNvGraphicFramePr>
            <a:graphicFrameLocks/>
          </p:cNvGraphicFramePr>
          <p:nvPr/>
        </p:nvGraphicFramePr>
        <p:xfrm>
          <a:off x="4648200" y="1600200"/>
          <a:ext cx="4038600" cy="741364"/>
        </p:xfrm>
        <a:graphic>
          <a:graphicData uri="http://schemas.openxmlformats.org/drawingml/2006/table">
            <a:tbl>
              <a:tblPr firstRow="1" bandRow="1">
                <a:tableStyleId>{5C22544A-7EE6-4342-B048-85BDC9FD1C3A}</a:tableStyleId>
              </a:tblPr>
              <a:tblGrid>
                <a:gridCol w="1346200"/>
                <a:gridCol w="1346200"/>
                <a:gridCol w="1346200"/>
              </a:tblGrid>
              <a:tr h="370682">
                <a:tc gridSpan="3">
                  <a:txBody>
                    <a:bodyPr/>
                    <a:lstStyle/>
                    <a:p>
                      <a:pPr algn="ctr"/>
                      <a:r>
                        <a:rPr lang="en-US" sz="1800" b="0" dirty="0" smtClean="0">
                          <a:solidFill>
                            <a:schemeClr val="tx1"/>
                          </a:solidFill>
                        </a:rPr>
                        <a:t>Duration Suitability</a:t>
                      </a:r>
                      <a:r>
                        <a:rPr lang="en-US" sz="1800" b="0" baseline="0" dirty="0" smtClean="0">
                          <a:solidFill>
                            <a:schemeClr val="tx1"/>
                          </a:solidFill>
                        </a:rPr>
                        <a:t> Index</a:t>
                      </a:r>
                      <a:endParaRPr lang="en-US" sz="1800" b="0" dirty="0">
                        <a:solidFill>
                          <a:schemeClr val="tx1"/>
                        </a:solidFill>
                      </a:endParaRPr>
                    </a:p>
                  </a:txBody>
                  <a:tcPr marT="45700" marB="45700">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370682">
                <a:tc>
                  <a:txBody>
                    <a:bodyPr/>
                    <a:lstStyle/>
                    <a:p>
                      <a:pPr algn="ctr"/>
                      <a:r>
                        <a:rPr lang="en-US" sz="1800" dirty="0" smtClean="0">
                          <a:solidFill>
                            <a:schemeClr val="tx1"/>
                          </a:solidFill>
                        </a:rPr>
                        <a:t>Short</a:t>
                      </a:r>
                      <a:endParaRPr lang="en-US" sz="1800" dirty="0">
                        <a:solidFill>
                          <a:schemeClr val="tx1"/>
                        </a:solidFill>
                      </a:endParaRPr>
                    </a:p>
                  </a:txBody>
                  <a:tcPr marT="45700" marB="45700">
                    <a:solidFill>
                      <a:srgbClr val="FFFF00"/>
                    </a:solidFill>
                  </a:tcPr>
                </a:tc>
                <a:tc>
                  <a:txBody>
                    <a:bodyPr/>
                    <a:lstStyle/>
                    <a:p>
                      <a:pPr algn="ctr"/>
                      <a:r>
                        <a:rPr lang="en-US" sz="1800" dirty="0" smtClean="0">
                          <a:solidFill>
                            <a:schemeClr val="tx1"/>
                          </a:solidFill>
                        </a:rPr>
                        <a:t>Medium</a:t>
                      </a:r>
                      <a:endParaRPr lang="en-US" sz="1800" dirty="0">
                        <a:solidFill>
                          <a:schemeClr val="tx1"/>
                        </a:solidFill>
                      </a:endParaRPr>
                    </a:p>
                  </a:txBody>
                  <a:tcPr marT="45700" marB="45700">
                    <a:solidFill>
                      <a:srgbClr val="00B050"/>
                    </a:solidFill>
                  </a:tcPr>
                </a:tc>
                <a:tc>
                  <a:txBody>
                    <a:bodyPr/>
                    <a:lstStyle/>
                    <a:p>
                      <a:pPr algn="ctr"/>
                      <a:r>
                        <a:rPr lang="en-US" sz="1800" dirty="0" smtClean="0">
                          <a:solidFill>
                            <a:schemeClr val="tx1"/>
                          </a:solidFill>
                        </a:rPr>
                        <a:t>Long</a:t>
                      </a:r>
                      <a:endParaRPr lang="en-US" sz="1800" dirty="0">
                        <a:solidFill>
                          <a:schemeClr val="tx1"/>
                        </a:solidFill>
                      </a:endParaRPr>
                    </a:p>
                  </a:txBody>
                  <a:tcPr marT="45700" marB="45700">
                    <a:solidFill>
                      <a:srgbClr val="00B050"/>
                    </a:solidFill>
                  </a:tcPr>
                </a:tc>
              </a:tr>
            </a:tbl>
          </a:graphicData>
        </a:graphic>
      </p:graphicFrame>
      <p:pic>
        <p:nvPicPr>
          <p:cNvPr id="61457" name="Picture 2" descr="http://www.elastec.com/images/s_incinerator/medi_burn/mediburn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35238"/>
            <a:ext cx="381000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CD70EA2-ED45-4047-816E-008EB33CF6EF}" type="slidenum">
              <a:rPr lang="en-US" altLang="en-US"/>
              <a:pPr algn="r" eaLnBrk="1" hangingPunct="1"/>
              <a:t>49</a:t>
            </a:fld>
            <a:endParaRPr lang="en-US" altLang="en-US">
              <a:solidFill>
                <a:schemeClr val="bg2"/>
              </a:solidFill>
            </a:endParaRPr>
          </a:p>
        </p:txBody>
      </p:sp>
      <p:sp>
        <p:nvSpPr>
          <p:cNvPr id="9"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533400" y="1143000"/>
            <a:ext cx="8077200" cy="5105400"/>
          </a:xfrm>
        </p:spPr>
        <p:txBody>
          <a:bodyPr/>
          <a:lstStyle/>
          <a:p>
            <a:pPr marL="0" indent="0">
              <a:buFontTx/>
              <a:buNone/>
              <a:defRPr/>
            </a:pPr>
            <a:r>
              <a:rPr lang="sv-SE" dirty="0"/>
              <a:t>Good solid </a:t>
            </a:r>
            <a:r>
              <a:rPr lang="sv-SE" dirty="0" smtClean="0"/>
              <a:t>waste management can:</a:t>
            </a:r>
          </a:p>
          <a:p>
            <a:pPr marL="0" indent="0">
              <a:buFontTx/>
              <a:buNone/>
              <a:defRPr/>
            </a:pPr>
            <a:endParaRPr lang="sv-SE" sz="1200" dirty="0" smtClean="0"/>
          </a:p>
          <a:p>
            <a:pPr marL="342900" indent="-342900" eaLnBrk="1" fontAlgn="auto">
              <a:spcBef>
                <a:spcPts val="0"/>
              </a:spcBef>
              <a:spcAft>
                <a:spcPts val="1415"/>
              </a:spcAft>
              <a:buSzPct val="45000"/>
              <a:buFont typeface="StarSymbol"/>
              <a:buChar char="●"/>
              <a:defRPr/>
            </a:pPr>
            <a:r>
              <a:rPr lang="en-US" kern="1200" dirty="0">
                <a:solidFill>
                  <a:srgbClr val="000000"/>
                </a:solidFill>
                <a:cs typeface="Tahoma" pitchFamily="2"/>
              </a:rPr>
              <a:t>Enhance mission accomplishment </a:t>
            </a:r>
            <a:r>
              <a:rPr lang="en-US" kern="1200" dirty="0" smtClean="0">
                <a:solidFill>
                  <a:srgbClr val="000000"/>
                </a:solidFill>
                <a:cs typeface="Tahoma" pitchFamily="2"/>
              </a:rPr>
              <a:t>and </a:t>
            </a:r>
            <a:r>
              <a:rPr lang="en-US" kern="1200" dirty="0" smtClean="0">
                <a:cs typeface="Tahoma" pitchFamily="2"/>
              </a:rPr>
              <a:t>contribute </a:t>
            </a:r>
            <a:r>
              <a:rPr lang="en-US" kern="1200" dirty="0">
                <a:cs typeface="Tahoma" pitchFamily="2"/>
              </a:rPr>
              <a:t>to force protection </a:t>
            </a:r>
            <a:r>
              <a:rPr lang="en-US" kern="1200" dirty="0" smtClean="0">
                <a:solidFill>
                  <a:srgbClr val="000000"/>
                </a:solidFill>
                <a:cs typeface="Tahoma" pitchFamily="2"/>
              </a:rPr>
              <a:t>by minimizing:</a:t>
            </a:r>
            <a:endParaRPr lang="en-US" kern="1200" dirty="0">
              <a:solidFill>
                <a:srgbClr val="FF0000"/>
              </a:solidFill>
              <a:cs typeface="Tahoma" pitchFamily="2"/>
            </a:endParaRPr>
          </a:p>
          <a:p>
            <a:pPr marL="741362" lvl="1" indent="-342900" eaLnBrk="1" fontAlgn="auto">
              <a:spcBef>
                <a:spcPts val="0"/>
              </a:spcBef>
              <a:spcAft>
                <a:spcPts val="0"/>
              </a:spcAft>
              <a:buSzPct val="45000"/>
              <a:buFont typeface="StarSymbol"/>
              <a:buChar char="●"/>
              <a:defRPr/>
            </a:pPr>
            <a:r>
              <a:rPr lang="en-US" kern="1200" dirty="0" smtClean="0">
                <a:cs typeface="Tahoma" pitchFamily="2"/>
              </a:rPr>
              <a:t>Exposure to waste-related health issues and animal threats</a:t>
            </a:r>
          </a:p>
          <a:p>
            <a:pPr marL="741362" lvl="1" indent="-342900" eaLnBrk="1" fontAlgn="auto">
              <a:spcBef>
                <a:spcPts val="0"/>
              </a:spcBef>
              <a:spcAft>
                <a:spcPts val="1415"/>
              </a:spcAft>
              <a:buSzPct val="45000"/>
              <a:buFont typeface="StarSymbol"/>
              <a:buChar char="●"/>
              <a:defRPr/>
            </a:pPr>
            <a:r>
              <a:rPr lang="en-US" kern="1200" dirty="0" smtClean="0">
                <a:cs typeface="Tahoma" pitchFamily="2"/>
              </a:rPr>
              <a:t>Unnecessary environmental and wildlife damage</a:t>
            </a:r>
            <a:endParaRPr lang="en-US" kern="1200" dirty="0">
              <a:cs typeface="Tahoma" pitchFamily="2"/>
            </a:endParaRPr>
          </a:p>
          <a:p>
            <a:pPr marL="342900" indent="-342900" eaLnBrk="1" fontAlgn="auto">
              <a:spcBef>
                <a:spcPts val="0"/>
              </a:spcBef>
              <a:spcAft>
                <a:spcPts val="1415"/>
              </a:spcAft>
              <a:buSzPct val="45000"/>
              <a:buFont typeface="StarSymbol"/>
              <a:buChar char="●"/>
              <a:defRPr/>
            </a:pPr>
            <a:r>
              <a:rPr lang="en-US" kern="1200" dirty="0">
                <a:cs typeface="Tahoma" pitchFamily="2"/>
              </a:rPr>
              <a:t>Promote good relations with the </a:t>
            </a:r>
            <a:r>
              <a:rPr lang="en-US" kern="1200" dirty="0" smtClean="0">
                <a:cs typeface="Tahoma" pitchFamily="2"/>
              </a:rPr>
              <a:t>host nation (HN) and local communities</a:t>
            </a:r>
            <a:endParaRPr lang="en-US" kern="1200" dirty="0">
              <a:cs typeface="Tahoma" pitchFamily="2"/>
            </a:endParaRPr>
          </a:p>
          <a:p>
            <a:pPr marL="342900" indent="-342900" eaLnBrk="1" fontAlgn="auto">
              <a:spcBef>
                <a:spcPts val="0"/>
              </a:spcBef>
              <a:spcAft>
                <a:spcPts val="1415"/>
              </a:spcAft>
              <a:buSzPct val="45000"/>
              <a:buFont typeface="StarSymbol"/>
              <a:buChar char="●"/>
              <a:defRPr/>
            </a:pPr>
            <a:r>
              <a:rPr lang="en-US" kern="1200" dirty="0" smtClean="0">
                <a:cs typeface="Tahoma" pitchFamily="2"/>
              </a:rPr>
              <a:t>Reduce the logistical footprint of the operation </a:t>
            </a:r>
            <a:r>
              <a:rPr lang="en-US" kern="1200" dirty="0">
                <a:cs typeface="Tahoma" pitchFamily="2"/>
              </a:rPr>
              <a:t>(ca</a:t>
            </a:r>
            <a:r>
              <a:rPr lang="en-US" kern="1200" dirty="0">
                <a:solidFill>
                  <a:srgbClr val="000000"/>
                </a:solidFill>
                <a:cs typeface="Tahoma" pitchFamily="2"/>
              </a:rPr>
              <a:t>mp space, transportation, </a:t>
            </a:r>
            <a:r>
              <a:rPr lang="en-US" kern="1200" dirty="0" smtClean="0">
                <a:solidFill>
                  <a:srgbClr val="000000"/>
                </a:solidFill>
                <a:cs typeface="Tahoma" pitchFamily="2"/>
              </a:rPr>
              <a:t>funding, </a:t>
            </a:r>
            <a:r>
              <a:rPr lang="en-US" kern="1200" dirty="0">
                <a:solidFill>
                  <a:srgbClr val="000000"/>
                </a:solidFill>
                <a:cs typeface="Tahoma" pitchFamily="2"/>
              </a:rPr>
              <a:t>etc</a:t>
            </a:r>
            <a:r>
              <a:rPr lang="en-US" kern="1200" dirty="0" smtClean="0">
                <a:solidFill>
                  <a:srgbClr val="000000"/>
                </a:solidFill>
                <a:cs typeface="Tahoma" pitchFamily="2"/>
              </a:rPr>
              <a:t>.)</a:t>
            </a:r>
            <a:endParaRPr lang="en-US" kern="1200" dirty="0">
              <a:solidFill>
                <a:srgbClr val="000000"/>
              </a:solidFill>
              <a:cs typeface="Tahoma" pitchFamily="2"/>
            </a:endParaRPr>
          </a:p>
          <a:p>
            <a:pPr>
              <a:defRPr/>
            </a:pPr>
            <a:endParaRPr lang="sv-SE" dirty="0"/>
          </a:p>
        </p:txBody>
      </p:sp>
      <p:sp>
        <p:nvSpPr>
          <p:cNvPr id="16387" name="Rubrik 3"/>
          <p:cNvSpPr>
            <a:spLocks noGrp="1"/>
          </p:cNvSpPr>
          <p:nvPr>
            <p:ph type="title"/>
          </p:nvPr>
        </p:nvSpPr>
        <p:spPr>
          <a:ln/>
        </p:spPr>
        <p:txBody>
          <a:bodyPr/>
          <a:lstStyle/>
          <a:p>
            <a:r>
              <a:rPr lang="sv-SE" altLang="en-US" smtClean="0"/>
              <a:t>Significance and Benefits</a:t>
            </a:r>
          </a:p>
        </p:txBody>
      </p:sp>
      <p:sp>
        <p:nvSpPr>
          <p:cNvPr id="1638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B479DDC-BBF0-4E83-B714-79BBC3D588C8}" type="slidenum">
              <a:rPr lang="en-US" altLang="en-US"/>
              <a:pPr algn="r" eaLnBrk="1" hangingPunct="1"/>
              <a:t>5</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nvPr>
        </p:nvGraphicFramePr>
        <p:xfrm>
          <a:off x="304800" y="1371600"/>
          <a:ext cx="8305800" cy="5218113"/>
        </p:xfrm>
        <a:graphic>
          <a:graphicData uri="http://schemas.openxmlformats.org/drawingml/2006/table">
            <a:tbl>
              <a:tblPr bandRow="1">
                <a:tableStyleId>{ED083AE6-46FA-4A59-8FB0-9F97EB10719F}</a:tableStyleId>
              </a:tblPr>
              <a:tblGrid>
                <a:gridCol w="2362200"/>
                <a:gridCol w="5943600"/>
              </a:tblGrid>
              <a:tr h="1189031">
                <a:tc>
                  <a:txBody>
                    <a:bodyPr/>
                    <a:lstStyle/>
                    <a:p>
                      <a:r>
                        <a:rPr lang="en-US" sz="1200" dirty="0" smtClean="0"/>
                        <a:t>General Design Considerations</a:t>
                      </a:r>
                    </a:p>
                  </a:txBody>
                  <a:tcPr marL="89747" marR="89747" marT="45732" marB="45732"/>
                </a:tc>
                <a:tc>
                  <a:txBody>
                    <a:bodyPr/>
                    <a:lstStyle/>
                    <a:p>
                      <a:r>
                        <a:rPr lang="en-US" sz="1200" dirty="0" smtClean="0"/>
                        <a:t>Need to burn at proper temperatures,</a:t>
                      </a:r>
                      <a:r>
                        <a:rPr lang="en-US" sz="1200" baseline="0" dirty="0" smtClean="0"/>
                        <a:t> develop strategy for handling waste ash, fuel requirements, waste volume, liquids content of waste, waste  composition</a:t>
                      </a:r>
                    </a:p>
                    <a:p>
                      <a:r>
                        <a:rPr lang="en-US" sz="1200" baseline="0" dirty="0" smtClean="0"/>
                        <a:t>Redundancy (need to dispose of waste should an incinerator experience periods of inoperability), space to operate, scalability of system.</a:t>
                      </a:r>
                    </a:p>
                    <a:p>
                      <a:r>
                        <a:rPr lang="en-US" sz="1200" baseline="0" dirty="0" smtClean="0"/>
                        <a:t>Remaining ash needs to be tested to determine if it is hazardous and must be disposed of properly.  </a:t>
                      </a:r>
                      <a:endParaRPr lang="en-US" sz="1200" dirty="0" smtClean="0"/>
                    </a:p>
                  </a:txBody>
                  <a:tcPr marL="89747" marR="89747" marT="45732" marB="45732"/>
                </a:tc>
              </a:tr>
              <a:tr h="335182">
                <a:tc>
                  <a:txBody>
                    <a:bodyPr/>
                    <a:lstStyle/>
                    <a:p>
                      <a:r>
                        <a:rPr lang="en-US" sz="1200" dirty="0" smtClean="0"/>
                        <a:t>Limitations</a:t>
                      </a:r>
                      <a:endParaRPr lang="en-US" sz="1200" dirty="0"/>
                    </a:p>
                  </a:txBody>
                  <a:tcPr marL="89747" marR="89747" marT="45732" marB="45732"/>
                </a:tc>
                <a:tc>
                  <a:txBody>
                    <a:bodyPr/>
                    <a:lstStyle/>
                    <a:p>
                      <a:pPr marL="0" marR="0" indent="0" algn="l" defTabSz="910544" rtl="0" eaLnBrk="1" fontAlgn="auto" latinLnBrk="0" hangingPunct="1">
                        <a:lnSpc>
                          <a:spcPct val="100000"/>
                        </a:lnSpc>
                        <a:spcBef>
                          <a:spcPts val="0"/>
                        </a:spcBef>
                        <a:spcAft>
                          <a:spcPts val="0"/>
                        </a:spcAft>
                        <a:buClrTx/>
                        <a:buSzTx/>
                        <a:buFontTx/>
                        <a:buNone/>
                        <a:tabLst/>
                        <a:defRPr/>
                      </a:pPr>
                      <a:r>
                        <a:rPr lang="en-US" sz="1200" dirty="0" smtClean="0"/>
                        <a:t>Requires</a:t>
                      </a:r>
                      <a:r>
                        <a:rPr lang="en-US" sz="1200" baseline="0" dirty="0" smtClean="0"/>
                        <a:t> skilled personnel to build, operate and maintain.</a:t>
                      </a:r>
                      <a:endParaRPr lang="en-US" sz="1200" dirty="0" smtClean="0"/>
                    </a:p>
                  </a:txBody>
                  <a:tcPr marL="89747" marR="89747" marT="45732" marB="45732"/>
                </a:tc>
              </a:tr>
              <a:tr h="370937">
                <a:tc>
                  <a:txBody>
                    <a:bodyPr/>
                    <a:lstStyle/>
                    <a:p>
                      <a:r>
                        <a:rPr lang="en-US" sz="1200" dirty="0" smtClean="0"/>
                        <a:t>Recordkeeping, Reporting</a:t>
                      </a:r>
                      <a:endParaRPr lang="en-US" sz="1200" dirty="0"/>
                    </a:p>
                  </a:txBody>
                  <a:tcPr marL="89747" marR="89747" marT="45732" marB="45732"/>
                </a:tc>
                <a:tc>
                  <a:txBody>
                    <a:bodyPr/>
                    <a:lstStyle/>
                    <a:p>
                      <a:r>
                        <a:rPr lang="en-US" sz="1200" dirty="0" smtClean="0"/>
                        <a:t>Location, contents of waste, dates</a:t>
                      </a:r>
                      <a:r>
                        <a:rPr lang="en-US" sz="1200" baseline="0" dirty="0" smtClean="0"/>
                        <a:t> of opening/closure, pictures, amount, air sampling</a:t>
                      </a:r>
                      <a:endParaRPr lang="en-US" sz="1200" dirty="0"/>
                    </a:p>
                  </a:txBody>
                  <a:tcPr marL="89747" marR="89747" marT="45732" marB="45732"/>
                </a:tc>
              </a:tr>
              <a:tr h="304831">
                <a:tc>
                  <a:txBody>
                    <a:bodyPr/>
                    <a:lstStyle/>
                    <a:p>
                      <a:r>
                        <a:rPr lang="en-US" sz="1200" dirty="0" smtClean="0"/>
                        <a:t>Capital Costs</a:t>
                      </a:r>
                      <a:endParaRPr lang="en-US" sz="1200" dirty="0"/>
                    </a:p>
                  </a:txBody>
                  <a:tcPr marL="89747" marR="89747" marT="45732" marB="45732"/>
                </a:tc>
                <a:tc>
                  <a:txBody>
                    <a:bodyPr/>
                    <a:lstStyle/>
                    <a:p>
                      <a:r>
                        <a:rPr lang="en-US" sz="1200" dirty="0" smtClean="0"/>
                        <a:t>Incinerator</a:t>
                      </a:r>
                      <a:r>
                        <a:rPr lang="en-US" sz="1200" baseline="0" dirty="0" smtClean="0"/>
                        <a:t> </a:t>
                      </a:r>
                      <a:endParaRPr lang="en-US" sz="1200" dirty="0"/>
                    </a:p>
                  </a:txBody>
                  <a:tcPr marL="89747" marR="89747" marT="45732" marB="45732"/>
                </a:tc>
              </a:tr>
              <a:tr h="457320">
                <a:tc>
                  <a:txBody>
                    <a:bodyPr/>
                    <a:lstStyle/>
                    <a:p>
                      <a:r>
                        <a:rPr lang="en-US" sz="1200" dirty="0" smtClean="0"/>
                        <a:t>O&amp;M Requirements</a:t>
                      </a:r>
                      <a:endParaRPr lang="en-US" sz="1200" dirty="0"/>
                    </a:p>
                  </a:txBody>
                  <a:tcPr marL="89747" marR="89747" marT="45732" marB="45732"/>
                </a:tc>
                <a:tc>
                  <a:txBody>
                    <a:bodyPr/>
                    <a:lstStyle/>
                    <a:p>
                      <a:r>
                        <a:rPr lang="en-US" sz="1200" dirty="0" smtClean="0"/>
                        <a:t>Skilled manpower to operate and maintain, removal and disposal of waste</a:t>
                      </a:r>
                      <a:r>
                        <a:rPr lang="en-US" sz="1200" baseline="0" dirty="0" smtClean="0"/>
                        <a:t> ash, fuel costs</a:t>
                      </a:r>
                      <a:endParaRPr lang="en-US" sz="1200" dirty="0"/>
                    </a:p>
                  </a:txBody>
                  <a:tcPr marL="89747" marR="89747" marT="45732" marB="45732"/>
                </a:tc>
              </a:tr>
              <a:tr h="1006103">
                <a:tc>
                  <a:txBody>
                    <a:bodyPr/>
                    <a:lstStyle/>
                    <a:p>
                      <a:r>
                        <a:rPr lang="en-US" sz="1200" dirty="0" smtClean="0"/>
                        <a:t>Transfer/Closure</a:t>
                      </a:r>
                      <a:r>
                        <a:rPr lang="en-US" sz="1200" baseline="0" dirty="0" smtClean="0"/>
                        <a:t> Requirements</a:t>
                      </a:r>
                      <a:endParaRPr lang="en-US" sz="1200" dirty="0"/>
                    </a:p>
                  </a:txBody>
                  <a:tcPr marL="89747" marR="89747" marT="45732" marB="45732"/>
                </a:tc>
                <a:tc>
                  <a:txBody>
                    <a:bodyPr/>
                    <a:lstStyle/>
                    <a:p>
                      <a:r>
                        <a:rPr lang="en-US" sz="1200" dirty="0" smtClean="0"/>
                        <a:t>Decide whether to remove</a:t>
                      </a:r>
                      <a:r>
                        <a:rPr lang="en-US" sz="1200" baseline="0" dirty="0" smtClean="0"/>
                        <a:t> </a:t>
                      </a:r>
                      <a:r>
                        <a:rPr lang="en-US" sz="1200" dirty="0" smtClean="0"/>
                        <a:t>incinerator or</a:t>
                      </a:r>
                      <a:r>
                        <a:rPr lang="en-US" sz="1200" baseline="0" dirty="0" smtClean="0"/>
                        <a:t> leave in place. </a:t>
                      </a:r>
                    </a:p>
                    <a:p>
                      <a:pPr marL="0" marR="0" indent="0" algn="l" defTabSz="910544" rtl="0" eaLnBrk="1" fontAlgn="auto" latinLnBrk="0" hangingPunct="1">
                        <a:lnSpc>
                          <a:spcPct val="100000"/>
                        </a:lnSpc>
                        <a:spcBef>
                          <a:spcPts val="0"/>
                        </a:spcBef>
                        <a:spcAft>
                          <a:spcPts val="0"/>
                        </a:spcAft>
                        <a:buClrTx/>
                        <a:buSzTx/>
                        <a:buFontTx/>
                        <a:buNone/>
                        <a:tabLst/>
                        <a:defRPr/>
                      </a:pPr>
                      <a:r>
                        <a:rPr lang="en-US" sz="1200" baseline="0" dirty="0" smtClean="0"/>
                        <a:t>Dispose of any remaining ash</a:t>
                      </a:r>
                      <a:endParaRPr lang="en-US" sz="1200" dirty="0" smtClean="0"/>
                    </a:p>
                    <a:p>
                      <a:r>
                        <a:rPr lang="en-US" sz="1200" dirty="0" smtClean="0"/>
                        <a:t>Place a rectangular</a:t>
                      </a:r>
                      <a:r>
                        <a:rPr lang="en-US" sz="1200" baseline="0" dirty="0" smtClean="0"/>
                        <a:t> sign on top of the site indicating the incinerator operations, the date it was closed, and the unit designation if the situation allows.  An 8-digit grid coordinate is recorded for each waste burial site and reported to higher headquarters.  </a:t>
                      </a:r>
                      <a:endParaRPr lang="en-US" sz="1200" dirty="0"/>
                    </a:p>
                  </a:txBody>
                  <a:tcPr marL="89747" marR="89747" marT="45732" marB="45732"/>
                </a:tc>
              </a:tr>
              <a:tr h="1554709">
                <a:tc>
                  <a:txBody>
                    <a:bodyPr/>
                    <a:lstStyle/>
                    <a:p>
                      <a:r>
                        <a:rPr lang="en-US" sz="1200" dirty="0" smtClean="0"/>
                        <a:t>References</a:t>
                      </a:r>
                      <a:endParaRPr lang="en-US" sz="1200" dirty="0"/>
                    </a:p>
                  </a:txBody>
                  <a:tcPr marL="89747" marR="89747" marT="45732" marB="45732"/>
                </a:tc>
                <a:tc>
                  <a:txBody>
                    <a:bodyPr/>
                    <a:lstStyle/>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a:t>
                      </a:r>
                      <a:r>
                        <a:rPr lang="en-US" sz="1200" kern="1200" dirty="0" smtClean="0">
                          <a:solidFill>
                            <a:schemeClr val="tx1"/>
                          </a:solidFill>
                          <a:effectLst/>
                          <a:latin typeface="+mn-lt"/>
                          <a:ea typeface="+mn-ea"/>
                          <a:cs typeface="+mn-cs"/>
                        </a:rPr>
                        <a:t>US Army Technical Manual (TM) 3-34.56, </a:t>
                      </a:r>
                      <a:r>
                        <a:rPr lang="en-US" sz="1200" i="1" kern="1200" dirty="0" smtClean="0">
                          <a:solidFill>
                            <a:schemeClr val="tx1"/>
                          </a:solidFill>
                          <a:effectLst/>
                          <a:latin typeface="+mn-lt"/>
                          <a:ea typeface="+mn-ea"/>
                          <a:cs typeface="+mn-cs"/>
                        </a:rPr>
                        <a:t>Waste Management for Deployed Forces</a:t>
                      </a:r>
                      <a:r>
                        <a:rPr lang="en-US" sz="1200" kern="1200" dirty="0" smtClean="0">
                          <a:solidFill>
                            <a:schemeClr val="tx1"/>
                          </a:solidFill>
                          <a:effectLst/>
                          <a:latin typeface="+mn-lt"/>
                          <a:ea typeface="+mn-ea"/>
                          <a:cs typeface="+mn-cs"/>
                        </a:rPr>
                        <a:t>, 19 July 2013</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 </a:t>
                      </a:r>
                      <a:r>
                        <a:rPr lang="en-US" sz="1200" baseline="0" dirty="0" smtClean="0">
                          <a:solidFill>
                            <a:schemeClr val="tx1"/>
                          </a:solidFill>
                        </a:rPr>
                        <a:t> </a:t>
                      </a:r>
                      <a:r>
                        <a:rPr lang="en-US" sz="1200" dirty="0" smtClean="0">
                          <a:solidFill>
                            <a:schemeClr val="tx1"/>
                          </a:solidFill>
                        </a:rPr>
                        <a:t>U.S. Air Force Instruction, </a:t>
                      </a:r>
                      <a:r>
                        <a:rPr lang="en-US" sz="1200" i="1" dirty="0" smtClean="0">
                          <a:solidFill>
                            <a:schemeClr val="tx1"/>
                          </a:solidFill>
                        </a:rPr>
                        <a:t>Waste Management</a:t>
                      </a:r>
                      <a:r>
                        <a:rPr lang="en-US" sz="1200" dirty="0" smtClean="0">
                          <a:solidFill>
                            <a:schemeClr val="tx1"/>
                          </a:solidFill>
                        </a:rPr>
                        <a:t>, AFI 32-7042, 2010 </a:t>
                      </a:r>
                      <a:endParaRPr lang="en-US" sz="1200" baseline="0" dirty="0" smtClean="0">
                        <a:solidFill>
                          <a:schemeClr val="tx1"/>
                        </a:solidFill>
                      </a:endParaRPr>
                    </a:p>
                    <a:p>
                      <a:pPr>
                        <a:buFont typeface="Arial" pitchFamily="34" charset="0"/>
                        <a:buChar char="•"/>
                      </a:pPr>
                      <a:r>
                        <a:rPr lang="en-US" sz="1200" baseline="0" dirty="0" smtClean="0">
                          <a:solidFill>
                            <a:schemeClr val="tx1"/>
                          </a:solidFill>
                        </a:rPr>
                        <a:t>  </a:t>
                      </a:r>
                      <a:r>
                        <a:rPr lang="en-US" sz="1200" kern="1200" dirty="0" smtClean="0">
                          <a:solidFill>
                            <a:schemeClr val="tx1"/>
                          </a:solidFill>
                          <a:effectLst/>
                          <a:latin typeface="+mn-lt"/>
                          <a:ea typeface="+mn-ea"/>
                          <a:cs typeface="+mn-cs"/>
                        </a:rPr>
                        <a:t>US Army Techniques Publication (ATP) 3-34.5, </a:t>
                      </a:r>
                      <a:r>
                        <a:rPr lang="en-US" sz="1200" i="1" kern="1200" dirty="0" smtClean="0">
                          <a:solidFill>
                            <a:schemeClr val="tx1"/>
                          </a:solidFill>
                          <a:effectLst/>
                          <a:latin typeface="+mn-lt"/>
                          <a:ea typeface="+mn-ea"/>
                          <a:cs typeface="+mn-cs"/>
                        </a:rPr>
                        <a:t>Environmental Considerations</a:t>
                      </a:r>
                      <a:r>
                        <a:rPr lang="en-US" sz="1200" kern="1200" dirty="0" smtClean="0">
                          <a:solidFill>
                            <a:schemeClr val="tx1"/>
                          </a:solidFill>
                          <a:effectLst/>
                          <a:latin typeface="+mn-lt"/>
                          <a:ea typeface="+mn-ea"/>
                          <a:cs typeface="+mn-cs"/>
                        </a:rPr>
                        <a:t>, 10 August 2015</a:t>
                      </a:r>
                      <a:endParaRPr lang="en-US" sz="120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MCRP 4-11B, Feb. 2010</a:t>
                      </a:r>
                      <a:endParaRPr lang="en-US" sz="1200" baseline="0" dirty="0" smtClean="0">
                        <a:solidFill>
                          <a:schemeClr val="tx1"/>
                        </a:solidFill>
                      </a:endParaRPr>
                    </a:p>
                    <a:p>
                      <a:pPr marL="0" marR="0" indent="0" algn="l" defTabSz="910544"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U.S. Air Force, </a:t>
                      </a:r>
                      <a:r>
                        <a:rPr lang="en-US" sz="1200" i="1" dirty="0" smtClean="0"/>
                        <a:t>Environmental Considerations for Overseas Contingency Operations</a:t>
                      </a:r>
                      <a:r>
                        <a:rPr lang="en-US" sz="1200" dirty="0" smtClean="0"/>
                        <a:t>, Air Force Handbook 10-222, Vol. 4</a:t>
                      </a:r>
                      <a:endParaRPr lang="en-US" sz="1200" baseline="0" dirty="0" smtClean="0"/>
                    </a:p>
                  </a:txBody>
                  <a:tcPr marL="89747" marR="89747" marT="45732" marB="45732"/>
                </a:tc>
              </a:tr>
            </a:tbl>
          </a:graphicData>
        </a:graphic>
      </p:graphicFrame>
      <p:sp>
        <p:nvSpPr>
          <p:cNvPr id="62492" name="Title 1"/>
          <p:cNvSpPr>
            <a:spLocks noGrp="1"/>
          </p:cNvSpPr>
          <p:nvPr>
            <p:ph type="title"/>
          </p:nvPr>
        </p:nvSpPr>
        <p:spPr>
          <a:ln/>
        </p:spPr>
        <p:txBody>
          <a:bodyPr/>
          <a:lstStyle/>
          <a:p>
            <a:pPr eaLnBrk="1" hangingPunct="1"/>
            <a:r>
              <a:rPr lang="en-US" altLang="en-US" smtClean="0"/>
              <a:t>Medical Waste Incineration</a:t>
            </a:r>
          </a:p>
        </p:txBody>
      </p:sp>
      <p:sp>
        <p:nvSpPr>
          <p:cNvPr id="62493" name="Slide Number Placeholder 3"/>
          <p:cNvSpPr txBox="1">
            <a:spLocks/>
          </p:cNvSpPr>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793848F-04AF-47F9-A739-12B5759B2C33}" type="slidenum">
              <a:rPr lang="en-US" altLang="en-US"/>
              <a:pPr algn="r" eaLnBrk="1" hangingPunct="1"/>
              <a:t>50</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bwMode="auto">
          <a:xfrm>
            <a:off x="533400" y="1219200"/>
            <a:ext cx="8077200" cy="5105400"/>
          </a:xfrm>
          <a:ln>
            <a:miter lim="800000"/>
            <a:headEnd/>
            <a:tailEnd/>
          </a:ln>
        </p:spPr>
        <p:txBody>
          <a:bodyPr vert="horz" wrap="square" lIns="91440" tIns="45720" rIns="91440" bIns="45720" numCol="1" anchor="t" anchorCtr="0" compatLnSpc="1">
            <a:prstTxWarp prst="textNoShape">
              <a:avLst/>
            </a:prstTxWarp>
          </a:bodyPr>
          <a:lstStyle/>
          <a:p>
            <a:pPr>
              <a:defRPr/>
            </a:pPr>
            <a:r>
              <a:rPr lang="en-US" sz="2000" dirty="0" smtClean="0"/>
              <a:t>Early SW management planning has many benefits. It:</a:t>
            </a:r>
          </a:p>
          <a:p>
            <a:pPr lvl="1">
              <a:buFont typeface="StarSymbol"/>
              <a:buChar char="•"/>
              <a:defRPr/>
            </a:pPr>
            <a:r>
              <a:rPr lang="en-US" sz="2000" dirty="0" smtClean="0"/>
              <a:t>Enhances mission accomplishment by improving base camp quality of life</a:t>
            </a:r>
          </a:p>
          <a:p>
            <a:pPr lvl="1">
              <a:buFont typeface="StarSymbol"/>
              <a:buChar char="•"/>
              <a:defRPr/>
            </a:pPr>
            <a:r>
              <a:rPr lang="en-US" sz="2000" dirty="0" smtClean="0"/>
              <a:t>Contributes to force protection </a:t>
            </a:r>
          </a:p>
          <a:p>
            <a:pPr lvl="1">
              <a:buFont typeface="StarSymbol"/>
              <a:buChar char="•"/>
              <a:defRPr/>
            </a:pPr>
            <a:r>
              <a:rPr lang="en-US" sz="2000" kern="1200" dirty="0" smtClean="0">
                <a:cs typeface="Tahoma" pitchFamily="2"/>
              </a:rPr>
              <a:t>Minimizes exposure to waste-related health issues</a:t>
            </a:r>
            <a:endParaRPr lang="en-US" sz="2000" dirty="0" smtClean="0"/>
          </a:p>
          <a:p>
            <a:pPr lvl="1">
              <a:buFont typeface="StarSymbol"/>
              <a:buChar char="•"/>
              <a:defRPr/>
            </a:pPr>
            <a:r>
              <a:rPr lang="en-US" sz="2000" dirty="0" smtClean="0"/>
              <a:t>Promotes good relations with the Host Nation and local community</a:t>
            </a:r>
          </a:p>
          <a:p>
            <a:pPr lvl="1">
              <a:buFont typeface="StarSymbol"/>
              <a:buChar char="•"/>
              <a:defRPr/>
            </a:pPr>
            <a:r>
              <a:rPr lang="en-US" sz="2000" dirty="0" smtClean="0"/>
              <a:t>Reduces the logistical footprint of the operation (camp space, transportation, funds, etc.)</a:t>
            </a:r>
          </a:p>
          <a:p>
            <a:pPr lvl="1">
              <a:buFont typeface="StarSymbol"/>
              <a:buChar char="•"/>
              <a:defRPr/>
            </a:pPr>
            <a:r>
              <a:rPr lang="en-US" sz="2000" kern="1200" dirty="0" smtClean="0">
                <a:cs typeface="Tahoma" pitchFamily="2"/>
              </a:rPr>
              <a:t>Minimizes unnecessary environmental damage</a:t>
            </a:r>
            <a:endParaRPr lang="en-US" sz="2000" dirty="0" smtClean="0"/>
          </a:p>
          <a:p>
            <a:pPr>
              <a:buFont typeface="StarSymbol"/>
              <a:buChar char="•"/>
              <a:defRPr/>
            </a:pPr>
            <a:r>
              <a:rPr lang="en-US" sz="2000" dirty="0" smtClean="0"/>
              <a:t>Using a waste hierarchy helps to choose the best technology to minimize waste generation and save resources (manpower, funding and equipment)</a:t>
            </a:r>
          </a:p>
          <a:p>
            <a:pPr>
              <a:buFont typeface="StarSymbol"/>
              <a:buChar char="•"/>
              <a:defRPr/>
            </a:pPr>
            <a:r>
              <a:rPr lang="en-US" sz="2000" dirty="0" smtClean="0"/>
              <a:t>Proper SW management minimizes closure requirements and possible environmental liabilities</a:t>
            </a:r>
          </a:p>
          <a:p>
            <a:pPr lvl="1">
              <a:defRPr/>
            </a:pPr>
            <a:endParaRPr lang="en-US" dirty="0" smtClean="0"/>
          </a:p>
        </p:txBody>
      </p:sp>
      <p:sp>
        <p:nvSpPr>
          <p:cNvPr id="63491" name="Title 2"/>
          <p:cNvSpPr>
            <a:spLocks noGrp="1"/>
          </p:cNvSpPr>
          <p:nvPr>
            <p:ph type="title"/>
          </p:nvPr>
        </p:nvSpPr>
        <p:spPr>
          <a:ln/>
        </p:spPr>
        <p:txBody>
          <a:bodyPr/>
          <a:lstStyle/>
          <a:p>
            <a:r>
              <a:rPr lang="en-US" altLang="en-US" smtClean="0"/>
              <a:t>Conclusion</a:t>
            </a:r>
          </a:p>
        </p:txBody>
      </p:sp>
      <p:sp>
        <p:nvSpPr>
          <p:cNvPr id="6349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AEAEEC1-40DE-48C0-AD5D-6CED7CA27DCE}" type="slidenum">
              <a:rPr lang="en-US" altLang="en-US"/>
              <a:pPr algn="r" eaLnBrk="1" hangingPunct="1"/>
              <a:t>51</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t>Poor waste and material management can cause:</a:t>
            </a:r>
          </a:p>
          <a:p>
            <a:pPr lvl="1"/>
            <a:r>
              <a:rPr lang="en-US" altLang="en-US" dirty="0" smtClean="0"/>
              <a:t>Direct health problems through vermin, air pollution and contamination of drinking water</a:t>
            </a:r>
          </a:p>
          <a:p>
            <a:pPr lvl="1"/>
            <a:r>
              <a:rPr lang="en-US" altLang="en-US" dirty="0" smtClean="0"/>
              <a:t>Large transportation and labor requirements</a:t>
            </a:r>
          </a:p>
          <a:p>
            <a:pPr lvl="1"/>
            <a:r>
              <a:rPr lang="en-US" altLang="en-US" dirty="0" smtClean="0"/>
              <a:t>Increased waste management at closure</a:t>
            </a:r>
          </a:p>
          <a:p>
            <a:pPr lvl="1"/>
            <a:r>
              <a:rPr lang="en-US" altLang="en-US" dirty="0" smtClean="0"/>
              <a:t>Potential security concerns</a:t>
            </a:r>
          </a:p>
          <a:p>
            <a:pPr lvl="1"/>
            <a:r>
              <a:rPr lang="en-US" altLang="en-US" dirty="0" smtClean="0"/>
              <a:t>Increased costs due </a:t>
            </a:r>
            <a:br>
              <a:rPr lang="en-US" altLang="en-US" dirty="0" smtClean="0"/>
            </a:br>
            <a:r>
              <a:rPr lang="en-US" altLang="en-US" dirty="0" smtClean="0"/>
              <a:t>to future liabilities</a:t>
            </a:r>
          </a:p>
          <a:p>
            <a:pPr lvl="1"/>
            <a:r>
              <a:rPr lang="en-US" altLang="en-US" dirty="0" smtClean="0"/>
              <a:t>Spoiling of the local </a:t>
            </a:r>
            <a:br>
              <a:rPr lang="en-US" altLang="en-US" dirty="0" smtClean="0"/>
            </a:br>
            <a:r>
              <a:rPr lang="en-US" altLang="en-US" dirty="0" smtClean="0"/>
              <a:t>environment by</a:t>
            </a:r>
            <a:br>
              <a:rPr lang="en-US" altLang="en-US" dirty="0" smtClean="0"/>
            </a:br>
            <a:r>
              <a:rPr lang="en-US" altLang="en-US" dirty="0" smtClean="0"/>
              <a:t>littering</a:t>
            </a:r>
          </a:p>
        </p:txBody>
      </p:sp>
      <p:sp>
        <p:nvSpPr>
          <p:cNvPr id="17411" name="Title 2"/>
          <p:cNvSpPr>
            <a:spLocks noGrp="1"/>
          </p:cNvSpPr>
          <p:nvPr>
            <p:ph type="title"/>
          </p:nvPr>
        </p:nvSpPr>
        <p:spPr>
          <a:ln/>
        </p:spPr>
        <p:txBody>
          <a:bodyPr/>
          <a:lstStyle/>
          <a:p>
            <a:r>
              <a:rPr lang="en-US" altLang="en-US" smtClean="0"/>
              <a:t>Negative Consequences</a:t>
            </a:r>
          </a:p>
        </p:txBody>
      </p:sp>
      <p:pic>
        <p:nvPicPr>
          <p:cNvPr id="17412" name="Picture 6" descr="lowres-bur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951288"/>
            <a:ext cx="4038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926D97-7489-48FC-A9E5-8613DC097E7A}" type="slidenum">
              <a:rPr lang="en-US" altLang="en-US"/>
              <a:pPr algn="r" eaLnBrk="1" hangingPunct="1"/>
              <a:t>6</a:t>
            </a:fld>
            <a:endParaRPr lang="en-US" altLang="en-US">
              <a:solidFill>
                <a:schemeClr val="bg2"/>
              </a:solidFill>
            </a:endParaRPr>
          </a:p>
        </p:txBody>
      </p:sp>
      <p:sp>
        <p:nvSpPr>
          <p:cNvPr id="7"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2"/>
          <p:cNvSpPr>
            <a:spLocks noGrp="1"/>
          </p:cNvSpPr>
          <p:nvPr>
            <p:ph type="title"/>
          </p:nvPr>
        </p:nvSpPr>
        <p:spPr>
          <a:ln/>
        </p:spPr>
        <p:txBody>
          <a:bodyPr/>
          <a:lstStyle/>
          <a:p>
            <a:r>
              <a:rPr lang="en-US" altLang="en-US" smtClean="0"/>
              <a:t>Elements of a Waste Hierarchy</a:t>
            </a:r>
            <a:endParaRPr lang="sv-SE" altLang="en-US" smtClean="0"/>
          </a:p>
        </p:txBody>
      </p:sp>
      <p:grpSp>
        <p:nvGrpSpPr>
          <p:cNvPr id="18435" name="Grupp 4"/>
          <p:cNvGrpSpPr>
            <a:grpSpLocks/>
          </p:cNvGrpSpPr>
          <p:nvPr/>
        </p:nvGrpSpPr>
        <p:grpSpPr bwMode="auto">
          <a:xfrm>
            <a:off x="304800" y="1295400"/>
            <a:ext cx="7862888" cy="5029200"/>
            <a:chOff x="2743200" y="1143000"/>
            <a:chExt cx="8458200" cy="5410200"/>
          </a:xfrm>
        </p:grpSpPr>
        <p:sp>
          <p:nvSpPr>
            <p:cNvPr id="6" name="Rectangle 7"/>
            <p:cNvSpPr/>
            <p:nvPr/>
          </p:nvSpPr>
          <p:spPr bwMode="auto">
            <a:xfrm>
              <a:off x="3047169" y="1752673"/>
              <a:ext cx="2286600" cy="838512"/>
            </a:xfrm>
            <a:prstGeom prst="rect">
              <a:avLst/>
            </a:prstGeom>
            <a:solidFill>
              <a:srgbClr val="0070C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3200" b="1" dirty="0">
                  <a:solidFill>
                    <a:schemeClr val="bg1"/>
                  </a:solidFill>
                </a:rPr>
                <a:t>Reduce</a:t>
              </a:r>
            </a:p>
          </p:txBody>
        </p:sp>
        <p:sp>
          <p:nvSpPr>
            <p:cNvPr id="7" name="Rectangle 8"/>
            <p:cNvSpPr/>
            <p:nvPr/>
          </p:nvSpPr>
          <p:spPr bwMode="auto">
            <a:xfrm>
              <a:off x="5866570" y="3429698"/>
              <a:ext cx="2286599" cy="836805"/>
            </a:xfrm>
            <a:prstGeom prst="rect">
              <a:avLst/>
            </a:prstGeom>
            <a:solidFill>
              <a:srgbClr val="00B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3200" b="1" dirty="0">
                  <a:solidFill>
                    <a:schemeClr val="bg1"/>
                  </a:solidFill>
                </a:rPr>
                <a:t>Recycle</a:t>
              </a:r>
            </a:p>
          </p:txBody>
        </p:sp>
        <p:sp>
          <p:nvSpPr>
            <p:cNvPr id="8" name="Rectangle 9"/>
            <p:cNvSpPr/>
            <p:nvPr/>
          </p:nvSpPr>
          <p:spPr bwMode="auto">
            <a:xfrm>
              <a:off x="7277123" y="4266503"/>
              <a:ext cx="2286599" cy="838512"/>
            </a:xfrm>
            <a:prstGeom prst="rect">
              <a:avLst/>
            </a:prstGeom>
            <a:solidFill>
              <a:srgbClr val="D2A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3200" b="1" dirty="0">
                  <a:solidFill>
                    <a:schemeClr val="bg1"/>
                  </a:solidFill>
                </a:rPr>
                <a:t>Recover</a:t>
              </a:r>
            </a:p>
          </p:txBody>
        </p:sp>
        <p:sp>
          <p:nvSpPr>
            <p:cNvPr id="9" name="Rectangle 10"/>
            <p:cNvSpPr/>
            <p:nvPr/>
          </p:nvSpPr>
          <p:spPr bwMode="auto">
            <a:xfrm>
              <a:off x="8685969" y="5105015"/>
              <a:ext cx="2286600" cy="838513"/>
            </a:xfrm>
            <a:prstGeom prst="rect">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3200" b="1" dirty="0">
                  <a:solidFill>
                    <a:schemeClr val="bg1"/>
                  </a:solidFill>
                </a:rPr>
                <a:t>Dispose</a:t>
              </a:r>
            </a:p>
          </p:txBody>
        </p:sp>
        <p:sp>
          <p:nvSpPr>
            <p:cNvPr id="18443" name="TextBox 14"/>
            <p:cNvSpPr txBox="1">
              <a:spLocks noChangeArrowheads="1"/>
            </p:cNvSpPr>
            <p:nvPr/>
          </p:nvSpPr>
          <p:spPr bwMode="auto">
            <a:xfrm>
              <a:off x="2743200" y="114300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a:t>Most Favored Option</a:t>
              </a:r>
            </a:p>
          </p:txBody>
        </p:sp>
        <p:sp>
          <p:nvSpPr>
            <p:cNvPr id="18444" name="TextBox 15"/>
            <p:cNvSpPr txBox="1">
              <a:spLocks noChangeArrowheads="1"/>
            </p:cNvSpPr>
            <p:nvPr/>
          </p:nvSpPr>
          <p:spPr bwMode="auto">
            <a:xfrm>
              <a:off x="7315200" y="6029980"/>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a:t>Least Favored Option</a:t>
              </a:r>
            </a:p>
          </p:txBody>
        </p:sp>
        <p:sp>
          <p:nvSpPr>
            <p:cNvPr id="14" name="Rectangle 8"/>
            <p:cNvSpPr/>
            <p:nvPr/>
          </p:nvSpPr>
          <p:spPr bwMode="auto">
            <a:xfrm>
              <a:off x="4457723" y="2591185"/>
              <a:ext cx="2286600" cy="838513"/>
            </a:xfrm>
            <a:prstGeom prst="rect">
              <a:avLst/>
            </a:prstGeom>
            <a:solidFill>
              <a:srgbClr val="00B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3200" b="1" dirty="0">
                  <a:solidFill>
                    <a:schemeClr val="bg1"/>
                  </a:solidFill>
                </a:rPr>
                <a:t>Reuse</a:t>
              </a:r>
            </a:p>
          </p:txBody>
        </p:sp>
      </p:grpSp>
      <p:sp>
        <p:nvSpPr>
          <p:cNvPr id="1843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D4ADDAE-51AE-4466-90D3-F579DEAA4533}" type="slidenum">
              <a:rPr lang="en-US" altLang="en-US"/>
              <a:pPr algn="r" eaLnBrk="1" hangingPunct="1"/>
              <a:t>7</a:t>
            </a:fld>
            <a:endParaRPr lang="en-US" altLang="en-US">
              <a:solidFill>
                <a:schemeClr val="bg2"/>
              </a:solidFill>
            </a:endParaRPr>
          </a:p>
        </p:txBody>
      </p:sp>
      <p:sp>
        <p:nvSpPr>
          <p:cNvPr id="2" name="7-Point Star 1"/>
          <p:cNvSpPr/>
          <p:nvPr/>
        </p:nvSpPr>
        <p:spPr bwMode="auto">
          <a:xfrm>
            <a:off x="5638800" y="1498600"/>
            <a:ext cx="2971800" cy="2286000"/>
          </a:xfrm>
          <a:prstGeom prst="star7">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b="1" dirty="0">
                <a:solidFill>
                  <a:schemeClr val="bg1"/>
                </a:solidFill>
                <a:latin typeface="Arial" charset="0"/>
              </a:rPr>
              <a:t>Segregation is a central element of waste management</a:t>
            </a:r>
          </a:p>
        </p:txBody>
      </p:sp>
      <p:sp>
        <p:nvSpPr>
          <p:cNvPr id="15"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bwMode="auto">
          <a:xfrm>
            <a:off x="533400" y="1371600"/>
            <a:ext cx="8077200" cy="4648200"/>
          </a:xfrm>
          <a:solidFill>
            <a:schemeClr val="bg2">
              <a:lumMod val="40000"/>
              <a:lumOff val="60000"/>
            </a:schemeClr>
          </a:solidFill>
        </p:spPr>
        <p:txBody>
          <a:bodyPr vert="horz" wrap="square" lIns="91440" tIns="45720" rIns="91440" bIns="45720" numCol="1" anchor="t" anchorCtr="0" compatLnSpc="1">
            <a:prstTxWarp prst="textNoShape">
              <a:avLst/>
            </a:prstTxWarp>
          </a:bodyPr>
          <a:lstStyle/>
          <a:p>
            <a:pPr>
              <a:defRPr/>
            </a:pPr>
            <a:r>
              <a:rPr lang="en-US" altLang="en-US" dirty="0"/>
              <a:t>Develop the Solid Waste Management Plan, using the 6-step Waste Management Process</a:t>
            </a:r>
          </a:p>
          <a:p>
            <a:pPr>
              <a:defRPr/>
            </a:pPr>
            <a:r>
              <a:rPr lang="en-US" altLang="en-US" dirty="0"/>
              <a:t>Train personnel on SW management </a:t>
            </a:r>
            <a:r>
              <a:rPr lang="en-US" altLang="en-US" dirty="0" smtClean="0"/>
              <a:t>requirements</a:t>
            </a:r>
            <a:endParaRPr lang="en-US" altLang="en-US" dirty="0"/>
          </a:p>
          <a:p>
            <a:pPr>
              <a:defRPr/>
            </a:pPr>
            <a:r>
              <a:rPr lang="en-US" altLang="en-US" dirty="0"/>
              <a:t>Coordinate with other appropriate personnel to ensure safe procedures and protocols</a:t>
            </a:r>
          </a:p>
          <a:p>
            <a:pPr>
              <a:defRPr/>
            </a:pPr>
            <a:r>
              <a:rPr lang="en-US" altLang="en-US" dirty="0"/>
              <a:t>Monitor performance of  SW management </a:t>
            </a:r>
            <a:r>
              <a:rPr lang="en-US" altLang="en-US" dirty="0" smtClean="0"/>
              <a:t>systems </a:t>
            </a:r>
            <a:endParaRPr lang="en-US" altLang="en-US" dirty="0"/>
          </a:p>
          <a:p>
            <a:pPr lvl="1">
              <a:defRPr/>
            </a:pPr>
            <a:r>
              <a:rPr lang="en-US" altLang="en-US" dirty="0"/>
              <a:t>Segregation, storage, transportation, contractor activity as applicable, etc.  </a:t>
            </a:r>
          </a:p>
          <a:p>
            <a:pPr>
              <a:defRPr/>
            </a:pPr>
            <a:r>
              <a:rPr lang="en-US" altLang="en-US" dirty="0"/>
              <a:t>Follow up and report</a:t>
            </a:r>
          </a:p>
          <a:p>
            <a:pPr>
              <a:defRPr/>
            </a:pPr>
            <a:r>
              <a:rPr lang="en-US" altLang="en-US" dirty="0" smtClean="0"/>
              <a:t>Maintain documentation</a:t>
            </a:r>
            <a:endParaRPr lang="en-US" altLang="en-US" dirty="0"/>
          </a:p>
        </p:txBody>
      </p:sp>
      <p:sp>
        <p:nvSpPr>
          <p:cNvPr id="19459" name="Title 2"/>
          <p:cNvSpPr>
            <a:spLocks noGrp="1"/>
          </p:cNvSpPr>
          <p:nvPr>
            <p:ph type="title"/>
          </p:nvPr>
        </p:nvSpPr>
        <p:spPr>
          <a:ln/>
        </p:spPr>
        <p:txBody>
          <a:bodyPr/>
          <a:lstStyle/>
          <a:p>
            <a:r>
              <a:rPr lang="en-US" altLang="en-US" smtClean="0"/>
              <a:t>EO Responsibilities</a:t>
            </a:r>
          </a:p>
        </p:txBody>
      </p:sp>
      <p:sp>
        <p:nvSpPr>
          <p:cNvPr id="19460"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C0F518-E4A1-43D5-A48A-141AB6BEE632}" type="slidenum">
              <a:rPr lang="en-US" altLang="en-US"/>
              <a:pPr algn="r" eaLnBrk="1" hangingPunct="1"/>
              <a:t>8</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8"/>
          <p:cNvSpPr>
            <a:spLocks noGrp="1"/>
          </p:cNvSpPr>
          <p:nvPr>
            <p:ph type="title"/>
          </p:nvPr>
        </p:nvSpPr>
        <p:spPr>
          <a:ln/>
        </p:spPr>
        <p:txBody>
          <a:bodyPr/>
          <a:lstStyle/>
          <a:p>
            <a:pPr eaLnBrk="1" hangingPunct="1"/>
            <a:r>
              <a:rPr lang="en-US" altLang="en-US" sz="3200" smtClean="0"/>
              <a:t>WM Process Overview</a:t>
            </a:r>
            <a:endParaRPr lang="en-US" altLang="en-US" sz="3200" smtClean="0">
              <a:solidFill>
                <a:srgbClr val="FF0000"/>
              </a:solidFill>
            </a:endParaRP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828800"/>
            <a:ext cx="8953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42AB81-25F2-46C5-87B4-E7DEFA18C10C}" type="slidenum">
              <a:rPr lang="en-US" altLang="en-US"/>
              <a:pPr algn="r" eaLnBrk="1" hangingPunct="1"/>
              <a:t>9</a:t>
            </a:fld>
            <a:endParaRPr lang="en-US" altLang="en-US">
              <a:solidFill>
                <a:schemeClr val="bg2"/>
              </a:solidFill>
            </a:endParaRPr>
          </a:p>
        </p:txBody>
      </p:sp>
      <p:sp>
        <p:nvSpPr>
          <p:cNvPr id="6" name="Rektangel 1"/>
          <p:cNvSpPr>
            <a:spLocks noChangeArrowheads="1"/>
          </p:cNvSpPr>
          <p:nvPr/>
        </p:nvSpPr>
        <p:spPr bwMode="auto">
          <a:xfrm>
            <a:off x="8064858" y="0"/>
            <a:ext cx="1079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sv-SE" altLang="en-US" sz="1200" dirty="0" smtClean="0"/>
              <a:t>2017_ver 1.0</a:t>
            </a:r>
            <a:endParaRPr lang="sv-SE" altLang="en-US" sz="12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50518&quot;&gt;&lt;object type=&quot;3&quot; unique_id=&quot;50573&quot;&gt;&lt;property id=&quot;20148&quot; value=&quot;5&quot;/&gt;&lt;property id=&quot;20300&quot; value=&quot;Slide 2 - &amp;quot;Technical Module&amp;quot;&quot;/&gt;&lt;property id=&quot;20307&quot; value=&quot;264&quot;/&gt;&lt;/object&gt;&lt;object type=&quot;3&quot; unique_id=&quot;51091&quot;&gt;&lt;property id=&quot;20148&quot; value=&quot;5&quot;/&gt;&lt;property id=&quot;20300&quot; value=&quot;Slide 36 - &amp;quot;Bury in Place: Simple Landfill&amp;quot;&quot;/&gt;&lt;property id=&quot;20307&quot; value=&quot;271&quot;/&gt;&lt;/object&gt;&lt;object type=&quot;3&quot; unique_id=&quot;51092&quot;&gt;&lt;property id=&quot;20148&quot; value=&quot;5&quot;/&gt;&lt;property id=&quot;20300&quot; value=&quot;Slide 38 - &amp;quot;Burn Pit&amp;quot;&quot;/&gt;&lt;property id=&quot;20307&quot; value=&quot;272&quot;/&gt;&lt;/object&gt;&lt;object type=&quot;3&quot; unique_id=&quot;51093&quot;&gt;&lt;property id=&quot;20148&quot; value=&quot;5&quot;/&gt;&lt;property id=&quot;20300&quot; value=&quot;Slide 40 - &amp;quot;Air Curtain and Mobile Incinerator&amp;quot;&quot;/&gt;&lt;property id=&quot;20307&quot; value=&quot;273&quot;/&gt;&lt;/object&gt;&lt;object type=&quot;3&quot; unique_id=&quot;51094&quot;&gt;&lt;property id=&quot;20148&quot; value=&quot;5&quot;/&gt;&lt;property id=&quot;20300&quot; value=&quot;Slide 42 - &amp;quot;Fixed Incineration&amp;quot;&quot;/&gt;&lt;property id=&quot;20307&quot; value=&quot;274&quot;/&gt;&lt;/object&gt;&lt;object type=&quot;3&quot; unique_id=&quot;51095&quot;&gt;&lt;property id=&quot;20148&quot; value=&quot;5&quot;/&gt;&lt;property id=&quot;20300&quot; value=&quot;Slide 44 - &amp;quot;Engineered Landfill&amp;quot;&quot;/&gt;&lt;property id=&quot;20307&quot; value=&quot;275&quot;/&gt;&lt;/object&gt;&lt;object type=&quot;3&quot; unique_id=&quot;51096&quot;&gt;&lt;property id=&quot;20148&quot; value=&quot;5&quot;/&gt;&lt;property id=&quot;20300&quot; value=&quot;Slide 46 - &amp;quot;Composting&amp;quot;&quot;/&gt;&lt;property id=&quot;20307&quot; value=&quot;276&quot;/&gt;&lt;/object&gt;&lt;object type=&quot;3&quot; unique_id=&quot;51097&quot;&gt;&lt;property id=&quot;20148&quot; value=&quot;5&quot;/&gt;&lt;property id=&quot;20300&quot; value=&quot;Slide 48 - &amp;quot;Host Nation Collection&amp;quot;&quot;/&gt;&lt;property id=&quot;20307&quot; value=&quot;277&quot;/&gt;&lt;/object&gt;&lt;object type=&quot;3&quot; unique_id=&quot;51098&quot;&gt;&lt;property id=&quot;20148&quot; value=&quot;5&quot;/&gt;&lt;property id=&quot;20300&quot; value=&quot;Slide 50 - &amp;quot;Medical/Healthcare Waste Incineration&amp;quot;&quot;/&gt;&lt;property id=&quot;20307&quot; value=&quot;278&quot;/&gt;&lt;/object&gt;&lt;object type=&quot;3&quot; unique_id=&quot;64407&quot;&gt;&lt;property id=&quot;20148&quot; value=&quot;5&quot;/&gt;&lt;property id=&quot;20300&quot; value=&quot;Slide 20 - &amp;quot;Segregation/Collection&amp;quot;&quot;/&gt;&lt;property id=&quot;20307&quot; value=&quot;294&quot;/&gt;&lt;/object&gt;&lt;object type=&quot;3&quot; unique_id=&quot;64408&quot;&gt;&lt;property id=&quot;20148&quot; value=&quot;5&quot;/&gt;&lt;property id=&quot;20300&quot; value=&quot;Slide 22 - &amp;quot;Recycling and Reuse&amp;quot;&quot;/&gt;&lt;property id=&quot;20307&quot; value=&quot;295&quot;/&gt;&lt;/object&gt;&lt;object type=&quot;3&quot; unique_id=&quot;64409&quot;&gt;&lt;property id=&quot;20148&quot; value=&quot;5&quot;/&gt;&lt;property id=&quot;20300&quot; value=&quot;Slide 21 - &amp;quot;Transportation&amp;quot;&quot;/&gt;&lt;property id=&quot;20307&quot; value=&quot;296&quot;/&gt;&lt;/object&gt;&lt;object type=&quot;3&quot; unique_id=&quot;64410&quot;&gt;&lt;property id=&quot;20148&quot; value=&quot;5&quot;/&gt;&lt;property id=&quot;20300&quot; value=&quot;Slide 24 - &amp;quot;Disposal&amp;quot;&quot;/&gt;&lt;property id=&quot;20307&quot; value=&quot;297&quot;/&gt;&lt;/object&gt;&lt;object type=&quot;3&quot; unique_id=&quot;64411&quot;&gt;&lt;property id=&quot;20148&quot; value=&quot;5&quot;/&gt;&lt;property id=&quot;20300&quot; value=&quot;Slide 35 - &amp;quot;Disposal Options&amp;quot;&quot;/&gt;&lt;property id=&quot;20307&quot; value=&quot;298&quot;/&gt;&lt;/object&gt;&lt;object type=&quot;3&quot; unique_id=&quot;64815&quot;&gt;&lt;property id=&quot;20148&quot; value=&quot;5&quot;/&gt;&lt;property id=&quot;20300&quot; value=&quot;Slide 37 - &amp;quot;Simple Landfill&amp;quot;&quot;/&gt;&lt;property id=&quot;20307&quot; value=&quot;300&quot;/&gt;&lt;/object&gt;&lt;object type=&quot;3&quot; unique_id=&quot;65590&quot;&gt;&lt;property id=&quot;20148&quot; value=&quot;5&quot;/&gt;&lt;property id=&quot;20300&quot; value=&quot;Slide 39 - &amp;quot;Burn Pit&amp;quot;&quot;/&gt;&lt;property id=&quot;20307&quot; value=&quot;301&quot;/&gt;&lt;/object&gt;&lt;object type=&quot;3&quot; unique_id=&quot;65591&quot;&gt;&lt;property id=&quot;20148&quot; value=&quot;5&quot;/&gt;&lt;property id=&quot;20300&quot; value=&quot;Slide 41 - &amp;quot;Air Curtain and Mobile Incinerator&amp;quot;&quot;/&gt;&lt;property id=&quot;20307&quot; value=&quot;302&quot;/&gt;&lt;/object&gt;&lt;object type=&quot;3&quot; unique_id=&quot;65592&quot;&gt;&lt;property id=&quot;20148&quot; value=&quot;5&quot;/&gt;&lt;property id=&quot;20300&quot; value=&quot;Slide 43 - &amp;quot;Fixed Incineration&amp;quot;&quot;/&gt;&lt;property id=&quot;20307&quot; value=&quot;303&quot;/&gt;&lt;/object&gt;&lt;object type=&quot;3&quot; unique_id=&quot;65593&quot;&gt;&lt;property id=&quot;20148&quot; value=&quot;5&quot;/&gt;&lt;property id=&quot;20300&quot; value=&quot;Slide 45 - &amp;quot;Engineered Landfill&amp;quot;&quot;/&gt;&lt;property id=&quot;20307&quot; value=&quot;304&quot;/&gt;&lt;/object&gt;&lt;object type=&quot;3&quot; unique_id=&quot;65594&quot;&gt;&lt;property id=&quot;20148&quot; value=&quot;5&quot;/&gt;&lt;property id=&quot;20300&quot; value=&quot;Slide 47 - &amp;quot;Composting&amp;quot;&quot;/&gt;&lt;property id=&quot;20307&quot; value=&quot;305&quot;/&gt;&lt;/object&gt;&lt;object type=&quot;3&quot; unique_id=&quot;65595&quot;&gt;&lt;property id=&quot;20148&quot; value=&quot;5&quot;/&gt;&lt;property id=&quot;20300&quot; value=&quot;Slide 49 - &amp;quot;Host Nation Collection&amp;quot;&quot;/&gt;&lt;property id=&quot;20307&quot; value=&quot;306&quot;/&gt;&lt;/object&gt;&lt;object type=&quot;3&quot; unique_id=&quot;65596&quot;&gt;&lt;property id=&quot;20148&quot; value=&quot;5&quot;/&gt;&lt;property id=&quot;20300&quot; value=&quot;Slide 51 - &amp;quot;Medical Waste Incineration&amp;quot;&quot;/&gt;&lt;property id=&quot;20307&quot; value=&quot;307&quot;/&gt;&lt;/object&gt;&lt;object type=&quot;3&quot; unique_id=&quot;66612&quot;&gt;&lt;property id=&quot;20148&quot; value=&quot;5&quot;/&gt;&lt;property id=&quot;20300&quot; value=&quot;Slide 26 - &amp;quot;Recycling and Recovery Options&amp;quot;&quot;/&gt;&lt;property id=&quot;20307&quot; value=&quot;308&quot;/&gt;&lt;/object&gt;&lt;object type=&quot;3&quot; unique_id=&quot;66613&quot;&gt;&lt;property id=&quot;20148&quot; value=&quot;5&quot;/&gt;&lt;property id=&quot;20300&quot; value=&quot;Slide 27 - &amp;quot;Waste Oil Regeneration&amp;quot;&quot;/&gt;&lt;property id=&quot;20307&quot; value=&quot;309&quot;/&gt;&lt;/object&gt;&lt;object type=&quot;3&quot; unique_id=&quot;66614&quot;&gt;&lt;property id=&quot;20148&quot; value=&quot;5&quot;/&gt;&lt;property id=&quot;20300&quot; value=&quot;Slide 28 - &amp;quot;Solvent Regeneration&amp;quot;&quot;/&gt;&lt;property id=&quot;20307&quot; value=&quot;310&quot;/&gt;&lt;/object&gt;&lt;object type=&quot;3&quot; unique_id=&quot;66615&quot;&gt;&lt;property id=&quot;20148&quot; value=&quot;5&quot;/&gt;&lt;property id=&quot;20300&quot; value=&quot;Slide 29 - &amp;quot;Antifreeze Regeneration&amp;quot;&quot;/&gt;&lt;property id=&quot;20307&quot; value=&quot;311&quot;/&gt;&lt;/object&gt;&lt;object type=&quot;3&quot; unique_id=&quot;66616&quot;&gt;&lt;property id=&quot;20148&quot; value=&quot;5&quot;/&gt;&lt;property id=&quot;20300&quot; value=&quot;Slide 30 - &amp;quot;Oil-Contaminated Soil Composting&amp;quot;&quot;/&gt;&lt;property id=&quot;20307&quot; value=&quot;312&quot;/&gt;&lt;/object&gt;&lt;object type=&quot;3&quot; unique_id=&quot;66617&quot;&gt;&lt;property id=&quot;20148&quot; value=&quot;5&quot;/&gt;&lt;property id=&quot;20300&quot; value=&quot;Slide 31 - &amp;quot;Latrine Compost&amp;quot;&quot;/&gt;&lt;property id=&quot;20307&quot; value=&quot;313&quot;/&gt;&lt;/object&gt;&lt;object type=&quot;3&quot; unique_id=&quot;66618&quot;&gt;&lt;property id=&quot;20148&quot; value=&quot;5&quot;/&gt;&lt;property id=&quot;20300&quot; value=&quot;Slide 32 - &amp;quot;Dehydration and Slime Removal of Kitchen and Food Wastes &amp;quot;&quot;/&gt;&lt;property id=&quot;20307&quot; value=&quot;314&quot;/&gt;&lt;/object&gt;&lt;object type=&quot;3&quot; unique_id=&quot;66619&quot;&gt;&lt;property id=&quot;20148&quot; value=&quot;5&quot;/&gt;&lt;property id=&quot;20300&quot; value=&quot;Slide 33 - &amp;quot;Baling&amp;quot;&quot;/&gt;&lt;property id=&quot;20307&quot; value=&quot;315&quot;/&gt;&lt;/object&gt;&lt;object type=&quot;3&quot; unique_id=&quot;66620&quot;&gt;&lt;property id=&quot;20148&quot; value=&quot;5&quot;/&gt;&lt;property id=&quot;20300&quot; value=&quot;Slide 34 - &amp;quot;Shredding&amp;quot;&quot;/&gt;&lt;property id=&quot;20307&quot; value=&quot;331&quot;/&gt;&lt;/object&gt;&lt;object type=&quot;3&quot; unique_id=&quot;67389&quot;&gt;&lt;property id=&quot;20148&quot; value=&quot;5&quot;/&gt;&lt;property id=&quot;20300&quot; value=&quot;Slide 3 - &amp;quot;Objectives&amp;quot;&quot;/&gt;&lt;property id=&quot;20307&quot; value=&quot;334&quot;/&gt;&lt;/object&gt;&lt;object type=&quot;3&quot; unique_id=&quot;67390&quot;&gt;&lt;property id=&quot;20148&quot; value=&quot;5&quot;/&gt;&lt;property id=&quot;20300&quot; value=&quot;Slide 4 - &amp;quot;Definitions&amp;quot;&quot;/&gt;&lt;property id=&quot;20307&quot; value=&quot;335&quot;/&gt;&lt;/object&gt;&lt;object type=&quot;3&quot; unique_id=&quot;67393&quot;&gt;&lt;property id=&quot;20148&quot; value=&quot;5&quot;/&gt;&lt;property id=&quot;20300&quot; value=&quot;Slide 7 - &amp;quot;Elements of a Waste Hierarchy&amp;quot;&quot;/&gt;&lt;property id=&quot;20307&quot; value=&quot;338&quot;/&gt;&lt;/object&gt;&lt;object type=&quot;3&quot; unique_id=&quot;68143&quot;&gt;&lt;property id=&quot;20148&quot; value=&quot;5&quot;/&gt;&lt;property id=&quot;20300&quot; value=&quot;Slide 6 - &amp;quot;Negative Consequences&amp;quot;&quot;/&gt;&lt;property id=&quot;20307&quot; value=&quot;345&quot;/&gt;&lt;/object&gt;&lt;object type=&quot;3&quot; unique_id=&quot;68145&quot;&gt;&lt;property id=&quot;20148&quot; value=&quot;5&quot;/&gt;&lt;property id=&quot;20300&quot; value=&quot;Slide 5 - &amp;quot;Significance and Benefits&amp;quot;&quot;/&gt;&lt;property id=&quot;20307&quot; value=&quot;346&quot;/&gt;&lt;/object&gt;&lt;object type=&quot;3&quot; unique_id=&quot;68146&quot;&gt;&lt;property id=&quot;20148&quot; value=&quot;5&quot;/&gt;&lt;property id=&quot;20300&quot; value=&quot;Slide 9 - &amp;quot;WM Process Overview&amp;quot;&quot;/&gt;&lt;property id=&quot;20307&quot; value=&quot;347&quot;/&gt;&lt;/object&gt;&lt;object type=&quot;3&quot; unique_id=&quot;68147&quot;&gt;&lt;property id=&quot;20148&quot; value=&quot;5&quot;/&gt;&lt;property id=&quot;20300&quot; value=&quot;Slide 10 - &amp;quot;Waste Management Plan&amp;quot;&quot;/&gt;&lt;property id=&quot;20307&quot; value=&quot;348&quot;/&gt;&lt;/object&gt;&lt;object type=&quot;3&quot; unique_id=&quot;68149&quot;&gt;&lt;property id=&quot;20148&quot; value=&quot;5&quot;/&gt;&lt;property id=&quot;20300&quot; value=&quot;Slide 12 - &amp;quot;Initial Considerations&amp;quot;&quot;/&gt;&lt;property id=&quot;20307&quot; value=&quot;350&quot;/&gt;&lt;/object&gt;&lt;object type=&quot;3&quot; unique_id=&quot;68150&quot;&gt;&lt;property id=&quot;20148&quot; value=&quot;5&quot;/&gt;&lt;property id=&quot;20300&quot; value=&quot;Slide 13 - &amp;quot;Analyze the Situation&amp;quot;&quot;/&gt;&lt;property id=&quot;20307&quot; value=&quot;351&quot;/&gt;&lt;/object&gt;&lt;object type=&quot;3&quot; unique_id=&quot;68151&quot;&gt;&lt;property id=&quot;20148&quot; value=&quot;5&quot;/&gt;&lt;property id=&quot;20300&quot; value=&quot;Slide 14 - &amp;quot;Develop Preliminary Waste Estimates&amp;quot;&quot;/&gt;&lt;property id=&quot;20307&quot; value=&quot;352&quot;/&gt;&lt;/object&gt;&lt;object type=&quot;3&quot; unique_id=&quot;68152&quot;&gt;&lt;property id=&quot;20148&quot; value=&quot;5&quot;/&gt;&lt;property id=&quot;20300&quot; value=&quot;Slide 15 - &amp;quot;Consider Duration of Mission&amp;quot;&quot;/&gt;&lt;property id=&quot;20307&quot; value=&quot;353&quot;/&gt;&lt;/object&gt;&lt;object type=&quot;3&quot; unique_id=&quot;68153&quot;&gt;&lt;property id=&quot;20148&quot; value=&quot;5&quot;/&gt;&lt;property id=&quot;20300&quot; value=&quot;Slide 16 - &amp;quot;Evaluate SW Management Capabilities&amp;quot;&quot;/&gt;&lt;property id=&quot;20307&quot; value=&quot;354&quot;/&gt;&lt;/object&gt;&lt;object type=&quot;3&quot; unique_id=&quot;68154&quot;&gt;&lt;property id=&quot;20148&quot; value=&quot;5&quot;/&gt;&lt;property id=&quot;20300&quot; value=&quot;Slide 17 - &amp;quot;Generate Solutions&amp;quot;&quot;/&gt;&lt;property id=&quot;20307&quot; value=&quot;355&quot;/&gt;&lt;/object&gt;&lt;object type=&quot;3&quot; unique_id=&quot;68155&quot;&gt;&lt;property id=&quot;20148&quot; value=&quot;5&quot;/&gt;&lt;property id=&quot;20300&quot; value=&quot;Slide 18 - &amp;quot;Integrate SW Management into Plans and Orders&amp;quot;&quot;/&gt;&lt;property id=&quot;20307&quot; value=&quot;356&quot;/&gt;&lt;/object&gt;&lt;object type=&quot;3&quot; unique_id=&quot;68721&quot;&gt;&lt;property id=&quot;20148&quot; value=&quot;5&quot;/&gt;&lt;property id=&quot;20300&quot; value=&quot;Slide 8 - &amp;quot;EO Responsibilities&amp;quot;&quot;/&gt;&lt;property id=&quot;20307&quot; value=&quot;358&quot;/&gt;&lt;/object&gt;&lt;object type=&quot;3&quot; unique_id=&quot;69110&quot;&gt;&lt;property id=&quot;20148&quot; value=&quot;5&quot;/&gt;&lt;property id=&quot;20300&quot; value=&quot;Slide 11 - &amp;quot;Six-Step SW management  Process &amp;quot;&quot;/&gt;&lt;property id=&quot;20307&quot; value=&quot;359&quot;/&gt;&lt;/object&gt;&lt;object type=&quot;3&quot; unique_id=&quot;70888&quot;&gt;&lt;property id=&quot;20148&quot; value=&quot;5&quot;/&gt;&lt;property id=&quot;20300&quot; value=&quot;Slide 25 - &amp;quot;Continue to Evaluate and Monitor the SW Management Program&amp;quot;&quot;/&gt;&lt;property id=&quot;20307&quot; value=&quot;361&quot;/&gt;&lt;/object&gt;&lt;object type=&quot;3&quot; unique_id=&quot;71369&quot;&gt;&lt;property id=&quot;20148&quot; value=&quot;5&quot;/&gt;&lt;property id=&quot;20300&quot; value=&quot;Slide 19 - &amp;quot;Waste Avoidance and Minimization&amp;quot;&quot;/&gt;&lt;property id=&quot;20307&quot; value=&quot;362&quot;/&gt;&lt;/object&gt;&lt;object type=&quot;3&quot; unique_id=&quot;72476&quot;&gt;&lt;property id=&quot;20148&quot; value=&quot;5&quot;/&gt;&lt;property id=&quot;20300&quot; value=&quot;Slide 23 - &amp;quot;Treatment&amp;quot;&quot;/&gt;&lt;property id=&quot;20307&quot; value=&quot;363&quot;/&gt;&lt;/object&gt;&lt;object type=&quot;3&quot; unique_id=&quot;73219&quot;&gt;&lt;property id=&quot;20148&quot; value=&quot;5&quot;/&gt;&lt;property id=&quot;20300&quot; value=&quot;Slide 52 - &amp;quot;Conclusion&amp;quot;&quot;/&gt;&lt;property id=&quot;20307&quot; value=&quot;364&quot;/&gt;&lt;/object&gt;&lt;object type=&quot;3&quot; unique_id=&quot;77773&quot;&gt;&lt;property id=&quot;20148&quot; value=&quot;5&quot;/&gt;&lt;property id=&quot;20300&quot; value=&quot;Slide 1&quot;/&gt;&lt;property id=&quot;20307&quot; value=&quot;365&quot;/&gt;&lt;/object&gt;&lt;/object&gt;&lt;object type=&quot;8&quot; unique_id=&quot;50530&quot;&gt;&lt;/object&gt;&lt;/object&gt;&lt;/database&gt;"/>
  <p:tag name="SECTOMILLISECCONVERTED" val="1"/>
</p:tagLst>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S7HKT6SCDKAV-980-399</_dlc_DocId>
    <_dlc_DocIdUrl xmlns="8ae76915-f381-446f-bfa1-a60940b41f89">
      <Url>https://wss.apan.org/2173/_layouts/DocIdRedir.aspx?ID=S7HKT6SCDKAV-980-399</Url>
      <Description>S7HKT6SCDKAV-980-399</Description>
    </_dlc_DocIdUrl>
  </documentManagement>
</p:properties>
</file>

<file path=customXml/itemProps1.xml><?xml version="1.0" encoding="utf-8"?>
<ds:datastoreItem xmlns:ds="http://schemas.openxmlformats.org/officeDocument/2006/customXml" ds:itemID="{4E11EBC0-9591-44F6-8E7C-ABA080A9B1F5}">
  <ds:schemaRefs>
    <ds:schemaRef ds:uri="http://schemas.microsoft.com/office/2006/metadata/longProperties"/>
  </ds:schemaRefs>
</ds:datastoreItem>
</file>

<file path=customXml/itemProps2.xml><?xml version="1.0" encoding="utf-8"?>
<ds:datastoreItem xmlns:ds="http://schemas.openxmlformats.org/officeDocument/2006/customXml" ds:itemID="{C89C4A1D-9F25-418E-B08C-13A77EC09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A9D385-D163-4F86-AEE3-36D6274B8ED3}">
  <ds:schemaRefs>
    <ds:schemaRef ds:uri="http://schemas.microsoft.com/office/2006/metadata/properties"/>
    <ds:schemaRef ds:uri="http://purl.org/dc/elements/1.1/"/>
    <ds:schemaRef ds:uri="http://www.w3.org/XML/1998/namespace"/>
    <ds:schemaRef ds:uri="http://purl.org/dc/term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Theme1[1]</Template>
  <TotalTime>6623</TotalTime>
  <Words>7413</Words>
  <Application>Microsoft Office PowerPoint</Application>
  <PresentationFormat>On-screen Show (4:3)</PresentationFormat>
  <Paragraphs>993</Paragraphs>
  <Slides>51</Slides>
  <Notes>49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Theme1[1]</vt:lpstr>
      <vt:lpstr>PowerPoint Presentation</vt:lpstr>
      <vt:lpstr>Technical Module</vt:lpstr>
      <vt:lpstr>Objectives</vt:lpstr>
      <vt:lpstr>Definitions</vt:lpstr>
      <vt:lpstr>Significance and Benefits</vt:lpstr>
      <vt:lpstr>Negative Consequences</vt:lpstr>
      <vt:lpstr>Elements of a Waste Hierarchy</vt:lpstr>
      <vt:lpstr>EO Responsibilities</vt:lpstr>
      <vt:lpstr>WM Process Overview</vt:lpstr>
      <vt:lpstr>Waste Management Plan</vt:lpstr>
      <vt:lpstr>Six-Step SW Management  Process </vt:lpstr>
      <vt:lpstr>Initial Considerations</vt:lpstr>
      <vt:lpstr>Analyze the Situation</vt:lpstr>
      <vt:lpstr>Develop Preliminary Waste Estimates</vt:lpstr>
      <vt:lpstr>Consider Duration of Mission</vt:lpstr>
      <vt:lpstr>Evaluate SW Management Capabilities</vt:lpstr>
      <vt:lpstr>Generate Solutions</vt:lpstr>
      <vt:lpstr>Integrate SW Management into Plans and Orders</vt:lpstr>
      <vt:lpstr>Reduction  (Waste Avoidance and Minimization)</vt:lpstr>
      <vt:lpstr>Segregation/Collection</vt:lpstr>
      <vt:lpstr>Transportation</vt:lpstr>
      <vt:lpstr>Recycling and Reuse</vt:lpstr>
      <vt:lpstr>Treatment</vt:lpstr>
      <vt:lpstr>Disposal </vt:lpstr>
      <vt:lpstr> Continue to Evaluate and Monitor the SW Management Program </vt:lpstr>
      <vt:lpstr>Recycling and Bulk Minimization Options</vt:lpstr>
      <vt:lpstr>Waste Oil Recycling</vt:lpstr>
      <vt:lpstr>Antifreeze Recycling</vt:lpstr>
      <vt:lpstr>Oil-Contaminated Soil Composting</vt:lpstr>
      <vt:lpstr>Latrine Compost</vt:lpstr>
      <vt:lpstr>Dehydration and Slime Removal of Kitchen and Food Wastes </vt:lpstr>
      <vt:lpstr>Baling</vt:lpstr>
      <vt:lpstr>Shredding</vt:lpstr>
      <vt:lpstr>Disposal Options</vt:lpstr>
      <vt:lpstr>Bury in Place: Simple Landfill</vt:lpstr>
      <vt:lpstr>Simple Landfill</vt:lpstr>
      <vt:lpstr>Burn Pit</vt:lpstr>
      <vt:lpstr>Burn Pit</vt:lpstr>
      <vt:lpstr>Air Curtain and Mobile Incinerator</vt:lpstr>
      <vt:lpstr>Air Curtain and Mobile Incinerator</vt:lpstr>
      <vt:lpstr>Fixed Incineration</vt:lpstr>
      <vt:lpstr>Fixed Incineration</vt:lpstr>
      <vt:lpstr>Engineered Landfill </vt:lpstr>
      <vt:lpstr>Engineered Landfill</vt:lpstr>
      <vt:lpstr>Composting</vt:lpstr>
      <vt:lpstr>Composting</vt:lpstr>
      <vt:lpstr>Host Nation Collection</vt:lpstr>
      <vt:lpstr>Host Nation Collection</vt:lpstr>
      <vt:lpstr>Medical/Healthcare Waste Incineration</vt:lpstr>
      <vt:lpstr>Medical Waste Incineration</vt:lpstr>
      <vt:lpstr>Conclusion</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243</cp:revision>
  <cp:lastPrinted>2013-05-02T16:49:58Z</cp:lastPrinted>
  <dcterms:created xsi:type="dcterms:W3CDTF">2012-09-10T13:10:28Z</dcterms:created>
  <dcterms:modified xsi:type="dcterms:W3CDTF">2017-03-08T14:06:05Z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S7HKT6SCDKAV-980-387</vt:lpwstr>
  </property>
  <property fmtid="{D5CDD505-2E9C-101B-9397-08002B2CF9AE}" pid="3" name="_dlc_DocIdItemGuid">
    <vt:lpwstr>b5002806-e538-4289-a2d2-c49d2f5e3569</vt:lpwstr>
  </property>
  <property fmtid="{D5CDD505-2E9C-101B-9397-08002B2CF9AE}" pid="4" name="_dlc_DocIdUrl">
    <vt:lpwstr>https://wss.apan.org/2173/_layouts/DocIdRedir.aspx?ID=S7HKT6SCDKAV-980-387, S7HKT6SCDKAV-980-387</vt:lpwstr>
  </property>
  <property fmtid="{D5CDD505-2E9C-101B-9397-08002B2CF9AE}" pid="5" name="TitusGUID">
    <vt:lpwstr>01e17c31-9e7e-4ada-92b8-b389ae02124e</vt:lpwstr>
  </property>
  <property fmtid="{D5CDD505-2E9C-101B-9397-08002B2CF9AE}" pid="6" name="FörsvarsmaktenKlassificering">
    <vt:lpwstr>ES</vt:lpwstr>
  </property>
  <property fmtid="{D5CDD505-2E9C-101B-9397-08002B2CF9AE}" pid="7" name="FörsvarsmaktenSEKRETESSKLASSIFICERAD">
    <vt:lpwstr/>
  </property>
  <property fmtid="{D5CDD505-2E9C-101B-9397-08002B2CF9AE}" pid="8" name="Klassificering">
    <vt:lpwstr>ES</vt:lpwstr>
  </property>
  <property fmtid="{D5CDD505-2E9C-101B-9397-08002B2CF9AE}" pid="9" name="ContentTypeId">
    <vt:lpwstr>0x010100159311FA1DFA4B4A87C6BA54D2A44D59</vt:lpwstr>
  </property>
</Properties>
</file>