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97" r:id="rId24"/>
    <p:sldId id="277" r:id="rId25"/>
    <p:sldId id="278" r:id="rId26"/>
    <p:sldId id="279" r:id="rId27"/>
    <p:sldId id="280" r:id="rId28"/>
    <p:sldId id="281" r:id="rId29"/>
    <p:sldId id="282" r:id="rId30"/>
    <p:sldId id="283" r:id="rId31"/>
    <p:sldId id="284" r:id="rId32"/>
    <p:sldId id="285" r:id="rId33"/>
    <p:sldId id="287" r:id="rId34"/>
    <p:sldId id="288" r:id="rId35"/>
    <p:sldId id="289" r:id="rId36"/>
    <p:sldId id="290" r:id="rId37"/>
    <p:sldId id="291" r:id="rId38"/>
    <p:sldId id="292" r:id="rId39"/>
    <p:sldId id="293" r:id="rId40"/>
    <p:sldId id="296" r:id="rId41"/>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23" autoAdjust="0"/>
  </p:normalViewPr>
  <p:slideViewPr>
    <p:cSldViewPr showGuides="1">
      <p:cViewPr varScale="1">
        <p:scale>
          <a:sx n="85" d="100"/>
          <a:sy n="85" d="100"/>
        </p:scale>
        <p:origin x="-228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04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1180977-0063-4B89-9F41-85C90A52B7E1}" type="datetimeFigureOut">
              <a:rPr lang="sv-SE" altLang="en-US"/>
              <a:pPr>
                <a:defRPr/>
              </a:pPr>
              <a:t>2017-03-08</a:t>
            </a:fld>
            <a:endParaRPr lang="sv-SE" altLang="en-US"/>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sv-SE" altLang="en-US" noProof="0" smtClean="0"/>
              <a:t>Klicka här för att ändra format på bakgrundstexten</a:t>
            </a:r>
          </a:p>
          <a:p>
            <a:pPr lvl="1"/>
            <a:r>
              <a:rPr lang="sv-SE" altLang="en-US" noProof="0" smtClean="0"/>
              <a:t>Nivå två</a:t>
            </a:r>
          </a:p>
          <a:p>
            <a:pPr lvl="2"/>
            <a:r>
              <a:rPr lang="sv-SE" altLang="en-US" noProof="0" smtClean="0"/>
              <a:t>Nivå tre</a:t>
            </a:r>
          </a:p>
          <a:p>
            <a:pPr lvl="3"/>
            <a:r>
              <a:rPr lang="sv-SE" altLang="en-US" noProof="0" smtClean="0"/>
              <a:t>Nivå fyra</a:t>
            </a:r>
          </a:p>
          <a:p>
            <a:pPr lvl="4"/>
            <a:r>
              <a:rPr lang="sv-SE" altLang="en-US"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FABF04-FE1F-4A1B-8165-0240457AFD8A}" type="slidenum">
              <a:rPr lang="sv-SE" altLang="en-US"/>
              <a:pPr>
                <a:defRPr/>
              </a:pPr>
              <a:t>‹#›</a:t>
            </a:fld>
            <a:endParaRPr lang="sv-SE" altLang="en-US"/>
          </a:p>
        </p:txBody>
      </p:sp>
    </p:spTree>
    <p:extLst>
      <p:ext uri="{BB962C8B-B14F-4D97-AF65-F5344CB8AC3E}">
        <p14:creationId xmlns:p14="http://schemas.microsoft.com/office/powerpoint/2010/main" val="221208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lpi.com/msds/index.html#Intern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trike="noStrike" noProof="0" dirty="0" smtClean="0"/>
          </a:p>
        </p:txBody>
      </p:sp>
      <p:sp>
        <p:nvSpPr>
          <p:cNvPr id="4608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D4BF0F7-397A-44BA-B59D-C9F61722E7B5}" type="slidenum">
              <a:rPr lang="en-US" altLang="en-US">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259318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5722DC40-0E24-4648-B3E0-B27E46FF6512}" type="slidenum">
              <a:rPr lang="en-US" altLang="en-US">
                <a:solidFill>
                  <a:srgbClr val="000000"/>
                </a:solidFill>
              </a:rPr>
              <a:pPr/>
              <a:t>10</a:t>
            </a:fld>
            <a:endParaRPr lang="en-US" altLang="en-US">
              <a:solidFill>
                <a:srgbClr val="000000"/>
              </a:solidFill>
            </a:endParaRPr>
          </a:p>
        </p:txBody>
      </p:sp>
      <p:sp>
        <p:nvSpPr>
          <p:cNvPr id="55299" name="Rectangle 2"/>
          <p:cNvSpPr>
            <a:spLocks noGrp="1" noRot="1" noChangeAspect="1" noChangeArrowheads="1" noTextEdit="1"/>
          </p:cNvSpPr>
          <p:nvPr>
            <p:ph type="sldImg"/>
          </p:nvPr>
        </p:nvSpPr>
        <p:spPr bwMode="auto">
          <a:xfrm>
            <a:off x="1152525" y="693738"/>
            <a:ext cx="4554538" cy="3414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HAZMAT can be transformed into HW in many ways. For example, the shelf life of the material can expire or the material can become unusable because</a:t>
            </a:r>
            <a:r>
              <a:rPr lang="en-US" altLang="en-US" b="1" dirty="0" smtClean="0"/>
              <a:t> </a:t>
            </a:r>
            <a:r>
              <a:rPr lang="en-US" altLang="en-US" dirty="0" smtClean="0"/>
              <a:t>of things such as inappropriate storage conditions.  </a:t>
            </a:r>
            <a:endParaRPr lang="en-US" altLang="en-US" strike="sngStrike" dirty="0" smtClean="0"/>
          </a:p>
          <a:p>
            <a:pPr eaLnBrk="1" hangingPunct="1">
              <a:spcBef>
                <a:spcPct val="0"/>
              </a:spcBef>
            </a:pPr>
            <a:endParaRPr lang="en-US" altLang="en-US" dirty="0" smtClean="0"/>
          </a:p>
          <a:p>
            <a:pPr eaLnBrk="1" hangingPunct="1">
              <a:spcBef>
                <a:spcPct val="0"/>
              </a:spcBef>
            </a:pPr>
            <a:r>
              <a:rPr lang="en-US" altLang="en-US" dirty="0" smtClean="0"/>
              <a:t>You cannot remind personnel too often that HAZMAT or HW should not be mixed with other material! Also, improper labeling may increase the quantity of HW.</a:t>
            </a:r>
          </a:p>
          <a:p>
            <a:pPr eaLnBrk="1" hangingPunct="1">
              <a:spcBef>
                <a:spcPct val="0"/>
              </a:spcBef>
            </a:pPr>
            <a:endParaRPr lang="en-US" altLang="en-US" dirty="0" smtClean="0"/>
          </a:p>
          <a:p>
            <a:pPr eaLnBrk="1" hangingPunct="1">
              <a:spcBef>
                <a:spcPct val="0"/>
              </a:spcBef>
            </a:pPr>
            <a:r>
              <a:rPr lang="en-US" altLang="en-US" dirty="0" smtClean="0"/>
              <a:t>Contaminated soil and water are perhaps the biggest HW “class” during military operations. </a:t>
            </a:r>
          </a:p>
        </p:txBody>
      </p:sp>
    </p:spTree>
    <p:extLst>
      <p:ext uri="{BB962C8B-B14F-4D97-AF65-F5344CB8AC3E}">
        <p14:creationId xmlns:p14="http://schemas.microsoft.com/office/powerpoint/2010/main" val="382674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It is almost impossible to avoid the use of HAZMAT and the generation of HW during military operations.</a:t>
            </a:r>
          </a:p>
          <a:p>
            <a:pPr eaLnBrk="1" hangingPunct="1">
              <a:spcBef>
                <a:spcPct val="0"/>
              </a:spcBef>
            </a:pPr>
            <a:endParaRPr lang="fi-FI" altLang="en-US" dirty="0" smtClean="0"/>
          </a:p>
          <a:p>
            <a:pPr eaLnBrk="1" hangingPunct="1">
              <a:spcBef>
                <a:spcPct val="0"/>
              </a:spcBef>
            </a:pPr>
            <a:r>
              <a:rPr lang="en-US" altLang="en-US" dirty="0" smtClean="0"/>
              <a:t>These are examples of potential hazardous wastes in operations. However, this technical module does not address all elements due to the special requirements for handling them, such as chemical, biological, radioactive and nuclear (CBRN) waste, range and ammunition residue, and medical waste. You may need to have the waste tested to determine the hazardous properties to determine if it qualifies as HW. For example, sludge from wastewater treatment or incinerator ash may </a:t>
            </a:r>
            <a:r>
              <a:rPr lang="en-US" altLang="en-US" i="1" dirty="0" smtClean="0"/>
              <a:t>not</a:t>
            </a:r>
            <a:r>
              <a:rPr lang="en-US" altLang="en-US" dirty="0" smtClean="0"/>
              <a:t> be HW, depending on the constituents that were treated. </a:t>
            </a:r>
          </a:p>
          <a:p>
            <a:pPr eaLnBrk="1" hangingPunct="1">
              <a:spcBef>
                <a:spcPct val="0"/>
              </a:spcBef>
            </a:pPr>
            <a:endParaRPr lang="en-US" altLang="en-US" dirty="0" smtClean="0"/>
          </a:p>
          <a:p>
            <a:pPr eaLnBrk="1" hangingPunct="1">
              <a:spcBef>
                <a:spcPct val="0"/>
              </a:spcBef>
            </a:pPr>
            <a:r>
              <a:rPr lang="en-US" altLang="en-US" dirty="0" smtClean="0"/>
              <a:t>Note that the North Atlantic Treaty Organization (NATO) refers to “medical waste” as “healthcare waste.” NATO’s guidance on how such waste should be handled is contained in</a:t>
            </a:r>
            <a:r>
              <a:rPr lang="en-US" altLang="en-US" b="0" dirty="0" smtClean="0"/>
              <a:t> Annex D of NATO Standardization Agreement (STANAG) 2582 Environmental Protection (EP), Ed. 1, </a:t>
            </a:r>
            <a:r>
              <a:rPr lang="en-US" altLang="en-US" b="0" i="1" dirty="0" smtClean="0"/>
              <a:t>Allied Joint Environmental Protection Publication </a:t>
            </a:r>
            <a:r>
              <a:rPr lang="en-US" altLang="en-US" b="0" dirty="0" smtClean="0"/>
              <a:t>(</a:t>
            </a:r>
            <a:r>
              <a:rPr lang="en-US" altLang="en-US" b="0" i="1" dirty="0" smtClean="0"/>
              <a:t>AJEPP)-2 Environmental Protection Best Practices and Standards for Military Camps in NATO-led Military Operations</a:t>
            </a:r>
            <a:r>
              <a:rPr lang="en-US" altLang="en-US" b="0" dirty="0" smtClean="0"/>
              <a:t>.</a:t>
            </a:r>
          </a:p>
          <a:p>
            <a:pPr eaLnBrk="1" hangingPunct="1">
              <a:spcBef>
                <a:spcPct val="0"/>
              </a:spcBef>
            </a:pPr>
            <a:endParaRPr lang="fi-FI" altLang="en-US" dirty="0" smtClean="0"/>
          </a:p>
          <a:p>
            <a:pPr eaLnBrk="1" hangingPunct="1">
              <a:spcBef>
                <a:spcPct val="0"/>
              </a:spcBef>
            </a:pPr>
            <a:endParaRPr lang="fi-FI" altLang="en-US" dirty="0" smtClean="0"/>
          </a:p>
        </p:txBody>
      </p:sp>
      <p:sp>
        <p:nvSpPr>
          <p:cNvPr id="5632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38BD025-2977-4D3F-B682-1BF3837EFDF1}" type="slidenum">
              <a:rPr lang="en-US" altLang="en-US">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28178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000" dirty="0" smtClean="0"/>
              <a:t>The principle planning considerations for the location and storage of HAZMAT/HW are:</a:t>
            </a:r>
          </a:p>
          <a:p>
            <a:pPr marL="171450" indent="-171450" eaLnBrk="1" hangingPunct="1">
              <a:spcBef>
                <a:spcPct val="0"/>
              </a:spcBef>
              <a:buFont typeface="Arial" panose="020B0604020202020204" pitchFamily="34" charset="0"/>
              <a:buChar char="•"/>
            </a:pPr>
            <a:r>
              <a:rPr lang="en-US" altLang="en-US" sz="1000" dirty="0" smtClean="0"/>
              <a:t>Being far enough away from sensitive environmental areas</a:t>
            </a:r>
          </a:p>
          <a:p>
            <a:pPr marL="171450" indent="-171450" eaLnBrk="1" hangingPunct="1">
              <a:spcBef>
                <a:spcPct val="0"/>
              </a:spcBef>
              <a:buFont typeface="Arial" panose="020B0604020202020204" pitchFamily="34" charset="0"/>
              <a:buChar char="•"/>
            </a:pPr>
            <a:r>
              <a:rPr lang="en-US" altLang="en-US" sz="1000" dirty="0" smtClean="0"/>
              <a:t>Avoiding areas that are subject to flooding</a:t>
            </a:r>
          </a:p>
          <a:p>
            <a:pPr marL="171450" indent="-171450" eaLnBrk="1" hangingPunct="1">
              <a:spcBef>
                <a:spcPct val="0"/>
              </a:spcBef>
              <a:buFont typeface="Arial" panose="020B0604020202020204" pitchFamily="34" charset="0"/>
              <a:buChar char="•"/>
            </a:pPr>
            <a:r>
              <a:rPr lang="en-US" altLang="en-US" sz="1000" dirty="0" smtClean="0"/>
              <a:t>Minimizing (or eliminating) adverse waste management operations risks</a:t>
            </a:r>
          </a:p>
          <a:p>
            <a:pPr marL="171450" indent="-171450" eaLnBrk="1" hangingPunct="1">
              <a:spcBef>
                <a:spcPct val="0"/>
              </a:spcBef>
              <a:buFont typeface="Arial" panose="020B0604020202020204" pitchFamily="34" charset="0"/>
              <a:buChar char="•"/>
            </a:pPr>
            <a:r>
              <a:rPr lang="en-US" altLang="en-US" sz="1000" dirty="0" smtClean="0"/>
              <a:t>Transportation for most types of weather</a:t>
            </a:r>
          </a:p>
          <a:p>
            <a:pPr eaLnBrk="1" hangingPunct="1">
              <a:spcBef>
                <a:spcPct val="0"/>
              </a:spcBef>
            </a:pPr>
            <a:r>
              <a:rPr lang="en-US" altLang="en-US" sz="1000" dirty="0" smtClean="0"/>
              <a:t>In making planning decisions about HAZMAT/HW locations, it is important to use all available information, such as the Environmental Baseline Survey (EBS), so that the necessary environmental information is taken into consideration.</a:t>
            </a:r>
          </a:p>
          <a:p>
            <a:pPr eaLnBrk="1" hangingPunct="1">
              <a:spcBef>
                <a:spcPct val="0"/>
              </a:spcBef>
            </a:pPr>
            <a:endParaRPr lang="en-US" altLang="en-US" sz="1000" dirty="0" smtClean="0"/>
          </a:p>
          <a:p>
            <a:pPr marL="0" lvl="1" eaLnBrk="1" hangingPunct="1">
              <a:spcBef>
                <a:spcPct val="0"/>
              </a:spcBef>
            </a:pPr>
            <a:r>
              <a:rPr lang="en-US" altLang="en-US" sz="1800" dirty="0" smtClean="0"/>
              <a:t>The EO should coordinate with the safety officer so that there is ample space for expedient and unobstructed movement of personnel, material handling equipment, firefighting equipment, decontamination equipment and spill control equipment.</a:t>
            </a:r>
          </a:p>
          <a:p>
            <a:pPr eaLnBrk="1" hangingPunct="1">
              <a:spcBef>
                <a:spcPct val="0"/>
              </a:spcBef>
            </a:pPr>
            <a:endParaRPr lang="fi-FI" altLang="en-US" sz="1000" dirty="0" smtClean="0"/>
          </a:p>
          <a:p>
            <a:pPr eaLnBrk="1" hangingPunct="1">
              <a:spcBef>
                <a:spcPct val="0"/>
              </a:spcBef>
            </a:pPr>
            <a:r>
              <a:rPr lang="en-US" altLang="en-US" sz="1000" dirty="0" smtClean="0"/>
              <a:t>The location, size, and number of hazardous waste accumulation points (HWAPs) within base camps and hazardous waste storage areas (HWSAs) within the theater will depend on some or all of the following: the amount of and location where HW is being generated; the availability of qualified contractors/personnel; and safety, security, terrain and environmental considerations identified during the EBS. In terms of numbers, one HWAP will generally suffice for small base camps, depending on how much waste can be accumulated (based on final disposal procedures). In larger base camps with multiple large-sized units, there may need to be more than one HWAP. HWAPs are situated near where HW are generated in small quantities for a limited time, and are then moved to a consolidated HWSA as required. </a:t>
            </a:r>
          </a:p>
          <a:p>
            <a:pPr eaLnBrk="1" hangingPunct="1">
              <a:spcBef>
                <a:spcPct val="0"/>
              </a:spcBef>
            </a:pPr>
            <a:endParaRPr lang="en-US" altLang="en-US" sz="1000" dirty="0" smtClean="0"/>
          </a:p>
          <a:p>
            <a:pPr eaLnBrk="1" hangingPunct="1">
              <a:spcBef>
                <a:spcPct val="0"/>
              </a:spcBef>
            </a:pPr>
            <a:r>
              <a:rPr lang="en-US" altLang="en-US" sz="1000" dirty="0" smtClean="0"/>
              <a:t>Depending on the types and volumes of HW being stored, the location considerations outlined on this slide can vary on a site-by-site basis. To the extent feasible, all these factors should be considered and weighed in the decision-making process. Using the risk analysis process can help you make the best decision.</a:t>
            </a:r>
          </a:p>
          <a:p>
            <a:pPr eaLnBrk="1" hangingPunct="1">
              <a:spcBef>
                <a:spcPct val="0"/>
              </a:spcBef>
            </a:pPr>
            <a:endParaRPr lang="en-US" altLang="en-US" sz="1000" dirty="0" smtClean="0"/>
          </a:p>
        </p:txBody>
      </p:sp>
      <p:sp>
        <p:nvSpPr>
          <p:cNvPr id="5734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91A0CA1-5DBA-400F-987F-904F8149946B}" type="slidenum">
              <a:rPr lang="en-US" altLang="en-US">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64197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There are no specified limits on the volume or time that HW can be stored in a HWSA as long as all of the requirements for proper storage are met. However, waste management planners must consider that the volume of stored HW proportionately increases the potential for health risks and environmental liabilities should an unplanned catastrophic event occur. In addition to seeking to minimize such risks, the size of a Hazardous Material/Hazardous Waste Storage Areas (HAZMAT/HWSAs) should be based on the types and amount of HAZMAT that will be needed and on estimated consumption rates.</a:t>
            </a:r>
          </a:p>
          <a:p>
            <a:pPr eaLnBrk="1" hangingPunct="1">
              <a:spcBef>
                <a:spcPct val="0"/>
              </a:spcBef>
            </a:pPr>
            <a:endParaRPr lang="en-US" altLang="en-US" dirty="0" smtClean="0"/>
          </a:p>
          <a:p>
            <a:pPr eaLnBrk="1" hangingPunct="1">
              <a:spcBef>
                <a:spcPct val="0"/>
              </a:spcBef>
            </a:pPr>
            <a:r>
              <a:rPr lang="en-US" altLang="en-US" dirty="0" smtClean="0"/>
              <a:t>When material is taken into the HAZMAT/HW locations, it is important to:</a:t>
            </a:r>
          </a:p>
          <a:p>
            <a:pPr eaLnBrk="1" hangingPunct="1">
              <a:spcBef>
                <a:spcPct val="0"/>
              </a:spcBef>
              <a:buFontTx/>
              <a:buChar char="•"/>
            </a:pPr>
            <a:r>
              <a:rPr lang="en-US" altLang="en-US" dirty="0" smtClean="0"/>
              <a:t> Complete all appropriate documentation</a:t>
            </a:r>
          </a:p>
          <a:p>
            <a:pPr eaLnBrk="1" hangingPunct="1">
              <a:spcBef>
                <a:spcPct val="0"/>
              </a:spcBef>
              <a:buFontTx/>
              <a:buChar char="•"/>
            </a:pPr>
            <a:r>
              <a:rPr lang="en-US" altLang="en-US" dirty="0" smtClean="0"/>
              <a:t> Ensure all HAZMAT and HW is properly segregated and packaged in appropriate containers that are correctly marked </a:t>
            </a:r>
            <a:endParaRPr lang="fi-FI" altLang="en-US" dirty="0" smtClean="0"/>
          </a:p>
          <a:p>
            <a:pPr eaLnBrk="1" hangingPunct="1">
              <a:spcBef>
                <a:spcPct val="0"/>
              </a:spcBef>
            </a:pPr>
            <a:endParaRPr lang="fi-FI" altLang="en-US" dirty="0" smtClean="0"/>
          </a:p>
          <a:p>
            <a:pPr eaLnBrk="1" hangingPunct="1">
              <a:spcBef>
                <a:spcPct val="0"/>
              </a:spcBef>
            </a:pPr>
            <a:r>
              <a:rPr lang="fi-FI" altLang="en-US" dirty="0" smtClean="0"/>
              <a:t>HAZMAT</a:t>
            </a:r>
            <a:r>
              <a:rPr lang="en-US" altLang="en-US" dirty="0" smtClean="0"/>
              <a:t>/HW locations should be protected from the elements. When appropriate storage material is not available, tarps may be used as a temporary expedient method as long as they remain secure during adverse weather conditions. Freezing temperatures may affect the chemical composition or state of HAZMAT/HW, causing expansion that may impact container integrity.  If storage areas are enclosed, adequate ventilation is needed to prevent vapor hazards.</a:t>
            </a:r>
            <a:endParaRPr lang="fi-FI" altLang="en-US" dirty="0" smtClean="0"/>
          </a:p>
        </p:txBody>
      </p:sp>
      <p:sp>
        <p:nvSpPr>
          <p:cNvPr id="5837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1CCA3E40-9A22-4649-83FF-7A575476F766}"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402788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Access control of HAZMAT/HW locations is very important. To maintain safe storage conditions, accurate recordkeeping and proper segregation of HAZMAT and </a:t>
            </a:r>
            <a:r>
              <a:rPr lang="en-US" altLang="en-US" strike="noStrike" dirty="0" smtClean="0"/>
              <a:t>HW,</a:t>
            </a:r>
            <a:r>
              <a:rPr lang="en-US" altLang="en-US" dirty="0" smtClean="0"/>
              <a:t> access to the area must be limited and controlled. </a:t>
            </a:r>
          </a:p>
          <a:p>
            <a:pPr eaLnBrk="1" hangingPunct="1">
              <a:spcBef>
                <a:spcPct val="0"/>
              </a:spcBef>
            </a:pPr>
            <a:endParaRPr lang="en-US" altLang="en-US" dirty="0" smtClean="0"/>
          </a:p>
          <a:p>
            <a:pPr eaLnBrk="1" hangingPunct="1">
              <a:spcBef>
                <a:spcPct val="0"/>
              </a:spcBef>
            </a:pPr>
            <a:r>
              <a:rPr lang="en-US" altLang="en-US" dirty="0" smtClean="0"/>
              <a:t>Signs should be in the host nation (HN) language and the language of the country which controls the base (the lead nation, or LN), as well as the language(s) of any sending nations (SN).  In short, it is best to write signs in all the languages of all the nations that may come in contact with the HAZMAT/HW location</a:t>
            </a:r>
            <a:r>
              <a:rPr lang="fr-FR" altLang="en-US" dirty="0" smtClean="0"/>
              <a:t>. </a:t>
            </a:r>
            <a:endParaRPr lang="en-US" altLang="en-US" dirty="0" smtClean="0"/>
          </a:p>
        </p:txBody>
      </p:sp>
      <p:sp>
        <p:nvSpPr>
          <p:cNvPr id="5939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5A0DA7F3-23FB-4CB3-9C94-996969B1A056}" type="slidenum">
              <a:rPr lang="en-US" altLang="en-US">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64680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1B8AD1F7-46F7-426C-A890-5098F97418A4}" type="slidenum">
              <a:rPr lang="en-US" altLang="en-US">
                <a:solidFill>
                  <a:srgbClr val="000000"/>
                </a:solidFill>
              </a:rPr>
              <a:pPr/>
              <a:t>15</a:t>
            </a:fld>
            <a:endParaRPr lang="en-US" altLang="en-US">
              <a:solidFill>
                <a:srgbClr val="000000"/>
              </a:solidFill>
            </a:endParaRPr>
          </a:p>
        </p:txBody>
      </p:sp>
      <p:sp>
        <p:nvSpPr>
          <p:cNvPr id="60420"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Here you can see a typical HW facility—it could be either an HWAP or HWSA. What is right and what is wrong in this area?</a:t>
            </a:r>
          </a:p>
          <a:p>
            <a:pPr eaLnBrk="1" hangingPunct="1">
              <a:spcBef>
                <a:spcPct val="0"/>
              </a:spcBef>
            </a:pPr>
            <a:endParaRPr lang="en-US" altLang="en-US" dirty="0" smtClean="0"/>
          </a:p>
          <a:p>
            <a:pPr eaLnBrk="1" hangingPunct="1">
              <a:spcBef>
                <a:spcPct val="0"/>
              </a:spcBef>
            </a:pPr>
            <a:r>
              <a:rPr lang="en-US" altLang="en-US" dirty="0" smtClean="0"/>
              <a:t>Here are a few things you should consider:</a:t>
            </a:r>
          </a:p>
          <a:p>
            <a:pPr eaLnBrk="1" hangingPunct="1">
              <a:spcBef>
                <a:spcPct val="0"/>
              </a:spcBef>
              <a:buFontTx/>
              <a:buChar char="•"/>
            </a:pPr>
            <a:r>
              <a:rPr lang="en-US" altLang="en-US" dirty="0" smtClean="0"/>
              <a:t>The waste does appear to be properly labeled and segregated. Some (but not all) of it has secondary containment (but the secondary containment is not very sturdy)</a:t>
            </a:r>
          </a:p>
          <a:p>
            <a:pPr eaLnBrk="1" hangingPunct="1">
              <a:spcBef>
                <a:spcPct val="0"/>
              </a:spcBef>
              <a:buFontTx/>
              <a:buChar char="•"/>
            </a:pPr>
            <a:endParaRPr lang="en-US" altLang="en-US" dirty="0" smtClean="0"/>
          </a:p>
          <a:p>
            <a:pPr eaLnBrk="1" hangingPunct="1">
              <a:spcBef>
                <a:spcPct val="0"/>
              </a:spcBef>
            </a:pPr>
            <a:r>
              <a:rPr lang="en-US" altLang="en-US" sz="1400" b="0" i="0" u="none" strike="noStrike" dirty="0" smtClean="0">
                <a:solidFill>
                  <a:srgbClr val="FF0000"/>
                </a:solidFill>
              </a:rPr>
              <a:t>Other considerations:</a:t>
            </a:r>
          </a:p>
          <a:p>
            <a:pPr marL="171450" indent="-171450" eaLnBrk="1" hangingPunct="1">
              <a:spcBef>
                <a:spcPct val="0"/>
              </a:spcBef>
              <a:buFont typeface="Arial" panose="020B0604020202020204" pitchFamily="34" charset="0"/>
              <a:buChar char="•"/>
            </a:pPr>
            <a:r>
              <a:rPr lang="en-US" altLang="en-US" dirty="0" smtClean="0"/>
              <a:t>Some (but not all) of the waste is properly stored under the roof so it is protected from the elements</a:t>
            </a:r>
          </a:p>
          <a:p>
            <a:pPr marL="171450" indent="-171450" eaLnBrk="1" hangingPunct="1">
              <a:spcBef>
                <a:spcPct val="0"/>
              </a:spcBef>
              <a:buFont typeface="Arial" panose="020B0604020202020204" pitchFamily="34" charset="0"/>
              <a:buChar char="•"/>
            </a:pPr>
            <a:r>
              <a:rPr lang="en-US" altLang="en-US" dirty="0" smtClean="0"/>
              <a:t>There is a fence around this area. </a:t>
            </a:r>
          </a:p>
          <a:p>
            <a:pPr marL="171450" indent="-171450" eaLnBrk="1" hangingPunct="1">
              <a:spcBef>
                <a:spcPct val="0"/>
              </a:spcBef>
              <a:buFont typeface="Arial" panose="020B0604020202020204" pitchFamily="34" charset="0"/>
              <a:buChar char="•"/>
            </a:pPr>
            <a:r>
              <a:rPr lang="en-US" altLang="en-US" dirty="0" smtClean="0"/>
              <a:t>What we cannot tell is: is accessed controlled and limited? Where are the signs cautioning that this is a HWAP or HWSA? Where is the log to keep track of what is being stored there?</a:t>
            </a:r>
          </a:p>
          <a:p>
            <a:pPr marL="171450" indent="-171450" eaLnBrk="1" hangingPunct="1">
              <a:spcBef>
                <a:spcPct val="0"/>
              </a:spcBef>
              <a:buFont typeface="Arial" panose="020B0604020202020204" pitchFamily="34" charset="0"/>
              <a:buChar char="•"/>
            </a:pPr>
            <a:r>
              <a:rPr lang="en-US" altLang="en-US" dirty="0" smtClean="0"/>
              <a:t>Where is the PPE?</a:t>
            </a:r>
          </a:p>
        </p:txBody>
      </p:sp>
    </p:spTree>
    <p:extLst>
      <p:ext uri="{BB962C8B-B14F-4D97-AF65-F5344CB8AC3E}">
        <p14:creationId xmlns:p14="http://schemas.microsoft.com/office/powerpoint/2010/main" val="362285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EO usually does not have direct responsibilities related to HAZMAT management. However, even though HAZMAT management might not be an EO’s responsibility, you should be aware of those activities that pose a risk to the environment, personnel health, and safety. You should be in regular</a:t>
            </a:r>
            <a:r>
              <a:rPr lang="en-US" altLang="en-US" baseline="0" dirty="0" smtClean="0"/>
              <a:t> </a:t>
            </a:r>
            <a:r>
              <a:rPr lang="en-US" altLang="en-US" dirty="0" smtClean="0"/>
              <a:t>contact with personnel who are responsible for HAZMAT management and storage. Regular monitoring, inspections and reporting are important EO tools to manage storage-related risks. </a:t>
            </a:r>
          </a:p>
          <a:p>
            <a:pPr eaLnBrk="1" hangingPunct="1">
              <a:spcBef>
                <a:spcPct val="0"/>
              </a:spcBef>
            </a:pPr>
            <a:endParaRPr lang="en-US" altLang="en-US" dirty="0" smtClean="0"/>
          </a:p>
          <a:p>
            <a:pPr eaLnBrk="1" hangingPunct="1">
              <a:spcBef>
                <a:spcPct val="0"/>
              </a:spcBef>
            </a:pPr>
            <a:r>
              <a:rPr lang="en-US" altLang="en-US" dirty="0" smtClean="0"/>
              <a:t>Spill response is usually the EO’s responsibility. You can find more information on this subject in the Spill Prevention and Response Planning technical module of this toolbox.  </a:t>
            </a:r>
          </a:p>
        </p:txBody>
      </p:sp>
      <p:sp>
        <p:nvSpPr>
          <p:cNvPr id="6144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0464DA0-AF4C-416B-88AF-5B4521DD0B1B}" type="slidenum">
              <a:rPr lang="en-US" altLang="en-US">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90984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HWAPs should be located close to where the waste is generated. This minimizes the risk of spills or other accidents. It is the personnel generating the waste who are responsible for ensuring it is properly handled, documented, etc. Once accumulated, the waste should be transferred to a proper HWSA. It should be noted, however, that in a small camp, it is entirely possible there will be no HWSA; instead, all HW will be placed in the HWAP and then transferred to an HWSA off-site.</a:t>
            </a:r>
          </a:p>
          <a:p>
            <a:pPr eaLnBrk="1" hangingPunct="1">
              <a:spcBef>
                <a:spcPct val="0"/>
              </a:spcBef>
            </a:pPr>
            <a:endParaRPr lang="en-US" altLang="en-US" b="1" dirty="0" smtClean="0"/>
          </a:p>
          <a:p>
            <a:pPr eaLnBrk="1" hangingPunct="1">
              <a:spcBef>
                <a:spcPct val="0"/>
              </a:spcBef>
            </a:pPr>
            <a:r>
              <a:rPr lang="en-US" altLang="en-US" dirty="0" smtClean="0"/>
              <a:t>As the EO, you are responsible for knowing where various accumulation and storage areas are. You also need to make sure that each of these locations has the necessary equipment (including PPE) to respond if there is a spill or other type of accident. You should routinely monitor and inspect the various collection sites and make sure that personnel using these sites have the necessary training. Finally, it is important to keep good records of the wastes generated, stored, transported, etc.</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79858DEC-8F1A-49FB-8E33-CB05B608DED9}" type="slidenum">
              <a:rPr lang="en-US" altLang="en-US">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321597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Secondary containment is a very effective way to minimize the risk of HAZMAT and HW releases.</a:t>
            </a:r>
          </a:p>
          <a:p>
            <a:pPr eaLnBrk="1" hangingPunct="1">
              <a:spcBef>
                <a:spcPct val="0"/>
              </a:spcBef>
            </a:pPr>
            <a:endParaRPr lang="en-US" altLang="en-US" dirty="0" smtClean="0"/>
          </a:p>
          <a:p>
            <a:pPr eaLnBrk="1" hangingPunct="1">
              <a:spcBef>
                <a:spcPct val="0"/>
              </a:spcBef>
            </a:pPr>
            <a:r>
              <a:rPr lang="en-US" altLang="en-US" dirty="0" smtClean="0"/>
              <a:t>Examples of secondary containment include: plastic tubs, sumps, concrete pads with curbs to prevent runoff, spill-control pallets, and plastic-lined pits, trenches, dikes, or berms. </a:t>
            </a:r>
            <a:endParaRPr lang="fi-FI" altLang="en-US" strike="sngStrike" dirty="0" smtClean="0"/>
          </a:p>
          <a:p>
            <a:pPr eaLnBrk="1" hangingPunct="1">
              <a:spcBef>
                <a:spcPct val="0"/>
              </a:spcBef>
            </a:pPr>
            <a:endParaRPr lang="fi-FI" altLang="en-US" dirty="0" smtClean="0"/>
          </a:p>
          <a:p>
            <a:pPr eaLnBrk="1" hangingPunct="1">
              <a:spcBef>
                <a:spcPct val="0"/>
              </a:spcBef>
            </a:pPr>
            <a:r>
              <a:rPr lang="en-US" altLang="en-US" dirty="0" smtClean="0"/>
              <a:t>As a field-expedient method, secondary containment can also be achieved by placing containers of waste on a large plastic tarp with filled sand bags stacked around the perimeter. The edges of the tarp should be draped over the top of the sand bags and folded back into the storage area. </a:t>
            </a:r>
          </a:p>
          <a:p>
            <a:pPr eaLnBrk="1" hangingPunct="1">
              <a:spcBef>
                <a:spcPct val="0"/>
              </a:spcBef>
            </a:pPr>
            <a:endParaRPr lang="fi-FI" altLang="en-US" dirty="0" smtClean="0"/>
          </a:p>
          <a:p>
            <a:pPr eaLnBrk="1" hangingPunct="1">
              <a:spcBef>
                <a:spcPct val="0"/>
              </a:spcBef>
            </a:pPr>
            <a:r>
              <a:rPr lang="en-US" altLang="en-US" dirty="0" smtClean="0"/>
              <a:t>As the theater matures and base camp construction standards become more enduring, HWAPs and HWSAs should be improved upon, to include such things as: emplacing concrete hardstands with built-in containment features and installing better protection against the weather and unauthorized entry. Some pictures of field expedient and more mature HWSAs are included in the EO General Awareness Training module.</a:t>
            </a:r>
          </a:p>
          <a:p>
            <a:pPr eaLnBrk="1" hangingPunct="1">
              <a:spcBef>
                <a:spcPct val="0"/>
              </a:spcBef>
            </a:pPr>
            <a:endParaRPr lang="fi-FI" altLang="en-US" dirty="0" smtClean="0"/>
          </a:p>
        </p:txBody>
      </p:sp>
      <p:sp>
        <p:nvSpPr>
          <p:cNvPr id="6349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2C229CF-0A7E-4776-8803-420809F58C47}" type="slidenum">
              <a:rPr lang="en-US" altLang="en-US">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4257478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p:cNvSpPr>
            <a:spLocks noGrp="1"/>
          </p:cNvSpPr>
          <p:nvPr>
            <p:ph type="body" idx="1"/>
          </p:nvPr>
        </p:nvSpPr>
        <p:spPr/>
        <p:txBody>
          <a:bodyPr rtlCol="0">
            <a:normAutofit/>
          </a:bodyPr>
          <a:lstStyle/>
          <a:p>
            <a:pPr eaLnBrk="1" fontAlgn="auto" hangingPunct="1">
              <a:spcBef>
                <a:spcPts val="0"/>
              </a:spcBef>
              <a:spcAft>
                <a:spcPts val="0"/>
              </a:spcAft>
              <a:defRPr/>
            </a:pPr>
            <a:r>
              <a:rPr lang="en-US" dirty="0" smtClean="0">
                <a:ea typeface="+mn-ea"/>
                <a:cs typeface="+mn-cs"/>
              </a:rPr>
              <a:t>Allowing HAZMAT and HW to mix with other materials will: </a:t>
            </a:r>
          </a:p>
          <a:p>
            <a:pPr marL="171450" indent="-171450" eaLnBrk="1" fontAlgn="auto" hangingPunct="1">
              <a:spcBef>
                <a:spcPts val="0"/>
              </a:spcBef>
              <a:spcAft>
                <a:spcPts val="0"/>
              </a:spcAft>
              <a:buFont typeface="Arial" pitchFamily="34" charset="0"/>
              <a:buChar char="•"/>
              <a:defRPr/>
            </a:pPr>
            <a:r>
              <a:rPr lang="en-US" dirty="0" smtClean="0">
                <a:ea typeface="+mn-ea"/>
                <a:cs typeface="+mn-cs"/>
              </a:rPr>
              <a:t>Generate more HW</a:t>
            </a:r>
          </a:p>
          <a:p>
            <a:pPr marL="171450" indent="-171450" eaLnBrk="1" fontAlgn="auto" hangingPunct="1">
              <a:spcBef>
                <a:spcPts val="0"/>
              </a:spcBef>
              <a:spcAft>
                <a:spcPts val="0"/>
              </a:spcAft>
              <a:buFont typeface="Arial" pitchFamily="34" charset="0"/>
              <a:buChar char="•"/>
              <a:defRPr/>
            </a:pPr>
            <a:r>
              <a:rPr lang="en-US" dirty="0" smtClean="0">
                <a:ea typeface="+mn-ea"/>
                <a:cs typeface="+mn-cs"/>
              </a:rPr>
              <a:t>Complicate turn-in procedures </a:t>
            </a:r>
          </a:p>
          <a:p>
            <a:pPr marL="171450" indent="-171450" eaLnBrk="1" fontAlgn="auto" hangingPunct="1">
              <a:spcBef>
                <a:spcPts val="0"/>
              </a:spcBef>
              <a:spcAft>
                <a:spcPts val="0"/>
              </a:spcAft>
              <a:buFont typeface="Arial" pitchFamily="34" charset="0"/>
              <a:buChar char="•"/>
              <a:defRPr/>
            </a:pPr>
            <a:r>
              <a:rPr lang="en-US" dirty="0" smtClean="0">
                <a:ea typeface="+mn-ea"/>
                <a:cs typeface="+mn-cs"/>
              </a:rPr>
              <a:t>Increase disposal costs </a:t>
            </a:r>
          </a:p>
          <a:p>
            <a:pPr marL="171450" indent="-171450" eaLnBrk="1" fontAlgn="auto" hangingPunct="1">
              <a:spcBef>
                <a:spcPts val="0"/>
              </a:spcBef>
              <a:spcAft>
                <a:spcPts val="0"/>
              </a:spcAft>
              <a:buFont typeface="Arial" pitchFamily="34" charset="0"/>
              <a:buChar char="•"/>
              <a:defRPr/>
            </a:pPr>
            <a:r>
              <a:rPr lang="en-US" dirty="0" smtClean="0">
                <a:ea typeface="+mn-ea"/>
                <a:cs typeface="+mn-cs"/>
              </a:rPr>
              <a:t>Increase potential health risks </a:t>
            </a:r>
          </a:p>
          <a:p>
            <a:pPr eaLnBrk="1" fontAlgn="auto" hangingPunct="1">
              <a:spcBef>
                <a:spcPts val="0"/>
              </a:spcBef>
              <a:spcAft>
                <a:spcPts val="0"/>
              </a:spcAft>
              <a:buFont typeface="Arial" pitchFamily="34" charset="0"/>
              <a:buNone/>
              <a:defRPr/>
            </a:pPr>
            <a:r>
              <a:rPr lang="en-US" dirty="0" smtClean="0">
                <a:ea typeface="+mn-ea"/>
                <a:cs typeface="+mn-cs"/>
              </a:rPr>
              <a:t>It could also result in dangerous chemical reactions.</a:t>
            </a:r>
          </a:p>
          <a:p>
            <a:pPr eaLnBrk="1" fontAlgn="auto" hangingPunct="1">
              <a:spcBef>
                <a:spcPts val="0"/>
              </a:spcBef>
              <a:spcAft>
                <a:spcPts val="0"/>
              </a:spcAft>
              <a:defRPr/>
            </a:pPr>
            <a:endParaRPr lang="fi-FI" dirty="0" smtClean="0">
              <a:ea typeface="+mn-ea"/>
              <a:cs typeface="+mn-cs"/>
            </a:endParaRPr>
          </a:p>
          <a:p>
            <a:pPr eaLnBrk="1" fontAlgn="auto" hangingPunct="1">
              <a:spcBef>
                <a:spcPts val="0"/>
              </a:spcBef>
              <a:spcAft>
                <a:spcPts val="0"/>
              </a:spcAft>
              <a:defRPr/>
            </a:pPr>
            <a:r>
              <a:rPr lang="en-US" dirty="0" smtClean="0">
                <a:ea typeface="+mn-ea"/>
                <a:cs typeface="+mn-cs"/>
              </a:rPr>
              <a:t>HW is generally segregated into four major categories: reactives, flammables, corrosives and toxics.  Further subdivisions of categories are strongly recommended as the quantity of stored HAZMAT and HW increases, as base camp conditions permit.  </a:t>
            </a:r>
          </a:p>
          <a:p>
            <a:pPr eaLnBrk="1" fontAlgn="auto" hangingPunct="1">
              <a:spcBef>
                <a:spcPts val="0"/>
              </a:spcBef>
              <a:spcAft>
                <a:spcPts val="0"/>
              </a:spcAft>
              <a:buFont typeface="Arial" pitchFamily="34" charset="0"/>
              <a:buNone/>
              <a:defRPr/>
            </a:pPr>
            <a:endParaRPr lang="en-US" dirty="0" smtClean="0">
              <a:ea typeface="+mn-ea"/>
              <a:cs typeface="+mn-cs"/>
            </a:endParaRPr>
          </a:p>
          <a:p>
            <a:pPr eaLnBrk="1" fontAlgn="auto" hangingPunct="1">
              <a:spcBef>
                <a:spcPts val="0"/>
              </a:spcBef>
              <a:spcAft>
                <a:spcPts val="0"/>
              </a:spcAft>
              <a:buFont typeface="Arial" pitchFamily="34" charset="0"/>
              <a:buNone/>
              <a:defRPr/>
            </a:pPr>
            <a:r>
              <a:rPr lang="en-US" dirty="0" smtClean="0">
                <a:ea typeface="+mn-ea"/>
                <a:cs typeface="+mn-cs"/>
              </a:rPr>
              <a:t>Specifically, further segregation may be required based on the compatibility of individual materials, as indicated on Safety Data Sheets (SDSs) or as determined by waste characterization. For example:</a:t>
            </a:r>
          </a:p>
          <a:p>
            <a:pPr marL="171450" indent="-171450" eaLnBrk="1" fontAlgn="auto" hangingPunct="1">
              <a:spcBef>
                <a:spcPts val="0"/>
              </a:spcBef>
              <a:spcAft>
                <a:spcPts val="0"/>
              </a:spcAft>
              <a:buFont typeface="Arial" pitchFamily="34" charset="0"/>
              <a:buChar char="•"/>
              <a:defRPr/>
            </a:pPr>
            <a:r>
              <a:rPr lang="en-US" dirty="0" smtClean="0">
                <a:ea typeface="+mn-ea"/>
                <a:cs typeface="+mn-cs"/>
              </a:rPr>
              <a:t>although both are corrosives, acids should be separated from bases</a:t>
            </a:r>
          </a:p>
          <a:p>
            <a:pPr marL="171450" indent="-171450" eaLnBrk="1" fontAlgn="auto" hangingPunct="1">
              <a:spcBef>
                <a:spcPts val="0"/>
              </a:spcBef>
              <a:spcAft>
                <a:spcPts val="0"/>
              </a:spcAft>
              <a:buFont typeface="Arial" pitchFamily="34" charset="0"/>
              <a:buChar char="•"/>
              <a:defRPr/>
            </a:pPr>
            <a:r>
              <a:rPr lang="en-US" dirty="0" smtClean="0">
                <a:ea typeface="+mn-ea"/>
                <a:cs typeface="+mn-cs"/>
              </a:rPr>
              <a:t>propane cylinders cannot be stored with wastes that are flammable  </a:t>
            </a:r>
          </a:p>
          <a:p>
            <a:pPr eaLnBrk="1" fontAlgn="auto" hangingPunct="1">
              <a:spcBef>
                <a:spcPts val="0"/>
              </a:spcBef>
              <a:spcAft>
                <a:spcPts val="0"/>
              </a:spcAft>
              <a:buFont typeface="Arial" pitchFamily="34" charset="0"/>
              <a:buNone/>
              <a:defRPr/>
            </a:pPr>
            <a:endParaRPr lang="en-US" dirty="0" smtClean="0">
              <a:ea typeface="+mn-ea"/>
              <a:cs typeface="+mn-cs"/>
            </a:endParaRPr>
          </a:p>
          <a:p>
            <a:pPr eaLnBrk="1" fontAlgn="auto" hangingPunct="1">
              <a:spcBef>
                <a:spcPts val="0"/>
              </a:spcBef>
              <a:spcAft>
                <a:spcPts val="0"/>
              </a:spcAft>
              <a:buFont typeface="Arial" pitchFamily="34" charset="0"/>
              <a:buNone/>
              <a:defRPr/>
            </a:pPr>
            <a:r>
              <a:rPr lang="en-US" dirty="0" smtClean="0">
                <a:ea typeface="+mn-ea"/>
                <a:cs typeface="+mn-cs"/>
              </a:rPr>
              <a:t>Note: SDSs were formerly called Material Safety Data Sheets, or MSDSs.</a:t>
            </a:r>
          </a:p>
          <a:p>
            <a:pPr eaLnBrk="1" fontAlgn="auto" hangingPunct="1">
              <a:spcBef>
                <a:spcPts val="0"/>
              </a:spcBef>
              <a:spcAft>
                <a:spcPts val="0"/>
              </a:spcAft>
              <a:buFont typeface="Arial" pitchFamily="34" charset="0"/>
              <a:buNone/>
              <a:defRPr/>
            </a:pPr>
            <a:endParaRPr lang="fi-FI" dirty="0">
              <a:ea typeface="+mn-ea"/>
              <a:cs typeface="+mn-cs"/>
            </a:endParaRPr>
          </a:p>
        </p:txBody>
      </p:sp>
      <p:sp>
        <p:nvSpPr>
          <p:cNvPr id="6451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3BB3B3F4-3402-4349-959B-3B24F5067C2E}" type="slidenum">
              <a:rPr lang="en-US" altLang="en-US">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15235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48DE352-286C-455B-816C-D6D0A7CCDA44}" type="slidenum">
              <a:rPr lang="en-US" altLang="en-US">
                <a:solidFill>
                  <a:srgbClr val="000000"/>
                </a:solidFill>
                <a:latin typeface="Arial" pitchFamily="34" charset="0"/>
                <a:cs typeface="Arial" pitchFamily="34" charset="0"/>
              </a:rPr>
              <a:pPr/>
              <a:t>2</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26229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slide lists examples of substances that fall into each of the four major categories of HAZMAT/HW.</a:t>
            </a:r>
          </a:p>
          <a:p>
            <a:endParaRPr lang="en-US" dirty="0"/>
          </a:p>
        </p:txBody>
      </p:sp>
      <p:sp>
        <p:nvSpPr>
          <p:cNvPr id="4" name="Dian numeron paikkamerkki 3"/>
          <p:cNvSpPr>
            <a:spLocks noGrp="1"/>
          </p:cNvSpPr>
          <p:nvPr>
            <p:ph type="sldNum" sz="quarter" idx="10"/>
          </p:nvPr>
        </p:nvSpPr>
        <p:spPr/>
        <p:txBody>
          <a:bodyPr/>
          <a:lstStyle/>
          <a:p>
            <a:pPr>
              <a:defRPr/>
            </a:pPr>
            <a:fld id="{59FABF04-FE1F-4A1B-8165-0240457AFD8A}" type="slidenum">
              <a:rPr lang="sv-SE" altLang="en-US" smtClean="0"/>
              <a:pPr>
                <a:defRPr/>
              </a:pPr>
              <a:t>20</a:t>
            </a:fld>
            <a:endParaRPr lang="sv-SE" altLang="en-US"/>
          </a:p>
        </p:txBody>
      </p:sp>
    </p:spTree>
    <p:extLst>
      <p:ext uri="{BB962C8B-B14F-4D97-AF65-F5344CB8AC3E}">
        <p14:creationId xmlns:p14="http://schemas.microsoft.com/office/powerpoint/2010/main" val="258199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chart shows the Chemical Segregation in accordance with HSG71 (UK / HSE (Health and Safety Executive) guidance) for general warehousing.</a:t>
            </a:r>
          </a:p>
          <a:p>
            <a:pPr eaLnBrk="1" hangingPunct="1">
              <a:spcBef>
                <a:spcPct val="0"/>
              </a:spcBef>
            </a:pPr>
            <a:endParaRPr lang="en-US" altLang="en-US" dirty="0" smtClean="0"/>
          </a:p>
          <a:p>
            <a:pPr eaLnBrk="1" hangingPunct="1">
              <a:spcBef>
                <a:spcPct val="0"/>
              </a:spcBef>
            </a:pPr>
            <a:r>
              <a:rPr lang="en-US" b="0" dirty="0" smtClean="0"/>
              <a:t>Chemicals stored according to this table must comply with the following instructions</a:t>
            </a:r>
            <a:endParaRPr lang="en-US" altLang="en-US" b="0" dirty="0" smtClean="0"/>
          </a:p>
          <a:p>
            <a:pPr eaLnBrk="1" hangingPunct="1">
              <a:spcBef>
                <a:spcPct val="0"/>
              </a:spcBef>
            </a:pPr>
            <a:endParaRPr lang="en-US" altLang="en-US" dirty="0" smtClean="0"/>
          </a:p>
          <a:p>
            <a:r>
              <a:rPr lang="en-US" b="1" dirty="0" smtClean="0"/>
              <a:t>Segregate from</a:t>
            </a:r>
          </a:p>
          <a:p>
            <a:r>
              <a:rPr lang="en-US" dirty="0" smtClean="0"/>
              <a:t>These combinations should not be kept in the same building compartment or outdoor storage compound. Compartment walls should be imperforate, of at least 30 minute fire resistance and sufficiently durable to withstand normal wear and tear. Brick or concrete construction is recommended. An alternative is to provide separate outdoor storage compounds with an adequate space between them. </a:t>
            </a:r>
          </a:p>
          <a:p>
            <a:endParaRPr lang="en-US" dirty="0" smtClean="0"/>
          </a:p>
          <a:p>
            <a:r>
              <a:rPr lang="en-US" b="1" dirty="0" smtClean="0"/>
              <a:t>Separation may not be necessary</a:t>
            </a:r>
          </a:p>
          <a:p>
            <a:r>
              <a:rPr lang="en-US" dirty="0" smtClean="0"/>
              <a:t>Separation may not be necessary, but consult suppliers about requirements for individual substances. In particular, note that some types of chemicals within the same class, particularly Class 8 corrosives, may react violently, generate a lot of heat if mixed, or evolve toxic fumes.</a:t>
            </a:r>
          </a:p>
          <a:p>
            <a:endParaRPr lang="en-US" dirty="0" smtClean="0"/>
          </a:p>
          <a:p>
            <a:r>
              <a:rPr lang="en-US" b="1" dirty="0" smtClean="0"/>
              <a:t>Isolate</a:t>
            </a:r>
          </a:p>
          <a:p>
            <a:r>
              <a:rPr lang="en-US" dirty="0" smtClean="0"/>
              <a:t>This is used for organic peroxides, for which dedicated buildings are recommended. Alternatively, some peroxides may be stored outside in fire resisting secure cabinets. In either case, adequate separation from other buildings and boundaries is required.</a:t>
            </a:r>
          </a:p>
          <a:p>
            <a:endParaRPr lang="en-US" dirty="0" smtClean="0"/>
          </a:p>
          <a:p>
            <a:r>
              <a:rPr lang="en-US" b="1" dirty="0" smtClean="0"/>
              <a:t>Keep apart</a:t>
            </a:r>
          </a:p>
          <a:p>
            <a:r>
              <a:rPr lang="en-US" dirty="0" smtClean="0"/>
              <a:t>Separate packages by at least 3 meters in the storeroom or storage area outdoors. Materials in non combustible packaging that are not dangerous substances and present a low fire hazard may be stored in the separation area. This standard of separation should be regarded as a minimum between substances known to react together readily, if that reaction would increase the danger of an escalating incident.</a:t>
            </a:r>
          </a:p>
          <a:p>
            <a:endParaRPr lang="en-US" dirty="0" smtClean="0"/>
          </a:p>
          <a:p>
            <a:r>
              <a:rPr lang="en-US" b="1" dirty="0" smtClean="0"/>
              <a:t>Segregate from/Keep apart</a:t>
            </a:r>
          </a:p>
          <a:p>
            <a:r>
              <a:rPr lang="en-US" dirty="0" smtClean="0"/>
              <a:t>The lower standard refers to the outside storage of gas cylinders. Where non-liquefied flammable gases are concerned, the 3 meter segregation distance may be reduced to 1 meter.</a:t>
            </a:r>
          </a:p>
          <a:p>
            <a:pPr eaLnBrk="1" hangingPunct="1">
              <a:spcBef>
                <a:spcPct val="0"/>
              </a:spcBef>
            </a:pPr>
            <a:endParaRPr lang="fi-FI" altLang="en-US" dirty="0" smtClean="0"/>
          </a:p>
        </p:txBody>
      </p:sp>
      <p:sp>
        <p:nvSpPr>
          <p:cNvPr id="6656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9408B2B9-823D-4B98-A2A0-83616BF5C8BA}" type="slidenum">
              <a:rPr lang="en-US" altLang="en-US">
                <a:solidFill>
                  <a:srgbClr val="000000"/>
                </a:solidFill>
              </a:rPr>
              <a:pPr/>
              <a:t>21</a:t>
            </a:fld>
            <a:endParaRPr lang="en-US" altLang="en-US">
              <a:solidFill>
                <a:srgbClr val="000000"/>
              </a:solidFill>
            </a:endParaRPr>
          </a:p>
        </p:txBody>
      </p:sp>
    </p:spTree>
    <p:extLst>
      <p:ext uri="{BB962C8B-B14F-4D97-AF65-F5344CB8AC3E}">
        <p14:creationId xmlns:p14="http://schemas.microsoft.com/office/powerpoint/2010/main" val="3201867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noProof="0" dirty="0" smtClean="0"/>
              <a:t>As the EO, you have a responsibility to ensure that personnel are properly segregating different kinds of HAZMAT/HW. You should know where to look for information about how substances should be segregated (such as SDSs), and ensure this information is conveyed to appropriate personnel, including training them on this issue. Charts such as the one on the previous slide are very helpful as good visual references for what can be done safely and what must be avoided.</a:t>
            </a:r>
          </a:p>
          <a:p>
            <a:pPr eaLnBrk="1" hangingPunct="1">
              <a:spcBef>
                <a:spcPct val="0"/>
              </a:spcBef>
            </a:pPr>
            <a:endParaRPr lang="en-US" altLang="en-US" noProof="0" dirty="0" smtClean="0"/>
          </a:p>
          <a:p>
            <a:pPr marL="0" lvl="1" eaLnBrk="1" hangingPunct="1">
              <a:spcBef>
                <a:spcPct val="0"/>
              </a:spcBef>
            </a:pPr>
            <a:r>
              <a:rPr lang="en-US" altLang="en-US" noProof="0" dirty="0" smtClean="0"/>
              <a:t>Segregation information can be found in a number of places. You can obtain them from your supply officer, the Safety Data Sheets (SDS), the manufacturer or from various websites, such </a:t>
            </a:r>
            <a:r>
              <a:rPr lang="en-US" altLang="en-US" sz="2000" noProof="0" dirty="0" smtClean="0"/>
              <a:t>as</a:t>
            </a:r>
            <a:r>
              <a:rPr lang="en-US" altLang="en-US" sz="2000" b="1" noProof="0" dirty="0" smtClean="0"/>
              <a:t> </a:t>
            </a:r>
            <a:r>
              <a:rPr lang="en-US" altLang="en-US" sz="2000" u="sng" noProof="0" dirty="0" smtClean="0">
                <a:hlinkClick r:id="rId3"/>
              </a:rPr>
              <a:t>http://www.ilpi.com/msds/index.html#Internet</a:t>
            </a:r>
            <a:r>
              <a:rPr lang="en-US" altLang="en-US" sz="2000" u="sng" noProof="0" dirty="0" smtClean="0"/>
              <a:t>.</a:t>
            </a:r>
            <a:endParaRPr lang="en-US" altLang="en-US" sz="2000" b="1" noProof="0" dirty="0" smtClean="0"/>
          </a:p>
          <a:p>
            <a:pPr marL="0" lvl="1" eaLnBrk="1" hangingPunct="1">
              <a:spcBef>
                <a:spcPct val="0"/>
              </a:spcBef>
            </a:pPr>
            <a:endParaRPr lang="en-US" altLang="en-US" sz="2000" b="1" noProof="0" dirty="0" smtClean="0"/>
          </a:p>
          <a:p>
            <a:pPr marL="0" lvl="1" eaLnBrk="1" hangingPunct="1">
              <a:spcBef>
                <a:spcPct val="0"/>
              </a:spcBef>
            </a:pPr>
            <a:r>
              <a:rPr lang="en-US" altLang="en-US" sz="2000" noProof="0" dirty="0" smtClean="0"/>
              <a:t>SDSs list the hazardous characteristics for HAZMAT and are material- and manufacturer-specific.</a:t>
            </a:r>
          </a:p>
          <a:p>
            <a:pPr eaLnBrk="1" hangingPunct="1">
              <a:spcBef>
                <a:spcPct val="0"/>
              </a:spcBef>
            </a:pPr>
            <a:endParaRPr lang="fi-FI" altLang="en-US" dirty="0" smtClean="0"/>
          </a:p>
        </p:txBody>
      </p:sp>
      <p:sp>
        <p:nvSpPr>
          <p:cNvPr id="6758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C654AE52-4077-4D7E-9067-5878E506BCE5}" type="slidenum">
              <a:rPr lang="en-US" altLang="en-US">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1563220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GHS is the Globally Harmonized System of Classification and Labeling of Chemicals</a:t>
            </a:r>
          </a:p>
          <a:p>
            <a:pPr eaLnBrk="1" hangingPunct="1">
              <a:spcBef>
                <a:spcPct val="0"/>
              </a:spcBef>
            </a:pPr>
            <a:endParaRPr lang="en-US" altLang="en-US" dirty="0" smtClean="0"/>
          </a:p>
          <a:p>
            <a:pPr eaLnBrk="1" hangingPunct="1">
              <a:spcBef>
                <a:spcPct val="0"/>
              </a:spcBef>
            </a:pPr>
            <a:r>
              <a:rPr lang="en-US" altLang="en-US" dirty="0" smtClean="0"/>
              <a:t>A Safety Data Sheet (SDS) is a document that provides information on the properties of hazardous chemicals/materials and how they affect health and safety in the workplace. They are material- and manufacturer-specific. An SDS (also known as a material safety data sheet (MSDS), or product safety data sheet (PSDS)) is an important component of product stewardship and occupational safety and health. It is intended to provide workers and emergency personnel with procedures for handling or working with that substance in a safe manner, and includes information such as physical data (melting point, boiling point, freezing point, flash point, etc.), toxicity, health effects, first aid, reactivity, storage, disposal considerations, appropriate protective equipment and spill-handling (emergency) procedures. </a:t>
            </a:r>
          </a:p>
          <a:p>
            <a:pPr eaLnBrk="1" hangingPunct="1">
              <a:spcBef>
                <a:spcPct val="0"/>
              </a:spcBef>
            </a:pPr>
            <a:endParaRPr lang="en-US" altLang="en-US" dirty="0" smtClean="0"/>
          </a:p>
          <a:p>
            <a:pPr eaLnBrk="1" hangingPunct="1">
              <a:spcBef>
                <a:spcPct val="0"/>
              </a:spcBef>
            </a:pPr>
            <a:r>
              <a:rPr lang="en-US" altLang="en-US" dirty="0" smtClean="0"/>
              <a:t>SDS formats can vary from source to source within a country depending on national requirements. SDSs used by the United Nations (UN) and the European Union (EU) include the 16 sections listed on this slide. </a:t>
            </a:r>
          </a:p>
          <a:p>
            <a:pPr eaLnBrk="1" hangingPunct="1">
              <a:spcBef>
                <a:spcPct val="0"/>
              </a:spcBef>
            </a:pPr>
            <a:endParaRPr lang="en-US" altLang="en-US" dirty="0" smtClean="0"/>
          </a:p>
          <a:p>
            <a:pPr eaLnBrk="1" hangingPunct="1">
              <a:spcBef>
                <a:spcPct val="0"/>
              </a:spcBef>
            </a:pPr>
            <a:r>
              <a:rPr lang="en-US" altLang="en-US" dirty="0" smtClean="0"/>
              <a:t>An example of an SDS is in the informational aids section of this toolbox’s Reference Module.</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fi-FI" altLang="en-US" dirty="0" smtClean="0"/>
          </a:p>
        </p:txBody>
      </p:sp>
      <p:sp>
        <p:nvSpPr>
          <p:cNvPr id="6861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FA422F2-2B89-48D0-B6D2-4F56ED61A2C4}" type="slidenum">
              <a:rPr lang="en-US" altLang="en-US">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179280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It</a:t>
            </a:r>
            <a:r>
              <a:rPr lang="en-US" altLang="en-US" noProof="0" dirty="0" smtClean="0"/>
              <a:t> is important to have spill response plans in place, to have people trained in what to do in the event of a spill, and to ensure that these instructions are clearly posted in the storage areas. Even when people are well trained, having a poster that can quickly be reviewed in the event of an accident helps guarantee that proper procedures will be followed. The EO’s responsibilities in spill response planning and training are described in more detail in the spill response technical module of this toolbox.</a:t>
            </a:r>
          </a:p>
        </p:txBody>
      </p:sp>
      <p:sp>
        <p:nvSpPr>
          <p:cNvPr id="6963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AA769298-0887-43F3-BF7D-EB7695760677}" type="slidenum">
              <a:rPr lang="en-US" altLang="en-US">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339894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An analysis should be performed on instances of noncompliance to identify any negative trends, whether there is a common cause, and the best solution to prevent them from recurring (such as training, change of procedures or additional resources).</a:t>
            </a:r>
          </a:p>
          <a:p>
            <a:pPr eaLnBrk="1" hangingPunct="1">
              <a:spcBef>
                <a:spcPct val="0"/>
              </a:spcBef>
            </a:pPr>
            <a:endParaRPr lang="en-US" altLang="en-US" dirty="0" smtClean="0"/>
          </a:p>
          <a:p>
            <a:pPr eaLnBrk="1" hangingPunct="1">
              <a:spcBef>
                <a:spcPct val="0"/>
              </a:spcBef>
            </a:pPr>
            <a:r>
              <a:rPr lang="en-US" altLang="en-US" dirty="0" smtClean="0"/>
              <a:t>A record of inspections should be maintained to include the date and time of inspection, the name of the inspector, observations made, and the date and nature of corrective actions taken. </a:t>
            </a:r>
          </a:p>
          <a:p>
            <a:pPr eaLnBrk="1" hangingPunct="1">
              <a:spcBef>
                <a:spcPct val="0"/>
              </a:spcBef>
            </a:pPr>
            <a:endParaRPr lang="en-US" altLang="en-US" dirty="0" smtClean="0"/>
          </a:p>
          <a:p>
            <a:pPr eaLnBrk="1" hangingPunct="1">
              <a:spcBef>
                <a:spcPct val="0"/>
              </a:spcBef>
            </a:pPr>
            <a:r>
              <a:rPr lang="en-US" altLang="en-US" dirty="0" smtClean="0"/>
              <a:t>It is advisable to coordinate with the safety and/or logistics officers to ensure that HAZMAT facilities are also inspected.</a:t>
            </a:r>
          </a:p>
        </p:txBody>
      </p:sp>
      <p:sp>
        <p:nvSpPr>
          <p:cNvPr id="7066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52624B54-C45E-4AE1-AB4E-BC5E8E35E9FA}" type="slidenum">
              <a:rPr lang="en-US" altLang="en-US">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135382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 log should be kept to track the type and quantity of waste received, the date received, and the identity of the unit that generated the waste.</a:t>
            </a:r>
          </a:p>
          <a:p>
            <a:pPr eaLnBrk="1" hangingPunct="1">
              <a:spcBef>
                <a:spcPct val="0"/>
              </a:spcBef>
            </a:pPr>
            <a:endParaRPr lang="en-US" altLang="en-US" dirty="0" smtClean="0"/>
          </a:p>
          <a:p>
            <a:pPr eaLnBrk="1" hangingPunct="1">
              <a:spcBef>
                <a:spcPct val="0"/>
              </a:spcBef>
            </a:pPr>
            <a:r>
              <a:rPr lang="en-US" altLang="en-US" dirty="0" smtClean="0"/>
              <a:t>Unknown waste can become very expensive (because it has to be sampled and tested) and can add to the total cost of disposal. By keeping good records, the types of waste will be known, so personnel will know how to safely dispose of the waste and will not have to conduct expensive sampling. </a:t>
            </a:r>
            <a:endParaRPr lang="fi-FI" altLang="en-US" dirty="0" smtClean="0"/>
          </a:p>
        </p:txBody>
      </p:sp>
      <p:sp>
        <p:nvSpPr>
          <p:cNvPr id="7168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90078B8-84A4-4545-83F2-45B270CAA282}" type="slidenum">
              <a:rPr lang="en-US" altLang="en-US">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1737099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If the original container or United Nations-approved containers are unavailable, any container that is in good condition (free from severe rusting, bulging, dents, or structural defects), </a:t>
            </a:r>
            <a:r>
              <a:rPr lang="en-US" altLang="en-US" strike="noStrike" baseline="0" dirty="0" smtClean="0"/>
              <a:t>storage </a:t>
            </a:r>
            <a:r>
              <a:rPr lang="en-US" altLang="en-US" strike="noStrike" dirty="0" smtClean="0"/>
              <a:t>temperature compatible</a:t>
            </a:r>
            <a:r>
              <a:rPr lang="en-US" altLang="en-US" dirty="0" smtClean="0"/>
              <a:t>,  and compatible with the material or waste stream may be used. </a:t>
            </a:r>
          </a:p>
          <a:p>
            <a:pPr eaLnBrk="1" hangingPunct="1">
              <a:spcBef>
                <a:spcPct val="0"/>
              </a:spcBef>
            </a:pPr>
            <a:endParaRPr lang="fi-FI" altLang="en-US" dirty="0" smtClean="0"/>
          </a:p>
          <a:p>
            <a:pPr eaLnBrk="1" hangingPunct="1">
              <a:spcBef>
                <a:spcPct val="0"/>
              </a:spcBef>
            </a:pPr>
            <a:r>
              <a:rPr lang="en-US" altLang="en-US" noProof="0" dirty="0" smtClean="0"/>
              <a:t>It is not recommended to reuse containers for a different waste stream. However, if you must use the container for a different waste stream, you must first sanitize the container and properly dispose of the cleaning residue.</a:t>
            </a:r>
            <a:r>
              <a:rPr lang="fi-FI" altLang="en-US" dirty="0" smtClean="0"/>
              <a:t>  </a:t>
            </a:r>
            <a:endParaRPr lang="en-US" altLang="en-US" dirty="0" smtClean="0"/>
          </a:p>
          <a:p>
            <a:pPr eaLnBrk="1" hangingPunct="1">
              <a:spcBef>
                <a:spcPct val="0"/>
              </a:spcBef>
            </a:pPr>
            <a:endParaRPr lang="fi-FI" altLang="en-US" dirty="0" smtClean="0"/>
          </a:p>
        </p:txBody>
      </p:sp>
      <p:sp>
        <p:nvSpPr>
          <p:cNvPr id="7270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CF77FB8-1104-4CF6-BC53-105A0FD89072}" type="slidenum">
              <a:rPr lang="en-US" altLang="en-US">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2041150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When filling a container with liquid waste, ensure adequate headspace remains to allow for expansion of the waste. At a minimum, allow approximately 4-5 inches (10-13 cm) in a 55-gallon (208 liter) drum; 2-3 inches (5-8 cm) in a 5-gallon (19 liter) container; and 1 inch (2.5 cm) in a 1-gallon (3.5 liter) container. For extremely hot climates (desert or tropical environments), these headspace allowances should be doubled. Cold climates may weaken plastic containers and some liquids can expand when frozen. </a:t>
            </a:r>
          </a:p>
          <a:p>
            <a:pPr eaLnBrk="1" hangingPunct="1">
              <a:spcBef>
                <a:spcPct val="0"/>
              </a:spcBef>
            </a:pPr>
            <a:endParaRPr lang="en-US" altLang="en-US" dirty="0" smtClean="0"/>
          </a:p>
          <a:p>
            <a:pPr eaLnBrk="1" hangingPunct="1">
              <a:spcBef>
                <a:spcPct val="0"/>
              </a:spcBef>
            </a:pPr>
            <a:r>
              <a:rPr lang="en-US" altLang="en-US" dirty="0" smtClean="0"/>
              <a:t>Only non-sparking tools and grounded metal containers should be used when putting ignitable wastes in a container.  Corrosive wastes should only be collected in plastic or plastic-lined containers. Avoid container-to-container contact when transporting metal containers.</a:t>
            </a:r>
          </a:p>
          <a:p>
            <a:pPr eaLnBrk="1" hangingPunct="1">
              <a:spcBef>
                <a:spcPct val="0"/>
              </a:spcBef>
            </a:pPr>
            <a:endParaRPr lang="fi-FI" altLang="en-US" dirty="0" smtClean="0"/>
          </a:p>
          <a:p>
            <a:pPr eaLnBrk="1" hangingPunct="1">
              <a:spcBef>
                <a:spcPct val="0"/>
              </a:spcBef>
            </a:pPr>
            <a:r>
              <a:rPr lang="en-US" altLang="en-US" dirty="0" smtClean="0"/>
              <a:t>Conduct routine inspections of containers to verify integrity, such as no bulging, rusting or leakage.   </a:t>
            </a:r>
          </a:p>
          <a:p>
            <a:pPr eaLnBrk="1" hangingPunct="1">
              <a:spcBef>
                <a:spcPct val="0"/>
              </a:spcBef>
            </a:pPr>
            <a:endParaRPr lang="fi-FI" altLang="en-US" dirty="0" smtClean="0"/>
          </a:p>
        </p:txBody>
      </p:sp>
      <p:sp>
        <p:nvSpPr>
          <p:cNvPr id="7373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7B4E0F8F-5532-456A-B331-478E30E5991B}" type="slidenum">
              <a:rPr lang="en-US" altLang="en-US">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58574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This is an illustration of a storage container that is properly marked: it specifies what substance it contains, what hazard it presents, and where the waste was generated (by whom). It is properly sealed, is in good condition, and is the proper type of container for the substance it holds.</a:t>
            </a:r>
          </a:p>
          <a:p>
            <a:pPr eaLnBrk="1" hangingPunct="1">
              <a:spcBef>
                <a:spcPct val="0"/>
              </a:spcBef>
            </a:pPr>
            <a:endParaRPr lang="en-US" altLang="en-US" dirty="0" smtClean="0"/>
          </a:p>
          <a:p>
            <a:pPr eaLnBrk="1" hangingPunct="1"/>
            <a:r>
              <a:rPr lang="en-US" altLang="en-US" b="0" dirty="0" smtClean="0">
                <a:latin typeface="Arial" pitchFamily="34" charset="0"/>
              </a:rPr>
              <a:t>Each container of waste is marked or labeled with its contents (for example, "used oil" or ”used batteries"), the hazards of the material (such as “flammable"), and the generating unit designation or unit identification code</a:t>
            </a:r>
          </a:p>
          <a:p>
            <a:pPr eaLnBrk="1" hangingPunct="1"/>
            <a:endParaRPr lang="fi-FI" altLang="en-US" b="0" dirty="0" smtClean="0">
              <a:latin typeface="Arial" pitchFamily="34" charset="0"/>
            </a:endParaRPr>
          </a:p>
          <a:p>
            <a:pPr eaLnBrk="1" hangingPunct="1"/>
            <a:r>
              <a:rPr lang="en-US" altLang="en-US" b="0" dirty="0" smtClean="0">
                <a:latin typeface="Arial" pitchFamily="34" charset="0"/>
              </a:rPr>
              <a:t>The container should be marked with the date that waste is actually placed in the container to indicate when accumulation began</a:t>
            </a:r>
          </a:p>
          <a:p>
            <a:pPr eaLnBrk="1" hangingPunct="1"/>
            <a:endParaRPr lang="fi-FI" altLang="en-US" b="0" dirty="0" smtClean="0">
              <a:latin typeface="Arial" pitchFamily="34" charset="0"/>
            </a:endParaRPr>
          </a:p>
          <a:p>
            <a:pPr eaLnBrk="1" hangingPunct="1"/>
            <a:r>
              <a:rPr lang="en-US" altLang="en-US" b="0" dirty="0" smtClean="0">
                <a:latin typeface="Arial" pitchFamily="34" charset="0"/>
              </a:rPr>
              <a:t>The containers should be arranged in the HWAP or HWSA so that the markings are facing outward for ease of viewing</a:t>
            </a:r>
          </a:p>
          <a:p>
            <a:pPr eaLnBrk="1" hangingPunct="1"/>
            <a:endParaRPr lang="en-US" altLang="en-US" b="0" dirty="0" smtClean="0">
              <a:latin typeface="Arial" pitchFamily="34" charset="0"/>
            </a:endParaRPr>
          </a:p>
          <a:p>
            <a:pPr eaLnBrk="1" hangingPunct="1">
              <a:spcBef>
                <a:spcPct val="0"/>
              </a:spcBef>
            </a:pPr>
            <a:r>
              <a:rPr lang="en-US" altLang="en-US" b="0" dirty="0" smtClean="0"/>
              <a:t>Labeling should be applied with an indelible paint pen or stencils. All lettering should be at least one inch in size and in a color that contrasts with the color of the container so that it is visible from a distance</a:t>
            </a:r>
          </a:p>
          <a:p>
            <a:pPr eaLnBrk="1" hangingPunct="1">
              <a:spcBef>
                <a:spcPct val="0"/>
              </a:spcBef>
            </a:pPr>
            <a:endParaRPr lang="en-US" altLang="en-US" dirty="0" smtClean="0"/>
          </a:p>
          <a:p>
            <a:pPr eaLnBrk="1" hangingPunct="1">
              <a:spcBef>
                <a:spcPct val="0"/>
              </a:spcBef>
            </a:pPr>
            <a:r>
              <a:rPr lang="en-US" altLang="en-US" dirty="0" smtClean="0"/>
              <a:t>See Appendix  2 of Annex D in NATO STANAG 2582, </a:t>
            </a:r>
            <a:r>
              <a:rPr lang="en-US" altLang="en-US" i="1" dirty="0" smtClean="0"/>
              <a:t>AJEPP-2, Environmental Protection Best Practices and Standards for Military Camps in NATO-led Military Operations</a:t>
            </a:r>
            <a:endParaRPr lang="sv-SE" altLang="en-US" dirty="0" smtClean="0"/>
          </a:p>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8ADA530-9262-4C02-B030-2E3BB5FD1D2E}" type="slidenum">
              <a:rPr lang="en-US" altLang="en-US">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38891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r>
              <a:rPr lang="en-US" sz="1050" dirty="0" smtClean="0">
                <a:ea typeface="+mn-ea"/>
                <a:cs typeface="+mn-cs"/>
              </a:rPr>
              <a:t>These lesson objectives emphasize the key points of this briefing.</a:t>
            </a:r>
            <a:endParaRPr lang="en-US" sz="1050" dirty="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20A5C27-FC64-4153-8F66-EB027A5FBAA3}" type="slidenum">
              <a:rPr lang="en-US" altLang="en-US">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1572675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When labeling storage containers, these are examples of commonly used symbols. Symbols are extremely helpful to use to ensure proper handling, especially in conditions where more than one language is spoken.</a:t>
            </a:r>
          </a:p>
          <a:p>
            <a:pPr eaLnBrk="1" hangingPunct="1">
              <a:spcBef>
                <a:spcPct val="0"/>
              </a:spcBef>
            </a:pPr>
            <a:endParaRPr lang="en-US" altLang="en-US" dirty="0" smtClean="0"/>
          </a:p>
          <a:p>
            <a:pPr eaLnBrk="1" hangingPunct="1">
              <a:spcBef>
                <a:spcPct val="0"/>
              </a:spcBef>
            </a:pPr>
            <a:r>
              <a:rPr lang="en-US" altLang="en-US" dirty="0" smtClean="0"/>
              <a:t>Source:  UNECE.org</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3A0008D-BF43-4678-8F7A-A74245F8CBB3}" type="slidenum">
              <a:rPr lang="en-US" altLang="en-US">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2339328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Each brand name of a chemical has a different SDS. If an SDS is missing, it can normally be obtained in several ways: download from the manufacturer's website or contact the manufacturer directly.</a:t>
            </a:r>
          </a:p>
          <a:p>
            <a:pPr eaLnBrk="1" hangingPunct="1">
              <a:spcBef>
                <a:spcPct val="0"/>
              </a:spcBef>
            </a:pPr>
            <a:endParaRPr lang="en-US" altLang="en-US" dirty="0" smtClean="0"/>
          </a:p>
          <a:p>
            <a:pPr eaLnBrk="1" hangingPunct="1">
              <a:spcBef>
                <a:spcPct val="0"/>
              </a:spcBef>
            </a:pPr>
            <a:r>
              <a:rPr lang="en-US" altLang="en-US" dirty="0" smtClean="0"/>
              <a:t>When selecting PPE, it is important to check the manufacturer's SDS for HAZMAT and/or seek subject matter expertise regarding the appropriate PPE to wear when handling specific HAZMAT or HW. Waste handlers should decontaminate or dispose of contaminated PPE as soon as possible after use. </a:t>
            </a:r>
          </a:p>
          <a:p>
            <a:pPr eaLnBrk="1" hangingPunct="1">
              <a:spcBef>
                <a:spcPct val="0"/>
              </a:spcBef>
            </a:pPr>
            <a:endParaRPr lang="en-US" altLang="en-US" b="1" dirty="0" smtClean="0"/>
          </a:p>
          <a:p>
            <a:pPr eaLnBrk="1" hangingPunct="1">
              <a:spcBef>
                <a:spcPct val="0"/>
              </a:spcBef>
            </a:pPr>
            <a:r>
              <a:rPr lang="en-US" altLang="en-US" dirty="0" smtClean="0"/>
              <a:t>Many PPE manufacturers also provide compatibility charts to help determine the best type of PPE (neoprene, butyl, rubber, etc.) for the type of HAZMAT or HW being handled. </a:t>
            </a:r>
          </a:p>
          <a:p>
            <a:pPr eaLnBrk="1" hangingPunct="1">
              <a:spcBef>
                <a:spcPct val="0"/>
              </a:spcBef>
            </a:pPr>
            <a:endParaRPr lang="en-US" altLang="en-US" b="1" dirty="0" smtClean="0"/>
          </a:p>
          <a:p>
            <a:pPr eaLnBrk="1" hangingPunct="1">
              <a:spcBef>
                <a:spcPct val="0"/>
              </a:spcBef>
            </a:pPr>
            <a:r>
              <a:rPr lang="en-US" altLang="en-US" dirty="0" smtClean="0"/>
              <a:t>If you have any questions regarding the proper PPE, coordinate with your health or safety officer.  </a:t>
            </a:r>
          </a:p>
          <a:p>
            <a:pPr eaLnBrk="1" hangingPunct="1">
              <a:spcBef>
                <a:spcPct val="0"/>
              </a:spcBef>
            </a:pPr>
            <a:endParaRPr lang="fi-FI" altLang="en-US" dirty="0" smtClean="0"/>
          </a:p>
        </p:txBody>
      </p:sp>
      <p:sp>
        <p:nvSpPr>
          <p:cNvPr id="7680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575FD648-834C-46F5-8D0F-A24D42CC2A05}"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1734458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These</a:t>
            </a:r>
            <a:r>
              <a:rPr lang="en-US" altLang="en-US" baseline="0" dirty="0" smtClean="0"/>
              <a:t> responsibilities a</a:t>
            </a:r>
            <a:r>
              <a:rPr lang="en-US" altLang="en-US" dirty="0" smtClean="0"/>
              <a:t>pply to the Safety Officer as well.</a:t>
            </a:r>
          </a:p>
        </p:txBody>
      </p:sp>
      <p:sp>
        <p:nvSpPr>
          <p:cNvPr id="7782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A88291F-6314-45FF-BF04-4C2268147022}" type="slidenum">
              <a:rPr lang="en-US" altLang="en-US">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771766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noProof="0" dirty="0" smtClean="0"/>
              <a:t>Be aware, if HW is being transported internationally, the Basel Convention may apply, even for non-signatory countries.</a:t>
            </a:r>
          </a:p>
          <a:p>
            <a:pPr eaLnBrk="1" hangingPunct="1">
              <a:spcBef>
                <a:spcPct val="0"/>
              </a:spcBef>
            </a:pPr>
            <a:endParaRPr lang="en-US" altLang="en-US" noProof="0" dirty="0" smtClean="0"/>
          </a:p>
          <a:p>
            <a:pPr eaLnBrk="1" hangingPunct="1">
              <a:spcBef>
                <a:spcPct val="0"/>
              </a:spcBef>
            </a:pPr>
            <a:r>
              <a:rPr lang="en-US" altLang="en-US" noProof="0" dirty="0" smtClean="0"/>
              <a:t>Each approved vehicle should be inspected to ensure that it has the appropriate placards and manifests for the materials being transported, a copy of the spill response plan, and the necessary emergency equipment to include:</a:t>
            </a:r>
          </a:p>
          <a:p>
            <a:pPr marL="171450" indent="-171450" eaLnBrk="1" hangingPunct="1">
              <a:spcBef>
                <a:spcPct val="0"/>
              </a:spcBef>
              <a:buFont typeface="Arial" panose="020B0604020202020204" pitchFamily="34" charset="0"/>
              <a:buChar char="•"/>
            </a:pPr>
            <a:r>
              <a:rPr lang="en-US" altLang="en-US" noProof="0" dirty="0" smtClean="0"/>
              <a:t>Spill kits that are based on the types of HW being transported that will provide containment and allow cleanup. At a minimum, each vehicle should carry approximately 10 kilograms of absorbent, two picks, two non-sparking shovels, one broom, and several small and large heavy plastic bags to hold contaminated soil, snow, and/or absorbent. </a:t>
            </a:r>
          </a:p>
          <a:p>
            <a:pPr marL="171450" indent="-171450" eaLnBrk="1" hangingPunct="1">
              <a:spcBef>
                <a:spcPct val="0"/>
              </a:spcBef>
              <a:buFont typeface="Arial" panose="020B0604020202020204" pitchFamily="34" charset="0"/>
              <a:buChar char="•"/>
            </a:pPr>
            <a:r>
              <a:rPr lang="en-US" altLang="en-US" noProof="0" dirty="0" smtClean="0"/>
              <a:t>ABC-type fire extinguisher</a:t>
            </a:r>
          </a:p>
          <a:p>
            <a:pPr marL="171450" indent="-171450" eaLnBrk="1" hangingPunct="1">
              <a:spcBef>
                <a:spcPct val="0"/>
              </a:spcBef>
              <a:buFont typeface="Arial" panose="020B0604020202020204" pitchFamily="34" charset="0"/>
              <a:buChar char="•"/>
            </a:pPr>
            <a:r>
              <a:rPr lang="en-US" altLang="en-US" noProof="0" dirty="0" smtClean="0"/>
              <a:t>Potable water for eye washing and decontamination</a:t>
            </a:r>
          </a:p>
          <a:p>
            <a:pPr marL="171450" indent="-171450" eaLnBrk="1" hangingPunct="1">
              <a:spcBef>
                <a:spcPct val="0"/>
              </a:spcBef>
              <a:buFont typeface="Arial" panose="020B0604020202020204" pitchFamily="34" charset="0"/>
              <a:buChar char="•"/>
            </a:pPr>
            <a:r>
              <a:rPr lang="en-US" altLang="en-US" noProof="0" dirty="0" smtClean="0"/>
              <a:t>Means of communication</a:t>
            </a:r>
          </a:p>
          <a:p>
            <a:pPr eaLnBrk="1" hangingPunct="1">
              <a:spcBef>
                <a:spcPct val="0"/>
              </a:spcBef>
            </a:pPr>
            <a:endParaRPr lang="en-US" altLang="en-US" noProof="0" dirty="0" smtClean="0"/>
          </a:p>
          <a:p>
            <a:pPr eaLnBrk="1" hangingPunct="1">
              <a:spcBef>
                <a:spcPct val="0"/>
              </a:spcBef>
            </a:pPr>
            <a:endParaRPr lang="fi-FI" altLang="en-US" dirty="0" smtClean="0"/>
          </a:p>
        </p:txBody>
      </p:sp>
      <p:sp>
        <p:nvSpPr>
          <p:cNvPr id="7885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E097B30-D337-42EA-B2BE-CB73DA25EA52}" type="slidenum">
              <a:rPr lang="en-US" altLang="en-US">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1460534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en-US" smtClean="0"/>
              <a:t>This chart provides an example of HAZMAT Labeling, which is based on ADR  (European</a:t>
            </a:r>
            <a:r>
              <a:rPr lang="fi-FI" altLang="en-US" b="1" smtClean="0"/>
              <a:t> A</a:t>
            </a:r>
            <a:r>
              <a:rPr lang="fi-FI" altLang="en-US" smtClean="0"/>
              <a:t>greement concerning the International Transport of </a:t>
            </a:r>
            <a:r>
              <a:rPr lang="fi-FI" altLang="en-US" b="1" smtClean="0"/>
              <a:t>D</a:t>
            </a:r>
            <a:r>
              <a:rPr lang="fi-FI" altLang="en-US" smtClean="0"/>
              <a:t>angerous Goods by </a:t>
            </a:r>
            <a:r>
              <a:rPr lang="fi-FI" altLang="en-US" b="1" smtClean="0"/>
              <a:t>R</a:t>
            </a:r>
            <a:r>
              <a:rPr lang="fi-FI" altLang="en-US" smtClean="0"/>
              <a:t>oad)</a:t>
            </a: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7987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F731C723-65E5-4E3C-AFED-2264237BE1A5}" type="slidenum">
              <a:rPr lang="en-US" altLang="en-US">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val="2252350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Usable HAZMAT that is no longer needed by one unit can be turned in to a HAZMATSA for use by others at the camp.</a:t>
            </a:r>
          </a:p>
          <a:p>
            <a:pPr eaLnBrk="1" hangingPunct="1">
              <a:spcBef>
                <a:spcPct val="0"/>
              </a:spcBef>
            </a:pPr>
            <a:endParaRPr lang="en-US" altLang="en-US" dirty="0" smtClean="0"/>
          </a:p>
          <a:p>
            <a:pPr eaLnBrk="1" hangingPunct="1">
              <a:spcBef>
                <a:spcPct val="0"/>
              </a:spcBef>
            </a:pPr>
            <a:r>
              <a:rPr lang="en-US" altLang="en-US" dirty="0" smtClean="0"/>
              <a:t>In the case of used-oil blending, check your technical manual for blending specifications to ensure equipment is not damaged.  Additional information is available in the solid waste technical module of this toolbox.  </a:t>
            </a:r>
          </a:p>
          <a:p>
            <a:pPr eaLnBrk="1" hangingPunct="1">
              <a:spcBef>
                <a:spcPct val="0"/>
              </a:spcBef>
            </a:pPr>
            <a:endParaRPr lang="en-US" altLang="en-US" dirty="0" smtClean="0"/>
          </a:p>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4A8DDB1-97EF-4106-8480-D04FAFED81F4}" type="slidenum">
              <a:rPr lang="en-US" altLang="en-US">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3003755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i-FI" altLang="en-US" dirty="0" smtClean="0"/>
          </a:p>
        </p:txBody>
      </p:sp>
      <p:sp>
        <p:nvSpPr>
          <p:cNvPr id="8192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E0228E0-3F65-430C-B707-BBB00C553772}" type="slidenum">
              <a:rPr lang="en-US" altLang="en-US">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1271258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B0018BC-B843-4E95-B4F1-FE5FE3460CF8}" type="slidenum">
              <a:rPr lang="en-US" altLang="en-US">
                <a:solidFill>
                  <a:srgbClr val="000000"/>
                </a:solidFill>
              </a:rPr>
              <a:pPr/>
              <a:t>37</a:t>
            </a:fld>
            <a:endParaRPr lang="en-US" altLang="en-US">
              <a:solidFill>
                <a:srgbClr val="000000"/>
              </a:solidFill>
            </a:endParaRPr>
          </a:p>
        </p:txBody>
      </p:sp>
    </p:spTree>
    <p:extLst>
      <p:ext uri="{BB962C8B-B14F-4D97-AF65-F5344CB8AC3E}">
        <p14:creationId xmlns:p14="http://schemas.microsoft.com/office/powerpoint/2010/main" val="397892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0E79667F-776C-45F5-B57F-EEC6E3A8473B}" type="slidenum">
              <a:rPr lang="en-US" altLang="en-US">
                <a:solidFill>
                  <a:srgbClr val="000000"/>
                </a:solidFill>
              </a:rPr>
              <a:pPr/>
              <a:t>4</a:t>
            </a:fld>
            <a:endParaRPr lang="en-US" altLang="en-US">
              <a:solidFill>
                <a:srgbClr val="000000"/>
              </a:solidFill>
            </a:endParaRPr>
          </a:p>
        </p:txBody>
      </p:sp>
      <p:sp>
        <p:nvSpPr>
          <p:cNvPr id="49156"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After defining key terminology (for HAZMAT and HW) and explaining why proper handling is important, this briefing addresses each of the aspects listed on this slide. </a:t>
            </a:r>
          </a:p>
        </p:txBody>
      </p:sp>
    </p:spTree>
    <p:extLst>
      <p:ext uri="{BB962C8B-B14F-4D97-AF65-F5344CB8AC3E}">
        <p14:creationId xmlns:p14="http://schemas.microsoft.com/office/powerpoint/2010/main" val="196473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There are many definitions for HAZMAT and HW. Definitions may vary from nation to nation and from organization to organization. These definitions are taken from the official NATO Terms database.</a:t>
            </a:r>
          </a:p>
          <a:p>
            <a:pPr eaLnBrk="1" hangingPunct="1">
              <a:spcBef>
                <a:spcPct val="0"/>
              </a:spcBef>
            </a:pPr>
            <a:endParaRPr lang="en-US" altLang="en-US" dirty="0" smtClean="0"/>
          </a:p>
          <a:p>
            <a:pPr eaLnBrk="1" hangingPunct="1">
              <a:spcBef>
                <a:spcPct val="0"/>
              </a:spcBef>
            </a:pPr>
            <a:r>
              <a:rPr lang="en-US" altLang="en-US" dirty="0" smtClean="0"/>
              <a:t>As noted, HAZMAT and HW are dangerous to humans and/or the environment.  That is why there are special regulations for HAZMAT and HW transportation, storage, handling, use and disposal. </a:t>
            </a:r>
          </a:p>
          <a:p>
            <a:pPr eaLnBrk="1" hangingPunct="1">
              <a:spcBef>
                <a:spcPct val="0"/>
              </a:spcBef>
            </a:pPr>
            <a:endParaRPr lang="fi-FI" altLang="en-US" dirty="0" smtClean="0"/>
          </a:p>
          <a:p>
            <a:pPr eaLnBrk="1" hangingPunct="1">
              <a:spcBef>
                <a:spcPct val="0"/>
              </a:spcBef>
            </a:pPr>
            <a:r>
              <a:rPr lang="en-US" altLang="en-US" dirty="0" smtClean="0"/>
              <a:t>Because of the health and environmental risks, all HAZMAT- and HW-related activities should be executed with special care and caution.</a:t>
            </a:r>
          </a:p>
          <a:p>
            <a:pPr eaLnBrk="1" hangingPunct="1">
              <a:spcBef>
                <a:spcPct val="0"/>
              </a:spcBef>
            </a:pPr>
            <a:endParaRPr lang="fi-FI" altLang="en-US" dirty="0" smtClean="0">
              <a:solidFill>
                <a:srgbClr val="FF0000"/>
              </a:solidFill>
            </a:endParaRPr>
          </a:p>
          <a:p>
            <a:pPr eaLnBrk="1" hangingPunct="1">
              <a:spcBef>
                <a:spcPct val="0"/>
              </a:spcBef>
            </a:pPr>
            <a:endParaRPr lang="en-US" altLang="en-US" dirty="0" smtClean="0"/>
          </a:p>
        </p:txBody>
      </p:sp>
      <p:sp>
        <p:nvSpPr>
          <p:cNvPr id="5018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5AFE36C-85AA-43BB-8A02-F6B0D19BA813}"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7394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There are a number of reasons that it is important to properly handle HAZMAT and HW. This slide highlights the benefits that a good HAZMAT/HW management plan can offer. In contrast, poor waste </a:t>
            </a:r>
            <a:r>
              <a:rPr lang="sv-SE" altLang="en-US" dirty="0" smtClean="0"/>
              <a:t>handling </a:t>
            </a:r>
            <a:r>
              <a:rPr lang="en-US" altLang="en-US" dirty="0" smtClean="0"/>
              <a:t>can</a:t>
            </a:r>
            <a:r>
              <a:rPr lang="en-US" altLang="en-US" dirty="0" smtClean="0">
                <a:solidFill>
                  <a:srgbClr val="FF0000"/>
                </a:solidFill>
              </a:rPr>
              <a:t> have negative repercussions, including damaging </a:t>
            </a:r>
            <a:r>
              <a:rPr lang="en-US" altLang="en-US" dirty="0" smtClean="0"/>
              <a:t>the environment and creating health issues for our personnel as well as people living in the surrounding areas, such as host nation (HN) populations or displaced personnel.</a:t>
            </a:r>
          </a:p>
          <a:p>
            <a:pPr eaLnBrk="1" hangingPunct="1">
              <a:spcBef>
                <a:spcPct val="0"/>
              </a:spcBef>
            </a:pPr>
            <a:endParaRPr lang="en-US" altLang="en-US" dirty="0" smtClean="0"/>
          </a:p>
          <a:p>
            <a:pPr eaLnBrk="1" hangingPunct="1">
              <a:spcBef>
                <a:spcPct val="0"/>
              </a:spcBef>
            </a:pPr>
            <a:r>
              <a:rPr lang="en-US" altLang="en-US" dirty="0" smtClean="0"/>
              <a:t>Improper HW management can negatively impact relations with the local population and the host nation. Proper HW management, in contrast, helps to support the mission because it helps to eliminate or minimize hazards in order to protect personnel and support the primary military mission.</a:t>
            </a:r>
          </a:p>
          <a:p>
            <a:pPr eaLnBrk="1" hangingPunct="1">
              <a:spcBef>
                <a:spcPct val="0"/>
              </a:spcBef>
            </a:pPr>
            <a:endParaRPr lang="en-US" altLang="en-US" dirty="0" smtClean="0"/>
          </a:p>
          <a:p>
            <a:pPr eaLnBrk="1" hangingPunct="1">
              <a:spcBef>
                <a:spcPct val="0"/>
              </a:spcBef>
            </a:pPr>
            <a:r>
              <a:rPr lang="en-US" altLang="en-US" dirty="0" smtClean="0"/>
              <a:t>Releases of HW may negatively impact human health through respiratory exposure, dermal exposure, or ingestion. Both property and the natural environment can also be adversely affected by waste releases.</a:t>
            </a:r>
          </a:p>
          <a:p>
            <a:pPr eaLnBrk="1" hangingPunct="1">
              <a:spcBef>
                <a:spcPct val="0"/>
              </a:spcBef>
            </a:pPr>
            <a:endParaRPr lang="en-US" altLang="en-US" b="1" dirty="0" smtClean="0"/>
          </a:p>
          <a:p>
            <a:pPr eaLnBrk="1" hangingPunct="1">
              <a:spcBef>
                <a:spcPct val="0"/>
              </a:spcBef>
            </a:pPr>
            <a:endParaRPr lang="en-US" altLang="en-US" b="1"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194C252-46B3-47D4-91A3-86CB6AE6A48A}" type="slidenum">
              <a:rPr lang="en-US" altLang="en-US">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20844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main reason why you need HAZMAT and HW management in operations is to avoid and prevent health and environmental hazards. This is a list of basic activities to minimize the risks from HAZMAT and HW.  </a:t>
            </a:r>
          </a:p>
          <a:p>
            <a:pPr eaLnBrk="1" hangingPunct="1">
              <a:spcBef>
                <a:spcPct val="0"/>
              </a:spcBef>
            </a:pPr>
            <a:endParaRPr lang="en-US" altLang="en-US" dirty="0" smtClean="0"/>
          </a:p>
          <a:p>
            <a:pPr eaLnBrk="1" hangingPunct="1">
              <a:spcBef>
                <a:spcPct val="0"/>
              </a:spcBef>
            </a:pPr>
            <a:r>
              <a:rPr lang="en-US" altLang="en-US" dirty="0" smtClean="0">
                <a:solidFill>
                  <a:srgbClr val="000000"/>
                </a:solidFill>
                <a:latin typeface="Arial" pitchFamily="34" charset="0"/>
              </a:rPr>
              <a:t>The waste hierarchy that is discussed in the solid waste technical section also pertains to HAZMAT/HW. In other words, use this hierarchy to </a:t>
            </a:r>
            <a:r>
              <a:rPr lang="en-US" altLang="en-US" dirty="0" smtClean="0"/>
              <a:t>guide HAZMAT/HW management towards the most environmentally suitable option. Waste</a:t>
            </a:r>
            <a:r>
              <a:rPr lang="en-US" altLang="en-US" b="1" dirty="0" smtClean="0"/>
              <a:t> </a:t>
            </a:r>
            <a:r>
              <a:rPr lang="en-US" altLang="en-US" dirty="0" smtClean="0"/>
              <a:t>avoidance is the first step. For example, if you can count on your supply system to respond quickly to HAZMAT needs, you can reduce the amount of inventory you stock at the camp. Then comes reuse (i.e. multiple use for the same purpose), followed by recycling and treatment. If none of these steps are possible, waste disposal is the last option</a:t>
            </a:r>
            <a:r>
              <a:rPr lang="en-US" altLang="en-US" dirty="0" smtClean="0">
                <a:solidFill>
                  <a:srgbClr val="000000"/>
                </a:solidFill>
                <a:latin typeface="Arial" pitchFamily="34" charset="0"/>
              </a:rPr>
              <a:t>. </a:t>
            </a:r>
          </a:p>
          <a:p>
            <a:pPr eaLnBrk="1" hangingPunct="1">
              <a:spcBef>
                <a:spcPct val="0"/>
              </a:spcBef>
            </a:pPr>
            <a:endParaRPr lang="en-US" altLang="en-US" dirty="0" smtClean="0">
              <a:solidFill>
                <a:srgbClr val="000000"/>
              </a:solidFill>
              <a:latin typeface="Arial" pitchFamily="34" charset="0"/>
            </a:endParaRPr>
          </a:p>
          <a:p>
            <a:pPr eaLnBrk="1" hangingPunct="1">
              <a:spcBef>
                <a:spcPct val="0"/>
              </a:spcBef>
            </a:pPr>
            <a:r>
              <a:rPr lang="en-US" altLang="en-US" dirty="0" smtClean="0">
                <a:solidFill>
                  <a:srgbClr val="000000"/>
                </a:solidFill>
                <a:latin typeface="Arial" pitchFamily="34" charset="0"/>
              </a:rPr>
              <a:t>Segregation of HW from other wastes is essential so that nonhazardous wastes do not become hazardous waste.</a:t>
            </a:r>
          </a:p>
        </p:txBody>
      </p:sp>
      <p:sp>
        <p:nvSpPr>
          <p:cNvPr id="5222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A883AAA-7C78-4B1D-9C1E-41C7870E83F7}" type="slidenum">
              <a:rPr lang="en-US" altLang="en-US">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6799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HW management plan can be part of an integrated waste management plan. Whether it is a stand-alone document or is part of an integrated plan covering the full range of wastes, the keys to a successful HW management plan are: </a:t>
            </a:r>
          </a:p>
          <a:p>
            <a:pPr eaLnBrk="1" hangingPunct="1">
              <a:spcBef>
                <a:spcPct val="0"/>
              </a:spcBef>
            </a:pPr>
            <a:endParaRPr lang="fi-FI" altLang="en-US" dirty="0" smtClean="0"/>
          </a:p>
          <a:p>
            <a:pPr marL="171450" indent="-171450" eaLnBrk="1" hangingPunct="1">
              <a:spcBef>
                <a:spcPct val="0"/>
              </a:spcBef>
              <a:buFont typeface="Arial" panose="020B0604020202020204" pitchFamily="34" charset="0"/>
              <a:buChar char="•"/>
            </a:pPr>
            <a:r>
              <a:rPr lang="en-US" altLang="en-US" dirty="0" smtClean="0"/>
              <a:t>Understanding what wastes are hazardous </a:t>
            </a:r>
          </a:p>
          <a:p>
            <a:pPr marL="171450" indent="-171450" eaLnBrk="1" hangingPunct="1">
              <a:spcBef>
                <a:spcPct val="0"/>
              </a:spcBef>
              <a:buFont typeface="Arial" panose="020B0604020202020204" pitchFamily="34" charset="0"/>
              <a:buChar char="•"/>
            </a:pPr>
            <a:r>
              <a:rPr lang="en-US" altLang="en-US" dirty="0" smtClean="0"/>
              <a:t>Safeguarding HW throughout collection, transportation and disposal </a:t>
            </a:r>
          </a:p>
          <a:p>
            <a:pPr marL="171450" indent="-171450" eaLnBrk="1" hangingPunct="1">
              <a:spcBef>
                <a:spcPct val="0"/>
              </a:spcBef>
              <a:buFont typeface="Arial" panose="020B0604020202020204" pitchFamily="34" charset="0"/>
              <a:buChar char="•"/>
            </a:pPr>
            <a:r>
              <a:rPr lang="en-US" altLang="en-US" dirty="0" smtClean="0"/>
              <a:t>Assigning responsibilities and establishing procedures and standards for each aspect of the plan (segregate, collect, transport, recover and dispose)  </a:t>
            </a:r>
          </a:p>
          <a:p>
            <a:pPr marL="171450" indent="-171450" eaLnBrk="1" hangingPunct="1">
              <a:spcBef>
                <a:spcPct val="0"/>
              </a:spcBef>
              <a:buFont typeface="Arial" panose="020B0604020202020204" pitchFamily="34" charset="0"/>
              <a:buChar char="•"/>
            </a:pPr>
            <a:r>
              <a:rPr lang="en-US" altLang="en-US" dirty="0" smtClean="0"/>
              <a:t>Establishing the means to enforce standards through training, supervised execution and inspections. </a:t>
            </a:r>
          </a:p>
          <a:p>
            <a:pPr eaLnBrk="1" hangingPunct="1">
              <a:spcBef>
                <a:spcPct val="0"/>
              </a:spcBef>
            </a:pPr>
            <a:endParaRPr lang="fi-FI" altLang="en-US" dirty="0" smtClean="0"/>
          </a:p>
          <a:p>
            <a:pPr eaLnBrk="1" hangingPunct="1">
              <a:spcBef>
                <a:spcPct val="0"/>
              </a:spcBef>
            </a:pPr>
            <a:r>
              <a:rPr lang="en-US" altLang="en-US" noProof="0" dirty="0" smtClean="0"/>
              <a:t>Also refer to the solid waste technical module for additional detail on each of the steps listed on this slide.</a:t>
            </a:r>
          </a:p>
        </p:txBody>
      </p:sp>
      <p:sp>
        <p:nvSpPr>
          <p:cNvPr id="5325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2BB599F-E7E9-4ED8-8FB2-7F0A0CF02B67}" type="slidenum">
              <a:rPr lang="en-US" altLang="en-US">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275663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dirty="0" smtClean="0"/>
              <a:t>These are examples of the EO’s responsibilities concerning the HAZMAT and HW Management Plan. Throughout this technical module, the gray-shaded boxes highlight the EO’s responsibilities in each phase of HAZMAT/HW management.  </a:t>
            </a:r>
          </a:p>
          <a:p>
            <a:pPr eaLnBrk="1" hangingPunct="1">
              <a:lnSpc>
                <a:spcPct val="80000"/>
              </a:lnSpc>
              <a:spcBef>
                <a:spcPct val="0"/>
              </a:spcBef>
            </a:pPr>
            <a:endParaRPr lang="en-US" altLang="en-US" dirty="0" smtClean="0"/>
          </a:p>
          <a:p>
            <a:pPr eaLnBrk="1" hangingPunct="1">
              <a:lnSpc>
                <a:spcPct val="80000"/>
              </a:lnSpc>
              <a:spcBef>
                <a:spcPct val="0"/>
              </a:spcBef>
            </a:pPr>
            <a:r>
              <a:rPr lang="en-US" altLang="en-US" dirty="0" smtClean="0"/>
              <a:t>The HW management plan and standard operating procedures (SOP) must collectively address the proper characterization of HW as well as requirements for accumulation areas, container management, labeling, documentation and recordkeeping instructions.</a:t>
            </a:r>
          </a:p>
          <a:p>
            <a:pPr eaLnBrk="1" hangingPunct="1">
              <a:lnSpc>
                <a:spcPct val="80000"/>
              </a:lnSpc>
              <a:spcBef>
                <a:spcPct val="0"/>
              </a:spcBef>
            </a:pPr>
            <a:endParaRPr lang="en-US" altLang="en-US" dirty="0" smtClean="0"/>
          </a:p>
          <a:p>
            <a:pPr eaLnBrk="1" hangingPunct="1">
              <a:lnSpc>
                <a:spcPct val="80000"/>
              </a:lnSpc>
              <a:spcBef>
                <a:spcPct val="0"/>
              </a:spcBef>
            </a:pPr>
            <a:r>
              <a:rPr lang="en-US" altLang="en-US" dirty="0" smtClean="0"/>
              <a:t>The EO will need to cooperate with personnel with the following functions:</a:t>
            </a:r>
          </a:p>
          <a:p>
            <a:pPr lvl="1" eaLnBrk="1" hangingPunct="1">
              <a:lnSpc>
                <a:spcPct val="80000"/>
              </a:lnSpc>
              <a:spcBef>
                <a:spcPct val="0"/>
              </a:spcBef>
              <a:buFontTx/>
              <a:buChar char="•"/>
            </a:pPr>
            <a:r>
              <a:rPr lang="en-US" altLang="en-US" dirty="0" smtClean="0"/>
              <a:t>Engineering</a:t>
            </a:r>
          </a:p>
          <a:p>
            <a:pPr lvl="1" eaLnBrk="1" hangingPunct="1">
              <a:lnSpc>
                <a:spcPct val="80000"/>
              </a:lnSpc>
              <a:spcBef>
                <a:spcPct val="0"/>
              </a:spcBef>
              <a:buFontTx/>
              <a:buChar char="•"/>
            </a:pPr>
            <a:r>
              <a:rPr lang="en-US" altLang="en-US" dirty="0" smtClean="0"/>
              <a:t>Health or medical</a:t>
            </a:r>
          </a:p>
          <a:p>
            <a:pPr lvl="1" eaLnBrk="1" hangingPunct="1">
              <a:lnSpc>
                <a:spcPct val="80000"/>
              </a:lnSpc>
              <a:spcBef>
                <a:spcPct val="0"/>
              </a:spcBef>
              <a:buFontTx/>
              <a:buChar char="•"/>
            </a:pPr>
            <a:r>
              <a:rPr lang="en-US" altLang="en-US" dirty="0" smtClean="0"/>
              <a:t>Veterinarian or food safety (including food waste) </a:t>
            </a:r>
          </a:p>
          <a:p>
            <a:pPr lvl="1" eaLnBrk="1" hangingPunct="1">
              <a:lnSpc>
                <a:spcPct val="80000"/>
              </a:lnSpc>
              <a:spcBef>
                <a:spcPct val="0"/>
              </a:spcBef>
              <a:buFontTx/>
              <a:buChar char="•"/>
            </a:pPr>
            <a:r>
              <a:rPr lang="en-US" altLang="en-US" dirty="0" smtClean="0"/>
              <a:t>Facility and equipment maintenance </a:t>
            </a:r>
          </a:p>
          <a:p>
            <a:pPr lvl="1" eaLnBrk="1" hangingPunct="1">
              <a:lnSpc>
                <a:spcPct val="80000"/>
              </a:lnSpc>
              <a:spcBef>
                <a:spcPct val="0"/>
              </a:spcBef>
              <a:buFontTx/>
              <a:buChar char="•"/>
            </a:pPr>
            <a:r>
              <a:rPr lang="en-US" altLang="en-US" dirty="0" smtClean="0"/>
              <a:t>CBRN</a:t>
            </a:r>
          </a:p>
          <a:p>
            <a:pPr lvl="1" eaLnBrk="1" hangingPunct="1">
              <a:lnSpc>
                <a:spcPct val="80000"/>
              </a:lnSpc>
              <a:spcBef>
                <a:spcPct val="0"/>
              </a:spcBef>
              <a:buFontTx/>
              <a:buChar char="•"/>
            </a:pPr>
            <a:r>
              <a:rPr lang="en-US" altLang="en-US" dirty="0" smtClean="0"/>
              <a:t>Logistics</a:t>
            </a:r>
          </a:p>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a:p>
            <a:pPr eaLnBrk="1" hangingPunct="1">
              <a:lnSpc>
                <a:spcPct val="80000"/>
              </a:lnSpc>
              <a:spcBef>
                <a:spcPct val="0"/>
              </a:spcBef>
            </a:pPr>
            <a:endParaRPr lang="fi-FI" altLang="en-US" dirty="0" smtClean="0"/>
          </a:p>
        </p:txBody>
      </p:sp>
      <p:sp>
        <p:nvSpPr>
          <p:cNvPr id="5427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0C481CAC-EF03-4014-936C-8B8CC00B8D06}" type="slidenum">
              <a:rPr lang="en-US" altLang="en-US">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914071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4400" b="1" i="1" smtClean="0">
                <a:solidFill>
                  <a:srgbClr val="000000"/>
                </a:solidFill>
                <a:latin typeface="Arial" pitchFamily="34" charset="0"/>
                <a:ea typeface="+mn-ea"/>
                <a:cs typeface="Arial" pitchFamily="34" charset="0"/>
              </a:rPr>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z="2000" b="1" smtClean="0">
              <a:solidFill>
                <a:srgbClr val="000000"/>
              </a:solidFill>
              <a:latin typeface="Arial" pitchFamily="34" charset="0"/>
              <a:ea typeface="+mn-ea"/>
              <a:cs typeface="Arial" pitchFamily="34" charset="0"/>
            </a:endParaRPr>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02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5303783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4"/>
          <p:cNvSpPr>
            <a:spLocks noChangeArrowheads="1"/>
          </p:cNvSpPr>
          <p:nvPr userDrawn="1"/>
        </p:nvSpPr>
        <p:spPr bwMode="auto">
          <a:xfrm>
            <a:off x="8305800" y="62484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092AD64A-25AB-4A9C-8A21-C5F8B4A68508}" type="slidenum">
              <a:rPr lang="en-US" altLang="en-US" smtClean="0">
                <a:solidFill>
                  <a:srgbClr val="000000"/>
                </a:solidFill>
                <a:latin typeface="Arial" pitchFamily="34" charset="0"/>
                <a:cs typeface="Arial" pitchFamily="34" charset="0"/>
              </a:rPr>
              <a:pPr eaLnBrk="1" hangingPunct="1">
                <a:defRPr/>
              </a:pPr>
              <a:t>‹#›</a:t>
            </a:fld>
            <a:endParaRPr lang="en-US" altLang="en-US" smtClean="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1019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4"/>
          <p:cNvSpPr>
            <a:spLocks noChangeArrowheads="1"/>
          </p:cNvSpPr>
          <p:nvPr userDrawn="1"/>
        </p:nvSpPr>
        <p:spPr bwMode="auto">
          <a:xfrm>
            <a:off x="8382000" y="63246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F3F32AD9-2CF7-48C2-88CD-966C24DCCDC1}" type="slidenum">
              <a:rPr lang="en-US" altLang="en-US" smtClean="0">
                <a:solidFill>
                  <a:srgbClr val="000000"/>
                </a:solidFill>
                <a:latin typeface="Arial" pitchFamily="34" charset="0"/>
                <a:cs typeface="Arial" pitchFamily="34" charset="0"/>
              </a:rPr>
              <a:pPr eaLnBrk="1" hangingPunct="1">
                <a:defRPr/>
              </a:pPr>
              <a:t>‹#›</a:t>
            </a:fld>
            <a:endParaRPr lang="en-US" altLang="en-US" smtClean="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1835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cs typeface="Arial" panose="020B0604020202020204" pitchFamily="34" charset="0"/>
              </a:defRPr>
            </a:lvl1pPr>
          </a:lstStyle>
          <a:p>
            <a:pPr>
              <a:defRPr/>
            </a:pPr>
            <a:fld id="{6475CB8C-0DA3-4A11-8501-39F7C2D9C24D}" type="datetime1">
              <a:rPr lang="en-US" altLang="en-US"/>
              <a:pPr>
                <a:defRPr/>
              </a:pPr>
              <a:t>3/8/2017</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srgbClr val="000000"/>
                </a:solidFill>
                <a:latin typeface="+mn-lt"/>
                <a:ea typeface="+mn-ea"/>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mtClean="0">
                <a:solidFill>
                  <a:srgbClr val="000000"/>
                </a:solidFill>
                <a:latin typeface="Arial" pitchFamily="34" charset="0"/>
                <a:cs typeface="Arial" pitchFamily="34" charset="0"/>
              </a:defRPr>
            </a:lvl1pPr>
          </a:lstStyle>
          <a:p>
            <a:pPr>
              <a:defRPr/>
            </a:pPr>
            <a:fld id="{F348F0EF-8594-440B-AF88-59E7F8D0F3A1}" type="slidenum">
              <a:rPr lang="en-US" altLang="en-US"/>
              <a:pPr>
                <a:defRPr/>
              </a:pPr>
              <a:t>‹#›</a:t>
            </a:fld>
            <a:endParaRPr lang="en-US" altLang="en-US"/>
          </a:p>
        </p:txBody>
      </p:sp>
    </p:spTree>
    <p:extLst>
      <p:ext uri="{BB962C8B-B14F-4D97-AF65-F5344CB8AC3E}">
        <p14:creationId xmlns:p14="http://schemas.microsoft.com/office/powerpoint/2010/main" val="388499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cs typeface="Arial" panose="020B0604020202020204" pitchFamily="34" charset="0"/>
              </a:defRPr>
            </a:lvl1pPr>
          </a:lstStyle>
          <a:p>
            <a:pPr>
              <a:defRPr/>
            </a:pPr>
            <a:fld id="{84A00F06-B07F-4D7A-BE5D-4A71C08F4935}" type="datetime1">
              <a:rPr lang="en-US" altLang="en-US"/>
              <a:pPr>
                <a:defRPr/>
              </a:pPr>
              <a:t>3/8/2017</a:t>
            </a:fld>
            <a:endParaRPr lang="en-US" alt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solidFill>
                  <a:srgbClr val="000000"/>
                </a:solidFill>
                <a:latin typeface="+mn-lt"/>
                <a:ea typeface="+mn-ea"/>
                <a:cs typeface="Arial" charset="0"/>
              </a:defRPr>
            </a:lvl1pPr>
          </a:lstStyle>
          <a:p>
            <a:pPr>
              <a:defRPr/>
            </a:pPr>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mtClean="0">
                <a:solidFill>
                  <a:srgbClr val="000000"/>
                </a:solidFill>
                <a:latin typeface="Arial" pitchFamily="34" charset="0"/>
                <a:cs typeface="Arial" pitchFamily="34" charset="0"/>
              </a:defRPr>
            </a:lvl1pPr>
          </a:lstStyle>
          <a:p>
            <a:pPr>
              <a:defRPr/>
            </a:pPr>
            <a:fld id="{85FB59EF-D291-4879-A2C8-2BF45F2B4258}" type="slidenum">
              <a:rPr lang="en-US" altLang="en-US"/>
              <a:pPr>
                <a:defRPr/>
              </a:pPr>
              <a:t>‹#›</a:t>
            </a:fld>
            <a:endParaRPr lang="en-US" altLang="en-US"/>
          </a:p>
        </p:txBody>
      </p:sp>
    </p:spTree>
    <p:extLst>
      <p:ext uri="{BB962C8B-B14F-4D97-AF65-F5344CB8AC3E}">
        <p14:creationId xmlns:p14="http://schemas.microsoft.com/office/powerpoint/2010/main" val="90838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7" name="Picture 3" descr="SNURRA_COLOR.jpg"/>
          <p:cNvPicPr>
            <a:picLocks noChangeAspect="1"/>
          </p:cNvPicPr>
          <p:nvPr userDrawn="1"/>
        </p:nvPicPr>
        <p:blipFill>
          <a:blip r:embed="rId8">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600" b="1">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600" b="1">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600" b="1">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600" b="1">
          <a:solidFill>
            <a:schemeClr val="tx1"/>
          </a:solidFill>
          <a:latin typeface="Arial" charset="0"/>
          <a:ea typeface="MS PGothic" panose="020B0600070205080204" pitchFamily="34" charset="-128"/>
          <a:cs typeface="ＭＳ Ｐゴシック"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730250" indent="-274638"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2pPr>
      <a:lvl3pPr marL="1130300" indent="-217488"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585913" indent="-217488" algn="l" rtl="0" eaLnBrk="0" fontAlgn="base" hangingPunct="0">
        <a:spcBef>
          <a:spcPct val="20000"/>
        </a:spcBef>
        <a:spcAft>
          <a:spcPct val="0"/>
        </a:spcAft>
        <a:defRPr>
          <a:solidFill>
            <a:schemeClr val="tx1"/>
          </a:solidFill>
          <a:latin typeface="+mn-lt"/>
          <a:ea typeface="MS PGothic" panose="020B0600070205080204" pitchFamily="34" charset="-128"/>
        </a:defRPr>
      </a:lvl4pPr>
      <a:lvl5pPr marL="2041525" indent="-217488"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6.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295400" y="2066925"/>
            <a:ext cx="7085013" cy="3608388"/>
            <a:chOff x="804" y="1696"/>
            <a:chExt cx="4463" cy="2273"/>
          </a:xfrm>
        </p:grpSpPr>
        <p:grpSp>
          <p:nvGrpSpPr>
            <p:cNvPr id="16389" name="Group 3"/>
            <p:cNvGrpSpPr>
              <a:grpSpLocks/>
            </p:cNvGrpSpPr>
            <p:nvPr/>
          </p:nvGrpSpPr>
          <p:grpSpPr bwMode="auto">
            <a:xfrm>
              <a:off x="804" y="1696"/>
              <a:ext cx="1246" cy="2273"/>
              <a:chOff x="804" y="1696"/>
              <a:chExt cx="1246" cy="2273"/>
            </a:xfrm>
          </p:grpSpPr>
          <p:pic>
            <p:nvPicPr>
              <p:cNvPr id="26638" name="Picture 4" descr="solvent"/>
              <p:cNvPicPr>
                <a:picLocks noChangeAspect="1" noChangeArrowheads="1"/>
              </p:cNvPicPr>
              <p:nvPr/>
            </p:nvPicPr>
            <p:blipFill>
              <a:blip r:embed="rId4"/>
              <a:srcRect/>
              <a:stretch>
                <a:fillRect/>
              </a:stretch>
            </p:blipFill>
            <p:spPr bwMode="auto">
              <a:xfrm>
                <a:off x="804" y="1696"/>
                <a:ext cx="1246" cy="769"/>
              </a:xfrm>
              <a:prstGeom prst="rect">
                <a:avLst/>
              </a:prstGeom>
              <a:noFill/>
              <a:ln>
                <a:noFill/>
              </a:ln>
              <a:effectLst>
                <a:outerShdw blurRad="63500" dist="107763" dir="2700000" algn="ctr" rotWithShape="0">
                  <a:schemeClr val="tx1">
                    <a:alpha val="74998"/>
                  </a:schemeClr>
                </a:outerShdw>
              </a:effectLst>
              <a:extLst/>
            </p:spPr>
          </p:pic>
          <p:sp>
            <p:nvSpPr>
              <p:cNvPr id="16399" name="Text Box 5"/>
              <p:cNvSpPr txBox="1">
                <a:spLocks noChangeArrowheads="1"/>
              </p:cNvSpPr>
              <p:nvPr/>
            </p:nvSpPr>
            <p:spPr bwMode="auto">
              <a:xfrm>
                <a:off x="963" y="2536"/>
                <a:ext cx="9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a:solidFill>
                      <a:srgbClr val="000000"/>
                    </a:solidFill>
                    <a:latin typeface="Arial" pitchFamily="34" charset="0"/>
                    <a:cs typeface="Arial" pitchFamily="34" charset="0"/>
                  </a:rPr>
                  <a:t>Expired</a:t>
                </a:r>
              </a:p>
            </p:txBody>
          </p:sp>
          <p:graphicFrame>
            <p:nvGraphicFramePr>
              <p:cNvPr id="16400" name="Object 6"/>
              <p:cNvGraphicFramePr>
                <a:graphicFrameLocks noChangeAspect="1"/>
              </p:cNvGraphicFramePr>
              <p:nvPr/>
            </p:nvGraphicFramePr>
            <p:xfrm>
              <a:off x="805" y="2845"/>
              <a:ext cx="1244" cy="823"/>
            </p:xfrm>
            <a:graphic>
              <a:graphicData uri="http://schemas.openxmlformats.org/presentationml/2006/ole">
                <mc:AlternateContent xmlns:mc="http://schemas.openxmlformats.org/markup-compatibility/2006">
                  <mc:Choice xmlns:v="urn:schemas-microsoft-com:vml" Requires="v">
                    <p:oleObj spid="_x0000_s16492" name="Photo Editor Photo" r:id="rId5" imgW="4229690" imgH="2800741" progId="">
                      <p:embed/>
                    </p:oleObj>
                  </mc:Choice>
                  <mc:Fallback>
                    <p:oleObj name="Photo Editor Photo" r:id="rId5" imgW="4229690" imgH="2800741"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 y="2845"/>
                            <a:ext cx="1244" cy="823"/>
                          </a:xfrm>
                          <a:prstGeom prst="rect">
                            <a:avLst/>
                          </a:prstGeom>
                          <a:noFill/>
                          <a:ln>
                            <a:noFill/>
                          </a:ln>
                          <a:effectLst>
                            <a:outerShdw dist="107763" dir="2700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401" name="Text Box 7"/>
              <p:cNvSpPr txBox="1">
                <a:spLocks noChangeArrowheads="1"/>
              </p:cNvSpPr>
              <p:nvPr/>
            </p:nvSpPr>
            <p:spPr bwMode="auto">
              <a:xfrm>
                <a:off x="1005" y="3719"/>
                <a:ext cx="8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a:solidFill>
                      <a:srgbClr val="000000"/>
                    </a:solidFill>
                    <a:latin typeface="Arial" pitchFamily="34" charset="0"/>
                    <a:cs typeface="Arial" pitchFamily="34" charset="0"/>
                  </a:rPr>
                  <a:t>Unusable</a:t>
                </a:r>
              </a:p>
            </p:txBody>
          </p:sp>
        </p:grpSp>
        <p:grpSp>
          <p:nvGrpSpPr>
            <p:cNvPr id="16390" name="Group 8"/>
            <p:cNvGrpSpPr>
              <a:grpSpLocks/>
            </p:cNvGrpSpPr>
            <p:nvPr/>
          </p:nvGrpSpPr>
          <p:grpSpPr bwMode="auto">
            <a:xfrm>
              <a:off x="3779" y="1696"/>
              <a:ext cx="1488" cy="2273"/>
              <a:chOff x="3779" y="1696"/>
              <a:chExt cx="1488" cy="2273"/>
            </a:xfrm>
          </p:grpSpPr>
          <p:graphicFrame>
            <p:nvGraphicFramePr>
              <p:cNvPr id="16394" name="Object 9"/>
              <p:cNvGraphicFramePr>
                <a:graphicFrameLocks noChangeAspect="1"/>
              </p:cNvGraphicFramePr>
              <p:nvPr/>
            </p:nvGraphicFramePr>
            <p:xfrm>
              <a:off x="3900" y="1696"/>
              <a:ext cx="1244" cy="826"/>
            </p:xfrm>
            <a:graphic>
              <a:graphicData uri="http://schemas.openxmlformats.org/presentationml/2006/ole">
                <mc:AlternateContent xmlns:mc="http://schemas.openxmlformats.org/markup-compatibility/2006">
                  <mc:Choice xmlns:v="urn:schemas-microsoft-com:vml" Requires="v">
                    <p:oleObj spid="_x0000_s16493" name="Photo Editor Photo" r:id="rId7" imgW="2457143" imgH="2800741" progId="">
                      <p:embed/>
                    </p:oleObj>
                  </mc:Choice>
                  <mc:Fallback>
                    <p:oleObj name="Photo Editor Photo" r:id="rId7" imgW="2457143" imgH="2800741"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0" y="1696"/>
                            <a:ext cx="1244" cy="826"/>
                          </a:xfrm>
                          <a:prstGeom prst="rect">
                            <a:avLst/>
                          </a:prstGeom>
                          <a:noFill/>
                          <a:ln>
                            <a:noFill/>
                          </a:ln>
                          <a:effectLst>
                            <a:outerShdw dist="107763" dir="2700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95" name="Text Box 10"/>
              <p:cNvSpPr txBox="1">
                <a:spLocks noChangeArrowheads="1"/>
              </p:cNvSpPr>
              <p:nvPr/>
            </p:nvSpPr>
            <p:spPr bwMode="auto">
              <a:xfrm>
                <a:off x="3886" y="2558"/>
                <a:ext cx="12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a:solidFill>
                      <a:srgbClr val="000000"/>
                    </a:solidFill>
                    <a:latin typeface="Arial" pitchFamily="34" charset="0"/>
                    <a:cs typeface="Arial" pitchFamily="34" charset="0"/>
                  </a:rPr>
                  <a:t>Discarded</a:t>
                </a:r>
              </a:p>
            </p:txBody>
          </p:sp>
          <p:pic>
            <p:nvPicPr>
              <p:cNvPr id="26636" name="Picture 11" descr="Teamc000"/>
              <p:cNvPicPr>
                <a:picLocks noChangeAspect="1" noChangeArrowheads="1"/>
              </p:cNvPicPr>
              <p:nvPr/>
            </p:nvPicPr>
            <p:blipFill>
              <a:blip r:embed="rId9"/>
              <a:srcRect/>
              <a:stretch>
                <a:fillRect/>
              </a:stretch>
            </p:blipFill>
            <p:spPr bwMode="auto">
              <a:xfrm>
                <a:off x="3898" y="2845"/>
                <a:ext cx="1248" cy="837"/>
              </a:xfrm>
              <a:prstGeom prst="rect">
                <a:avLst/>
              </a:prstGeom>
              <a:noFill/>
              <a:ln>
                <a:noFill/>
              </a:ln>
              <a:effectLst>
                <a:outerShdw blurRad="63500" dist="107763" dir="2700000" algn="ctr" rotWithShape="0">
                  <a:schemeClr val="tx1">
                    <a:alpha val="74998"/>
                  </a:schemeClr>
                </a:outerShdw>
              </a:effectLst>
              <a:extLst/>
            </p:spPr>
          </p:pic>
          <p:sp>
            <p:nvSpPr>
              <p:cNvPr id="16397" name="Text Box 12"/>
              <p:cNvSpPr txBox="1">
                <a:spLocks noChangeArrowheads="1"/>
              </p:cNvSpPr>
              <p:nvPr/>
            </p:nvSpPr>
            <p:spPr bwMode="auto">
              <a:xfrm>
                <a:off x="3779" y="3719"/>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a:solidFill>
                      <a:srgbClr val="000000"/>
                    </a:solidFill>
                    <a:latin typeface="Arial" pitchFamily="34" charset="0"/>
                    <a:cs typeface="Arial" pitchFamily="34" charset="0"/>
                  </a:rPr>
                  <a:t>Contamination</a:t>
                </a:r>
              </a:p>
            </p:txBody>
          </p:sp>
        </p:grpSp>
        <p:grpSp>
          <p:nvGrpSpPr>
            <p:cNvPr id="16391" name="Group 13"/>
            <p:cNvGrpSpPr>
              <a:grpSpLocks/>
            </p:cNvGrpSpPr>
            <p:nvPr/>
          </p:nvGrpSpPr>
          <p:grpSpPr bwMode="auto">
            <a:xfrm>
              <a:off x="2434" y="2845"/>
              <a:ext cx="960" cy="1124"/>
              <a:chOff x="2434" y="2845"/>
              <a:chExt cx="960" cy="1124"/>
            </a:xfrm>
          </p:grpSpPr>
          <p:graphicFrame>
            <p:nvGraphicFramePr>
              <p:cNvPr id="16392" name="Object 14"/>
              <p:cNvGraphicFramePr>
                <a:graphicFrameLocks noChangeAspect="1"/>
              </p:cNvGraphicFramePr>
              <p:nvPr/>
            </p:nvGraphicFramePr>
            <p:xfrm>
              <a:off x="2436" y="2845"/>
              <a:ext cx="869" cy="847"/>
            </p:xfrm>
            <a:graphic>
              <a:graphicData uri="http://schemas.openxmlformats.org/presentationml/2006/ole">
                <mc:AlternateContent xmlns:mc="http://schemas.openxmlformats.org/markup-compatibility/2006">
                  <mc:Choice xmlns:v="urn:schemas-microsoft-com:vml" Requires="v">
                    <p:oleObj spid="_x0000_s16494" name="Photo Editor Photo" r:id="rId10" imgW="2114845" imgH="3219899" progId="">
                      <p:embed/>
                    </p:oleObj>
                  </mc:Choice>
                  <mc:Fallback>
                    <p:oleObj name="Photo Editor Photo" r:id="rId10" imgW="2114845" imgH="3219899" progId="">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t="35898"/>
                          <a:stretch>
                            <a:fillRect/>
                          </a:stretch>
                        </p:blipFill>
                        <p:spPr bwMode="auto">
                          <a:xfrm>
                            <a:off x="2436" y="2845"/>
                            <a:ext cx="869" cy="847"/>
                          </a:xfrm>
                          <a:prstGeom prst="rect">
                            <a:avLst/>
                          </a:prstGeom>
                          <a:noFill/>
                          <a:ln>
                            <a:noFill/>
                          </a:ln>
                          <a:effectLst>
                            <a:outerShdw dist="107763" dir="2700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93" name="Text Box 15"/>
              <p:cNvSpPr txBox="1">
                <a:spLocks noChangeArrowheads="1"/>
              </p:cNvSpPr>
              <p:nvPr/>
            </p:nvSpPr>
            <p:spPr bwMode="auto">
              <a:xfrm>
                <a:off x="2434" y="3719"/>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a:solidFill>
                      <a:srgbClr val="000000"/>
                    </a:solidFill>
                    <a:latin typeface="Arial" pitchFamily="34" charset="0"/>
                    <a:cs typeface="Arial" pitchFamily="34" charset="0"/>
                  </a:rPr>
                  <a:t>Mixtures</a:t>
                </a:r>
              </a:p>
            </p:txBody>
          </p:sp>
        </p:grpSp>
      </p:grpSp>
      <p:sp>
        <p:nvSpPr>
          <p:cNvPr id="16387" name="Title 18"/>
          <p:cNvSpPr>
            <a:spLocks noGrp="1"/>
          </p:cNvSpPr>
          <p:nvPr>
            <p:ph type="title"/>
          </p:nvPr>
        </p:nvSpPr>
        <p:spPr>
          <a:xfrm>
            <a:off x="1043608" y="369332"/>
            <a:ext cx="7681913" cy="762000"/>
          </a:xfrm>
        </p:spPr>
        <p:txBody>
          <a:bodyPr/>
          <a:lstStyle/>
          <a:p>
            <a:pPr eaLnBrk="1" hangingPunct="1"/>
            <a:r>
              <a:rPr lang="en-US" altLang="en-US" dirty="0" smtClean="0">
                <a:cs typeface="Arial" pitchFamily="34" charset="0"/>
              </a:rPr>
              <a:t>HAZMAT Transformation into HW</a:t>
            </a:r>
            <a:endParaRPr lang="en-US" altLang="en-US" dirty="0" smtClean="0"/>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9F89F2B-F5D4-4F80-BD4A-F1A14E54CF79}" type="slidenum">
              <a:rPr lang="en-US" altLang="en-US">
                <a:solidFill>
                  <a:srgbClr val="000000"/>
                </a:solidFill>
                <a:latin typeface="Arial" pitchFamily="34" charset="0"/>
              </a:rPr>
              <a:pPr/>
              <a:t>10</a:t>
            </a:fld>
            <a:endParaRPr lang="en-US" altLang="en-US">
              <a:solidFill>
                <a:srgbClr val="000000"/>
              </a:solidFill>
              <a:latin typeface="Arial" pitchFamily="34" charset="0"/>
            </a:endParaRPr>
          </a:p>
        </p:txBody>
      </p:sp>
      <p:sp>
        <p:nvSpPr>
          <p:cNvPr id="19"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1066801" y="152400"/>
            <a:ext cx="7177608" cy="973138"/>
          </a:xfrm>
        </p:spPr>
        <p:txBody>
          <a:bodyPr/>
          <a:lstStyle/>
          <a:p>
            <a:pPr eaLnBrk="1" hangingPunct="1"/>
            <a:r>
              <a:rPr lang="en-US" altLang="en-US" sz="3200" dirty="0" smtClean="0"/>
              <a:t>Examples of HAZMAT and Potential HW in Operations </a:t>
            </a:r>
          </a:p>
        </p:txBody>
      </p:sp>
      <p:sp>
        <p:nvSpPr>
          <p:cNvPr id="3" name="Sisällön paikkamerkki 2"/>
          <p:cNvSpPr>
            <a:spLocks noGrp="1"/>
          </p:cNvSpPr>
          <p:nvPr>
            <p:ph idx="1"/>
          </p:nvPr>
        </p:nvSpPr>
        <p:spPr>
          <a:xfrm>
            <a:off x="250825" y="1557338"/>
            <a:ext cx="4419600" cy="4319587"/>
          </a:xfrm>
        </p:spPr>
        <p:txBody>
          <a:bodyPr>
            <a:normAutofit fontScale="92500"/>
          </a:bodyPr>
          <a:lstStyle/>
          <a:p>
            <a:pPr eaLnBrk="1" hangingPunct="1">
              <a:lnSpc>
                <a:spcPct val="110000"/>
              </a:lnSpc>
              <a:defRPr/>
            </a:pPr>
            <a:r>
              <a:rPr lang="en-US" dirty="0" smtClean="0">
                <a:ea typeface="+mn-ea"/>
                <a:cs typeface="+mn-cs"/>
              </a:rPr>
              <a:t>Batteries</a:t>
            </a:r>
          </a:p>
          <a:p>
            <a:pPr eaLnBrk="1" hangingPunct="1">
              <a:lnSpc>
                <a:spcPct val="110000"/>
              </a:lnSpc>
              <a:defRPr/>
            </a:pPr>
            <a:r>
              <a:rPr lang="en-US" dirty="0" smtClean="0">
                <a:ea typeface="+mn-ea"/>
                <a:cs typeface="+mn-cs"/>
              </a:rPr>
              <a:t>Aerosol cans</a:t>
            </a:r>
          </a:p>
          <a:p>
            <a:pPr eaLnBrk="1" hangingPunct="1">
              <a:lnSpc>
                <a:spcPct val="110000"/>
              </a:lnSpc>
              <a:defRPr/>
            </a:pPr>
            <a:r>
              <a:rPr lang="en-US" dirty="0" smtClean="0">
                <a:ea typeface="+mn-ea"/>
                <a:cs typeface="+mn-cs"/>
              </a:rPr>
              <a:t>Light bulbs</a:t>
            </a:r>
          </a:p>
          <a:p>
            <a:pPr eaLnBrk="1" hangingPunct="1">
              <a:lnSpc>
                <a:spcPct val="110000"/>
              </a:lnSpc>
              <a:defRPr/>
            </a:pPr>
            <a:r>
              <a:rPr lang="en-US" dirty="0" smtClean="0">
                <a:ea typeface="+mn-ea"/>
                <a:cs typeface="+mn-cs"/>
              </a:rPr>
              <a:t>Pesticides</a:t>
            </a:r>
          </a:p>
          <a:p>
            <a:pPr eaLnBrk="1" hangingPunct="1">
              <a:lnSpc>
                <a:spcPct val="110000"/>
              </a:lnSpc>
              <a:defRPr/>
            </a:pPr>
            <a:r>
              <a:rPr lang="en-US" dirty="0" smtClean="0">
                <a:ea typeface="+mn-ea"/>
                <a:cs typeface="+mn-cs"/>
              </a:rPr>
              <a:t>Flameless ration </a:t>
            </a:r>
            <a:r>
              <a:rPr lang="en-US" dirty="0">
                <a:ea typeface="+mn-ea"/>
                <a:cs typeface="+mn-cs"/>
              </a:rPr>
              <a:t>h</a:t>
            </a:r>
            <a:r>
              <a:rPr lang="en-US" dirty="0" smtClean="0">
                <a:ea typeface="+mn-ea"/>
                <a:cs typeface="+mn-cs"/>
              </a:rPr>
              <a:t>eaters</a:t>
            </a:r>
          </a:p>
          <a:p>
            <a:pPr eaLnBrk="1" hangingPunct="1">
              <a:lnSpc>
                <a:spcPct val="110000"/>
              </a:lnSpc>
              <a:defRPr/>
            </a:pPr>
            <a:r>
              <a:rPr lang="en-US" dirty="0" smtClean="0">
                <a:ea typeface="+mn-ea"/>
                <a:cs typeface="+mn-cs"/>
              </a:rPr>
              <a:t>Maintenance waste</a:t>
            </a:r>
          </a:p>
          <a:p>
            <a:pPr eaLnBrk="1" hangingPunct="1">
              <a:lnSpc>
                <a:spcPct val="110000"/>
              </a:lnSpc>
              <a:defRPr/>
            </a:pPr>
            <a:r>
              <a:rPr lang="en-US" dirty="0" smtClean="0">
                <a:ea typeface="+mn-ea"/>
                <a:cs typeface="+mn-cs"/>
              </a:rPr>
              <a:t>Paints</a:t>
            </a:r>
          </a:p>
          <a:p>
            <a:pPr eaLnBrk="1" hangingPunct="1">
              <a:lnSpc>
                <a:spcPct val="110000"/>
              </a:lnSpc>
              <a:defRPr/>
            </a:pPr>
            <a:r>
              <a:rPr lang="en-US" dirty="0" smtClean="0">
                <a:ea typeface="+mn-ea"/>
                <a:cs typeface="+mn-cs"/>
              </a:rPr>
              <a:t>Range and ammunition residues</a:t>
            </a:r>
          </a:p>
          <a:p>
            <a:pPr eaLnBrk="1" hangingPunct="1">
              <a:lnSpc>
                <a:spcPct val="110000"/>
              </a:lnSpc>
              <a:defRPr/>
            </a:pPr>
            <a:r>
              <a:rPr lang="en-US" dirty="0" smtClean="0">
                <a:ea typeface="+mn-ea"/>
                <a:cs typeface="+mn-cs"/>
              </a:rPr>
              <a:t>Petroleum products</a:t>
            </a:r>
            <a:endParaRPr lang="en-US" dirty="0">
              <a:ea typeface="+mn-ea"/>
              <a:cs typeface="+mn-cs"/>
            </a:endParaRPr>
          </a:p>
          <a:p>
            <a:pPr eaLnBrk="1" hangingPunct="1">
              <a:defRPr/>
            </a:pPr>
            <a:endParaRPr lang="en-US" dirty="0" smtClean="0">
              <a:ea typeface="+mn-ea"/>
              <a:cs typeface="+mn-cs"/>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152C9DF1-C306-46EE-9FD1-CFB4CB5834D0}" type="slidenum">
              <a:rPr lang="en-US" altLang="en-US">
                <a:solidFill>
                  <a:srgbClr val="000000"/>
                </a:solidFill>
                <a:latin typeface="Arial" pitchFamily="34" charset="0"/>
              </a:rPr>
              <a:pPr/>
              <a:t>11</a:t>
            </a:fld>
            <a:endParaRPr lang="en-US" altLang="en-US">
              <a:solidFill>
                <a:srgbClr val="000000"/>
              </a:solidFill>
              <a:latin typeface="Arial" pitchFamily="34" charset="0"/>
            </a:endParaRPr>
          </a:p>
        </p:txBody>
      </p:sp>
      <p:sp>
        <p:nvSpPr>
          <p:cNvPr id="5" name="Sisällön paikkamerkki 2"/>
          <p:cNvSpPr txBox="1">
            <a:spLocks/>
          </p:cNvSpPr>
          <p:nvPr/>
        </p:nvSpPr>
        <p:spPr>
          <a:xfrm>
            <a:off x="4495800" y="1447800"/>
            <a:ext cx="4419600" cy="4724400"/>
          </a:xfrm>
          <a:prstGeom prst="rect">
            <a:avLst/>
          </a:prstGeom>
        </p:spPr>
        <p:txBody>
          <a:bodyPr>
            <a:normAutofit/>
          </a:bodyPr>
          <a:lstStyle/>
          <a:p>
            <a:pPr marL="331788" indent="-331788" eaLnBrk="1" hangingPunct="1">
              <a:spcBef>
                <a:spcPct val="20000"/>
              </a:spcBef>
              <a:defRPr/>
            </a:pPr>
            <a:endParaRPr lang="en-US" sz="2400" kern="0" dirty="0">
              <a:solidFill>
                <a:srgbClr val="000000"/>
              </a:solidFill>
              <a:latin typeface="+mn-lt"/>
              <a:ea typeface="+mn-ea"/>
              <a:cs typeface="Arial" charset="0"/>
            </a:endParaRPr>
          </a:p>
        </p:txBody>
      </p:sp>
      <p:sp>
        <p:nvSpPr>
          <p:cNvPr id="6" name="Sisällön paikkamerkki 2"/>
          <p:cNvSpPr txBox="1">
            <a:spLocks/>
          </p:cNvSpPr>
          <p:nvPr/>
        </p:nvSpPr>
        <p:spPr>
          <a:xfrm>
            <a:off x="4724400" y="1371600"/>
            <a:ext cx="3962400" cy="4724400"/>
          </a:xfrm>
          <a:prstGeom prst="rect">
            <a:avLst/>
          </a:prstGeom>
        </p:spPr>
        <p:txBody>
          <a:bodyPr>
            <a:normAutofit/>
          </a:bodyPr>
          <a:lstStyle/>
          <a:p>
            <a:pPr marL="331788" indent="-331788" eaLnBrk="1" hangingPunct="1">
              <a:spcBef>
                <a:spcPct val="20000"/>
              </a:spcBef>
              <a:defRPr/>
            </a:pPr>
            <a:endParaRPr lang="en-US" sz="2400" kern="0" dirty="0">
              <a:solidFill>
                <a:srgbClr val="000000"/>
              </a:solidFill>
              <a:latin typeface="+mn-lt"/>
              <a:ea typeface="+mn-ea"/>
              <a:cs typeface="Arial" charset="0"/>
            </a:endParaRPr>
          </a:p>
        </p:txBody>
      </p:sp>
      <p:sp>
        <p:nvSpPr>
          <p:cNvPr id="7" name="Sisällön paikkamerkki 2"/>
          <p:cNvSpPr txBox="1">
            <a:spLocks/>
          </p:cNvSpPr>
          <p:nvPr/>
        </p:nvSpPr>
        <p:spPr>
          <a:xfrm>
            <a:off x="4724400" y="1557338"/>
            <a:ext cx="4267200" cy="4824412"/>
          </a:xfrm>
          <a:prstGeom prst="rect">
            <a:avLst/>
          </a:prstGeom>
        </p:spPr>
        <p:txBody>
          <a:bodyPr>
            <a:normAutofit fontScale="85000" lnSpcReduction="10000"/>
          </a:bodyPr>
          <a:lstStyle/>
          <a:p>
            <a:pPr marL="331788" indent="-331788" eaLnBrk="1" hangingPunct="1">
              <a:lnSpc>
                <a:spcPct val="120000"/>
              </a:lnSpc>
              <a:spcBef>
                <a:spcPct val="20000"/>
              </a:spcBef>
              <a:buFontTx/>
              <a:buChar char="•"/>
              <a:defRPr/>
            </a:pPr>
            <a:r>
              <a:rPr lang="en-US" sz="2600" dirty="0">
                <a:latin typeface="+mn-lt"/>
                <a:ea typeface="+mn-ea"/>
              </a:rPr>
              <a:t>Antifreeze</a:t>
            </a:r>
          </a:p>
          <a:p>
            <a:pPr marL="331788" indent="-331788" eaLnBrk="1" hangingPunct="1">
              <a:lnSpc>
                <a:spcPct val="120000"/>
              </a:lnSpc>
              <a:spcBef>
                <a:spcPct val="20000"/>
              </a:spcBef>
              <a:buFontTx/>
              <a:buChar char="•"/>
              <a:defRPr/>
            </a:pPr>
            <a:r>
              <a:rPr lang="en-US" sz="2600" dirty="0">
                <a:latin typeface="+mn-lt"/>
                <a:ea typeface="+mn-ea"/>
              </a:rPr>
              <a:t>Deicing chemicals</a:t>
            </a:r>
          </a:p>
          <a:p>
            <a:pPr marL="331788" indent="-331788" eaLnBrk="1" hangingPunct="1">
              <a:lnSpc>
                <a:spcPct val="120000"/>
              </a:lnSpc>
              <a:spcBef>
                <a:spcPct val="20000"/>
              </a:spcBef>
              <a:buFontTx/>
              <a:buChar char="•"/>
              <a:defRPr/>
            </a:pPr>
            <a:r>
              <a:rPr lang="en-US" sz="2600" dirty="0">
                <a:latin typeface="+mn-lt"/>
                <a:ea typeface="+mn-ea"/>
              </a:rPr>
              <a:t>Used electrical equipment</a:t>
            </a:r>
          </a:p>
          <a:p>
            <a:pPr marL="331788" indent="-331788" eaLnBrk="1" hangingPunct="1">
              <a:lnSpc>
                <a:spcPct val="120000"/>
              </a:lnSpc>
              <a:spcBef>
                <a:spcPct val="20000"/>
              </a:spcBef>
              <a:buFontTx/>
              <a:buChar char="•"/>
              <a:defRPr/>
            </a:pPr>
            <a:r>
              <a:rPr lang="en-US" sz="2600" dirty="0">
                <a:latin typeface="+mn-lt"/>
                <a:ea typeface="+mn-ea"/>
              </a:rPr>
              <a:t>Materials that contain asbestos</a:t>
            </a:r>
          </a:p>
          <a:p>
            <a:pPr marL="331788" indent="-331788" eaLnBrk="1" hangingPunct="1">
              <a:lnSpc>
                <a:spcPct val="120000"/>
              </a:lnSpc>
              <a:spcBef>
                <a:spcPct val="20000"/>
              </a:spcBef>
              <a:buFontTx/>
              <a:buChar char="•"/>
              <a:defRPr/>
            </a:pPr>
            <a:r>
              <a:rPr lang="en-US" sz="2600" dirty="0">
                <a:latin typeface="+mn-lt"/>
                <a:ea typeface="+mn-ea"/>
              </a:rPr>
              <a:t>Sludge resulting from wastewater treatment </a:t>
            </a:r>
          </a:p>
          <a:p>
            <a:pPr marL="331788" indent="-331788" eaLnBrk="1" hangingPunct="1">
              <a:lnSpc>
                <a:spcPct val="120000"/>
              </a:lnSpc>
              <a:spcBef>
                <a:spcPct val="20000"/>
              </a:spcBef>
              <a:buFontTx/>
              <a:buChar char="•"/>
              <a:defRPr/>
            </a:pPr>
            <a:r>
              <a:rPr lang="en-US" sz="2600" dirty="0">
                <a:latin typeface="+mn-lt"/>
                <a:ea typeface="+mn-ea"/>
              </a:rPr>
              <a:t>Incinerator ash</a:t>
            </a:r>
          </a:p>
          <a:p>
            <a:pPr marL="331788" indent="-331788" eaLnBrk="1" hangingPunct="1">
              <a:lnSpc>
                <a:spcPct val="120000"/>
              </a:lnSpc>
              <a:spcBef>
                <a:spcPct val="20000"/>
              </a:spcBef>
              <a:buFontTx/>
              <a:buChar char="•"/>
              <a:defRPr/>
            </a:pPr>
            <a:r>
              <a:rPr lang="en-US" sz="2600" dirty="0">
                <a:latin typeface="+mn-lt"/>
                <a:ea typeface="+mn-ea"/>
              </a:rPr>
              <a:t>Debris and residue from spill cleanup or remediation efforts</a:t>
            </a:r>
          </a:p>
          <a:p>
            <a:pPr marL="331788" indent="-331788" eaLnBrk="1" hangingPunct="1">
              <a:lnSpc>
                <a:spcPct val="120000"/>
              </a:lnSpc>
              <a:spcBef>
                <a:spcPct val="20000"/>
              </a:spcBef>
              <a:buFontTx/>
              <a:buChar char="•"/>
              <a:defRPr/>
            </a:pPr>
            <a:r>
              <a:rPr lang="en-US" sz="2600" dirty="0">
                <a:latin typeface="+mn-lt"/>
                <a:ea typeface="+mn-ea"/>
              </a:rPr>
              <a:t>Medical (healthcare) waste</a:t>
            </a:r>
          </a:p>
        </p:txBody>
      </p:sp>
      <p:sp>
        <p:nvSpPr>
          <p:cNvPr id="9" name="Rektangel 3"/>
          <p:cNvSpPr/>
          <p:nvPr/>
        </p:nvSpPr>
        <p:spPr>
          <a:xfrm>
            <a:off x="7984730" y="3338"/>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5"/>
          <p:cNvSpPr>
            <a:spLocks noGrp="1"/>
          </p:cNvSpPr>
          <p:nvPr>
            <p:ph type="title"/>
          </p:nvPr>
        </p:nvSpPr>
        <p:spPr>
          <a:xfrm>
            <a:off x="900113" y="0"/>
            <a:ext cx="7772400" cy="1295400"/>
          </a:xfrm>
        </p:spPr>
        <p:txBody>
          <a:bodyPr/>
          <a:lstStyle/>
          <a:p>
            <a:pPr eaLnBrk="1" hangingPunct="1"/>
            <a:r>
              <a:rPr lang="fi-FI" altLang="en-US" dirty="0" smtClean="0"/>
              <a:t/>
            </a:r>
            <a:br>
              <a:rPr lang="fi-FI" altLang="en-US" dirty="0" smtClean="0"/>
            </a:br>
            <a:r>
              <a:rPr lang="en-US" altLang="en-US" sz="3200" dirty="0" smtClean="0"/>
              <a:t>Planning Considerations for </a:t>
            </a:r>
            <a:br>
              <a:rPr lang="en-US" altLang="en-US" sz="3200" dirty="0" smtClean="0"/>
            </a:br>
            <a:r>
              <a:rPr lang="en-US" altLang="en-US" sz="3200" dirty="0" smtClean="0"/>
              <a:t>HAZMAT and HW</a:t>
            </a:r>
            <a:r>
              <a:rPr lang="en-US" altLang="en-US" dirty="0" smtClean="0"/>
              <a:t> </a:t>
            </a:r>
            <a:r>
              <a:rPr lang="en-US" altLang="en-US" sz="3200" dirty="0" smtClean="0"/>
              <a:t>Locations </a:t>
            </a:r>
            <a:r>
              <a:rPr lang="en-US" altLang="en-US" dirty="0" smtClean="0"/>
              <a:t/>
            </a:r>
            <a:br>
              <a:rPr lang="en-US" altLang="en-US" dirty="0" smtClean="0"/>
            </a:br>
            <a:r>
              <a:rPr lang="en-US" altLang="en-US" dirty="0" smtClean="0"/>
              <a:t> </a:t>
            </a:r>
            <a:endParaRPr lang="fi-FI" altLang="en-US" dirty="0" smtClean="0"/>
          </a:p>
        </p:txBody>
      </p:sp>
      <p:sp>
        <p:nvSpPr>
          <p:cNvPr id="18435" name="Tekstin paikkamerkki 6"/>
          <p:cNvSpPr>
            <a:spLocks noGrp="1"/>
          </p:cNvSpPr>
          <p:nvPr>
            <p:ph idx="1"/>
          </p:nvPr>
        </p:nvSpPr>
        <p:spPr bwMode="auto">
          <a:xfrm>
            <a:off x="539750" y="1628775"/>
            <a:ext cx="77279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eaLnBrk="1" hangingPunct="1">
              <a:buFontTx/>
              <a:buNone/>
            </a:pPr>
            <a:r>
              <a:rPr lang="en-US" altLang="en-US" sz="2800" dirty="0" smtClean="0"/>
              <a:t>Location relative to:</a:t>
            </a:r>
          </a:p>
          <a:p>
            <a:pPr marL="625475" lvl="2" indent="-225425" eaLnBrk="1" hangingPunct="1"/>
            <a:r>
              <a:rPr lang="en-US" altLang="en-US" sz="2400" dirty="0" smtClean="0"/>
              <a:t>Sensitive environmental areas</a:t>
            </a:r>
          </a:p>
          <a:p>
            <a:pPr marL="625475" lvl="2" indent="-225425" eaLnBrk="1" hangingPunct="1"/>
            <a:r>
              <a:rPr lang="en-US" altLang="en-US" sz="2400" dirty="0" smtClean="0"/>
              <a:t>Sensitive cultural resource areas</a:t>
            </a:r>
          </a:p>
          <a:p>
            <a:pPr marL="625475" lvl="2" indent="-225425" eaLnBrk="1" hangingPunct="1"/>
            <a:r>
              <a:rPr lang="en-US" altLang="en-US" sz="2400" dirty="0" smtClean="0"/>
              <a:t>Dining facilities</a:t>
            </a:r>
          </a:p>
          <a:p>
            <a:pPr marL="625475" lvl="2" indent="-225425" eaLnBrk="1" hangingPunct="1"/>
            <a:r>
              <a:rPr lang="en-US" altLang="en-US" sz="2400" dirty="0" smtClean="0"/>
              <a:t>Drinking water source(s)</a:t>
            </a:r>
          </a:p>
          <a:p>
            <a:pPr marL="625475" lvl="2" indent="-225425" eaLnBrk="1" hangingPunct="1"/>
            <a:r>
              <a:rPr lang="en-US" altLang="en-US" sz="2400" dirty="0" smtClean="0"/>
              <a:t>Troop concentrations</a:t>
            </a:r>
          </a:p>
          <a:p>
            <a:pPr marL="625475" lvl="2" indent="-225425" eaLnBrk="1" hangingPunct="1"/>
            <a:r>
              <a:rPr lang="en-US" altLang="en-US" sz="2400" dirty="0" smtClean="0"/>
              <a:t>Camp boundaries</a:t>
            </a:r>
            <a:endParaRPr lang="fi-FI" altLang="en-US" sz="2400" dirty="0" smtClean="0"/>
          </a:p>
          <a:p>
            <a:pPr marL="625475" lvl="2" indent="-225425" eaLnBrk="1" hangingPunct="1"/>
            <a:r>
              <a:rPr lang="en-US" altLang="en-US" sz="2400" dirty="0" smtClean="0"/>
              <a:t>Access to accommodate transportation vehicles</a:t>
            </a:r>
            <a:endParaRPr lang="en-US" altLang="en-US" sz="2800" dirty="0" smtClean="0"/>
          </a:p>
          <a:p>
            <a:pPr marL="625475" lvl="2" indent="-225425" eaLnBrk="1" hangingPunct="1"/>
            <a:r>
              <a:rPr lang="en-US" altLang="en-US" sz="2400" dirty="0" smtClean="0"/>
              <a:t>Topography</a:t>
            </a:r>
          </a:p>
          <a:p>
            <a:pPr marL="0" lvl="1" indent="0" eaLnBrk="1" hangingPunct="1">
              <a:buFontTx/>
              <a:buNone/>
            </a:pPr>
            <a:endParaRPr lang="en-US" altLang="en-US" sz="2400" dirty="0" smtClean="0"/>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699AECE3-E61A-4F98-9D74-376F2271F907}" type="slidenum">
              <a:rPr lang="en-US" altLang="en-US">
                <a:solidFill>
                  <a:srgbClr val="000000"/>
                </a:solidFill>
                <a:latin typeface="Arial" pitchFamily="34" charset="0"/>
              </a:rPr>
              <a:pPr/>
              <a:t>12</a:t>
            </a:fld>
            <a:endParaRPr lang="en-US" altLang="en-US">
              <a:solidFill>
                <a:srgbClr val="000000"/>
              </a:solidFill>
              <a:latin typeface="Arial" pitchFamily="34" charset="0"/>
            </a:endParaRPr>
          </a:p>
        </p:txBody>
      </p:sp>
      <p:sp>
        <p:nvSpPr>
          <p:cNvPr id="6" name="Rektangel 3"/>
          <p:cNvSpPr/>
          <p:nvPr/>
        </p:nvSpPr>
        <p:spPr>
          <a:xfrm>
            <a:off x="7906528" y="116631"/>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6"/>
          <p:cNvSpPr>
            <a:spLocks noGrp="1"/>
          </p:cNvSpPr>
          <p:nvPr>
            <p:ph type="title"/>
          </p:nvPr>
        </p:nvSpPr>
        <p:spPr>
          <a:xfrm>
            <a:off x="1066800" y="304800"/>
            <a:ext cx="7696200" cy="762000"/>
          </a:xfrm>
        </p:spPr>
        <p:txBody>
          <a:bodyPr/>
          <a:lstStyle/>
          <a:p>
            <a:pPr eaLnBrk="1" hangingPunct="1"/>
            <a:r>
              <a:rPr lang="en-US" altLang="en-US" sz="2800" smtClean="0"/>
              <a:t>Planning Considerations for </a:t>
            </a:r>
            <a:br>
              <a:rPr lang="en-US" altLang="en-US" sz="2800" smtClean="0"/>
            </a:br>
            <a:r>
              <a:rPr lang="en-US" altLang="en-US" sz="2800" smtClean="0"/>
              <a:t>HAZMAT and HW Locations (continued)</a:t>
            </a:r>
            <a:endParaRPr lang="fi-FI" altLang="en-US" sz="2800" smtClean="0"/>
          </a:p>
        </p:txBody>
      </p:sp>
      <p:sp>
        <p:nvSpPr>
          <p:cNvPr id="19459" name="Sisällön paikkamerkki 7"/>
          <p:cNvSpPr>
            <a:spLocks noGrp="1"/>
          </p:cNvSpPr>
          <p:nvPr>
            <p:ph idx="1"/>
          </p:nvPr>
        </p:nvSpPr>
        <p:spPr bwMode="auto">
          <a:xfrm>
            <a:off x="250825" y="1263650"/>
            <a:ext cx="856932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z="2000" dirty="0" smtClean="0"/>
              <a:t>Size </a:t>
            </a:r>
          </a:p>
          <a:p>
            <a:pPr lvl="1" eaLnBrk="1" hangingPunct="1"/>
            <a:r>
              <a:rPr lang="en-US" altLang="en-US" sz="1800" dirty="0"/>
              <a:t>Should be based on the anticipated storage needs, derived from the types and quantities of HAZMAT and estimated consumption rates </a:t>
            </a:r>
          </a:p>
          <a:p>
            <a:pPr lvl="1" eaLnBrk="1" hangingPunct="1"/>
            <a:r>
              <a:rPr lang="en-US" altLang="en-US" sz="1800" dirty="0"/>
              <a:t>Should be designed, constructed, </a:t>
            </a:r>
            <a:r>
              <a:rPr lang="en-US" altLang="en-US" sz="1800" dirty="0" smtClean="0"/>
              <a:t>maintained </a:t>
            </a:r>
            <a:r>
              <a:rPr lang="en-US" altLang="en-US" sz="1800" dirty="0"/>
              <a:t>and operated to minimize the risk of a fire, explosion, or any unplanned release of HAZMAT/HW</a:t>
            </a:r>
          </a:p>
          <a:p>
            <a:pPr marL="455612" lvl="1" indent="0" eaLnBrk="1" hangingPunct="1">
              <a:buNone/>
            </a:pPr>
            <a:endParaRPr lang="en-US" altLang="en-US" sz="2000" dirty="0" smtClean="0"/>
          </a:p>
          <a:p>
            <a:pPr eaLnBrk="1" hangingPunct="1"/>
            <a:r>
              <a:rPr lang="en-US" altLang="en-US" sz="2000" dirty="0" smtClean="0"/>
              <a:t>Only HAZMAT/HW that is properly identified, documented, marked and packaged is allowed into the HAZMAT/HW facilities</a:t>
            </a:r>
          </a:p>
          <a:p>
            <a:pPr marL="0" indent="0" eaLnBrk="1" hangingPunct="1">
              <a:buNone/>
            </a:pPr>
            <a:endParaRPr lang="en-US" altLang="en-US" sz="2000" dirty="0" smtClean="0"/>
          </a:p>
          <a:p>
            <a:pPr eaLnBrk="1" hangingPunct="1"/>
            <a:r>
              <a:rPr lang="en-US" altLang="en-US" sz="2000" dirty="0" smtClean="0"/>
              <a:t>Report unidentified HAZMAT/HW to your chain of command immediately and obtain guidance on testing and temporary storage</a:t>
            </a:r>
          </a:p>
          <a:p>
            <a:pPr marL="0" indent="0" eaLnBrk="1" hangingPunct="1">
              <a:buNone/>
            </a:pPr>
            <a:endParaRPr lang="fi-FI" altLang="en-US" sz="2000" dirty="0" smtClean="0"/>
          </a:p>
          <a:p>
            <a:pPr eaLnBrk="1" hangingPunct="1"/>
            <a:r>
              <a:rPr lang="en-US" altLang="en-US" sz="2000" dirty="0" smtClean="0"/>
              <a:t>The HW/HAZMAT location, including its secondary containment, should be adequately covered, adequately ventilated and protected against environmental conditions (including snow, wind and ice loads) :</a:t>
            </a:r>
          </a:p>
          <a:p>
            <a:pPr lvl="1" eaLnBrk="1" hangingPunct="1"/>
            <a:r>
              <a:rPr lang="en-US" altLang="en-US" sz="1800" dirty="0" smtClean="0"/>
              <a:t>To keep precipitation out of the storage area</a:t>
            </a:r>
          </a:p>
          <a:p>
            <a:pPr lvl="1" eaLnBrk="1" hangingPunct="1"/>
            <a:r>
              <a:rPr lang="en-US" altLang="en-US" sz="1800" dirty="0" smtClean="0"/>
              <a:t>To prevent stored HAZMAT/HW from being exposed to the elements</a:t>
            </a:r>
          </a:p>
          <a:p>
            <a:pPr eaLnBrk="1" hangingPunct="1"/>
            <a:endParaRPr lang="en-US" altLang="en-US" sz="2000" dirty="0" smtClean="0"/>
          </a:p>
          <a:p>
            <a:pPr lvl="1" eaLnBrk="1" hangingPunct="1"/>
            <a:endParaRPr lang="en-US" altLang="en-US" sz="1800" dirty="0" smtClean="0"/>
          </a:p>
          <a:p>
            <a:pPr eaLnBrk="1" hangingPunct="1"/>
            <a:endParaRPr lang="fi-FI" altLang="en-US" dirty="0" smtClean="0"/>
          </a:p>
        </p:txBody>
      </p:sp>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BD71BAE-1650-4E29-9D95-59328DAD6F42}" type="slidenum">
              <a:rPr lang="en-US" altLang="en-US">
                <a:solidFill>
                  <a:srgbClr val="000000"/>
                </a:solidFill>
                <a:latin typeface="Arial" pitchFamily="34" charset="0"/>
              </a:rPr>
              <a:pPr/>
              <a:t>13</a:t>
            </a:fld>
            <a:endParaRPr lang="en-US" altLang="en-US">
              <a:solidFill>
                <a:srgbClr val="000000"/>
              </a:solidFill>
              <a:latin typeface="Arial" pitchFamily="34" charset="0"/>
            </a:endParaRPr>
          </a:p>
        </p:txBody>
      </p:sp>
      <p:sp>
        <p:nvSpPr>
          <p:cNvPr id="6" name="Rektangel 3"/>
          <p:cNvSpPr/>
          <p:nvPr/>
        </p:nvSpPr>
        <p:spPr>
          <a:xfrm>
            <a:off x="8007033" y="3338"/>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1066800" y="381000"/>
            <a:ext cx="7772400" cy="762000"/>
          </a:xfrm>
        </p:spPr>
        <p:txBody>
          <a:bodyPr/>
          <a:lstStyle/>
          <a:p>
            <a:pPr eaLnBrk="1" hangingPunct="1"/>
            <a:r>
              <a:rPr lang="en-US" altLang="en-US" sz="2800" dirty="0" smtClean="0"/>
              <a:t>Planning Considerations for </a:t>
            </a:r>
            <a:br>
              <a:rPr lang="en-US" altLang="en-US" sz="2800" dirty="0" smtClean="0"/>
            </a:br>
            <a:r>
              <a:rPr lang="en-US" altLang="en-US" sz="2800" dirty="0" smtClean="0"/>
              <a:t>HAZMAT and HW Locations (continued)</a:t>
            </a:r>
            <a:endParaRPr lang="fi-FI" altLang="en-US" sz="2800" dirty="0" smtClean="0"/>
          </a:p>
        </p:txBody>
      </p:sp>
      <p:sp>
        <p:nvSpPr>
          <p:cNvPr id="20483" name="Sisällön paikkamerkki 2"/>
          <p:cNvSpPr>
            <a:spLocks noGrp="1"/>
          </p:cNvSpPr>
          <p:nvPr>
            <p:ph idx="1"/>
          </p:nvPr>
        </p:nvSpPr>
        <p:spPr bwMode="auto">
          <a:xfrm>
            <a:off x="395288" y="1412875"/>
            <a:ext cx="84582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smtClean="0"/>
              <a:t>Access to the storage area should be limited to authorized personnel</a:t>
            </a:r>
          </a:p>
          <a:p>
            <a:pPr eaLnBrk="1" hangingPunct="1"/>
            <a:endParaRPr lang="en-US" altLang="en-US" sz="2200" dirty="0" smtClean="0"/>
          </a:p>
          <a:p>
            <a:pPr eaLnBrk="1" hangingPunct="1"/>
            <a:r>
              <a:rPr lang="en-US" altLang="en-US" sz="2200" dirty="0" smtClean="0"/>
              <a:t>Use control measures such as signs, rope, yellow and black cautionary tape, and fencing to restrict access and control activities in and around the sites  </a:t>
            </a:r>
          </a:p>
          <a:p>
            <a:pPr eaLnBrk="1" hangingPunct="1"/>
            <a:endParaRPr lang="en-US" altLang="en-US" sz="2200" dirty="0" smtClean="0"/>
          </a:p>
          <a:p>
            <a:pPr eaLnBrk="1" hangingPunct="1"/>
            <a:r>
              <a:rPr lang="en-US" altLang="en-US" sz="2200" dirty="0" smtClean="0"/>
              <a:t>The area should be properly designated as a HAZMAT/HW facility, with signs in all necessary languages, posted on all sides which state cautions such as: </a:t>
            </a:r>
          </a:p>
          <a:p>
            <a:pPr algn="ctr" eaLnBrk="1" hangingPunct="1">
              <a:buFontTx/>
              <a:buNone/>
            </a:pPr>
            <a:r>
              <a:rPr lang="en-US" altLang="en-US" sz="2200" dirty="0" smtClean="0"/>
              <a:t>	"HAZARDOUS WASTE STORAGE AREA – DANGER AUTHORIZED PERSONNEL ONLY" </a:t>
            </a:r>
          </a:p>
          <a:p>
            <a:pPr algn="ctr" eaLnBrk="1" hangingPunct="1">
              <a:buFontTx/>
              <a:buNone/>
            </a:pPr>
            <a:r>
              <a:rPr lang="en-US" altLang="en-US" sz="2200" dirty="0" smtClean="0"/>
              <a:t>"NO SMOKING” </a:t>
            </a:r>
          </a:p>
          <a:p>
            <a:pPr eaLnBrk="1" hangingPunct="1"/>
            <a:endParaRPr lang="fi-FI" altLang="en-US" dirty="0" smtClean="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68E09AB5-B474-4DAD-83D4-4EA663F93AD6}" type="slidenum">
              <a:rPr lang="en-US" altLang="en-US">
                <a:solidFill>
                  <a:srgbClr val="000000"/>
                </a:solidFill>
                <a:latin typeface="Arial" pitchFamily="34" charset="0"/>
              </a:rPr>
              <a:pPr/>
              <a:t>14</a:t>
            </a:fld>
            <a:endParaRPr lang="en-US" altLang="en-US">
              <a:solidFill>
                <a:srgbClr val="000000"/>
              </a:solidFill>
              <a:latin typeface="Arial" pitchFamily="34" charset="0"/>
            </a:endParaRPr>
          </a:p>
        </p:txBody>
      </p:sp>
      <p:sp>
        <p:nvSpPr>
          <p:cNvPr id="6" name="Rektangel 3"/>
          <p:cNvSpPr/>
          <p:nvPr/>
        </p:nvSpPr>
        <p:spPr>
          <a:xfrm>
            <a:off x="7884368" y="116631"/>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ontent Placeholder 2"/>
          <p:cNvSpPr>
            <a:spLocks noGrp="1"/>
          </p:cNvSpPr>
          <p:nvPr>
            <p:ph idx="1"/>
          </p:nvPr>
        </p:nvSpPr>
        <p:spPr>
          <a:xfrm>
            <a:off x="457200" y="1412776"/>
            <a:ext cx="3048000" cy="1676400"/>
          </a:xfrm>
        </p:spPr>
        <p:txBody>
          <a:bodyPr>
            <a:normAutofit fontScale="92500" lnSpcReduction="10000"/>
          </a:bodyPr>
          <a:lstStyle/>
          <a:p>
            <a:pPr eaLnBrk="1" hangingPunct="1">
              <a:defRPr/>
            </a:pPr>
            <a:r>
              <a:rPr lang="en-US" sz="2800" b="1" dirty="0" smtClean="0">
                <a:ea typeface="+mn-ea"/>
                <a:cs typeface="+mn-cs"/>
              </a:rPr>
              <a:t>Signage</a:t>
            </a:r>
          </a:p>
          <a:p>
            <a:pPr eaLnBrk="1" hangingPunct="1">
              <a:defRPr/>
            </a:pPr>
            <a:r>
              <a:rPr lang="en-US" sz="2800" b="1" dirty="0" smtClean="0">
                <a:ea typeface="+mn-ea"/>
                <a:cs typeface="+mn-cs"/>
              </a:rPr>
              <a:t>Accumulation log</a:t>
            </a:r>
          </a:p>
          <a:p>
            <a:pPr eaLnBrk="1" hangingPunct="1">
              <a:defRPr/>
            </a:pPr>
            <a:r>
              <a:rPr lang="en-US" sz="2800" b="1" dirty="0" smtClean="0">
                <a:ea typeface="+mn-ea"/>
                <a:cs typeface="+mn-cs"/>
              </a:rPr>
              <a:t>Inspection</a:t>
            </a:r>
          </a:p>
          <a:p>
            <a:pPr eaLnBrk="1" hangingPunct="1">
              <a:defRPr/>
            </a:pPr>
            <a:endParaRPr lang="en-US" b="1" dirty="0" smtClean="0">
              <a:ea typeface="+mn-ea"/>
              <a:cs typeface="+mn-cs"/>
            </a:endParaRPr>
          </a:p>
        </p:txBody>
      </p:sp>
      <p:sp>
        <p:nvSpPr>
          <p:cNvPr id="11" name="Rectangle 3"/>
          <p:cNvSpPr>
            <a:spLocks noChangeArrowheads="1"/>
          </p:cNvSpPr>
          <p:nvPr/>
        </p:nvSpPr>
        <p:spPr bwMode="auto">
          <a:xfrm>
            <a:off x="457200" y="285750"/>
            <a:ext cx="8153400" cy="704850"/>
          </a:xfrm>
          <a:prstGeom prst="rect">
            <a:avLst/>
          </a:prstGeom>
          <a:noFill/>
          <a:ln w="12700">
            <a:noFill/>
            <a:miter lim="800000"/>
            <a:headEnd/>
            <a:tailEnd/>
          </a:ln>
        </p:spPr>
        <p:txBody>
          <a:bodyPr lIns="90488" tIns="44450" rIns="90488" bIns="4445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4000" b="1" smtClean="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Example of HW facility</a:t>
            </a:r>
          </a:p>
        </p:txBody>
      </p:sp>
      <p:sp>
        <p:nvSpPr>
          <p:cNvPr id="215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74FA6CC6-C4A0-468B-B30E-ED58ABB0A9AA}" type="slidenum">
              <a:rPr lang="en-US" altLang="en-US">
                <a:solidFill>
                  <a:srgbClr val="000000"/>
                </a:solidFill>
                <a:latin typeface="Arial" pitchFamily="34" charset="0"/>
              </a:rPr>
              <a:pPr/>
              <a:t>15</a:t>
            </a:fld>
            <a:endParaRPr lang="en-US" altLang="en-US">
              <a:solidFill>
                <a:srgbClr val="000000"/>
              </a:solidFill>
              <a:latin typeface="Arial" pitchFamily="34" charset="0"/>
            </a:endParaRPr>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347878"/>
            <a:ext cx="5695240" cy="3889433"/>
          </a:xfrm>
          <a:prstGeom prst="rect">
            <a:avLst/>
          </a:prstGeom>
        </p:spPr>
      </p:pic>
      <p:sp>
        <p:nvSpPr>
          <p:cNvPr id="7" name="Rektangel 3"/>
          <p:cNvSpPr/>
          <p:nvPr/>
        </p:nvSpPr>
        <p:spPr>
          <a:xfrm>
            <a:off x="7884368" y="147250"/>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a:xfrm>
            <a:off x="1514285" y="116632"/>
            <a:ext cx="6624414" cy="762000"/>
          </a:xfrm>
        </p:spPr>
        <p:txBody>
          <a:bodyPr/>
          <a:lstStyle/>
          <a:p>
            <a:pPr eaLnBrk="1" hangingPunct="1"/>
            <a:r>
              <a:rPr lang="en-US" altLang="en-US" sz="2000" dirty="0" smtClean="0"/>
              <a:t>Planning Factors for HAZMAT/HW Locations</a:t>
            </a:r>
            <a:br>
              <a:rPr lang="en-US" altLang="en-US" sz="2000" dirty="0" smtClean="0"/>
            </a:br>
            <a:r>
              <a:rPr lang="en-US" altLang="en-US" sz="2000" dirty="0" smtClean="0"/>
              <a:t>EO Responsibilities</a:t>
            </a:r>
            <a:endParaRPr lang="fi-FI" altLang="en-US" sz="2000" dirty="0" smtClean="0"/>
          </a:p>
        </p:txBody>
      </p:sp>
      <p:sp>
        <p:nvSpPr>
          <p:cNvPr id="3" name="Sisällön paikkamerkki 2"/>
          <p:cNvSpPr>
            <a:spLocks noGrp="1"/>
          </p:cNvSpPr>
          <p:nvPr>
            <p:ph idx="1"/>
          </p:nvPr>
        </p:nvSpPr>
        <p:spPr bwMode="auto">
          <a:xfrm>
            <a:off x="468313" y="1268413"/>
            <a:ext cx="8229600" cy="5113337"/>
          </a:xfrm>
          <a:solidFill>
            <a:srgbClr val="CCCCCC"/>
          </a:solidFill>
          <a:ln>
            <a:solidFill>
              <a:srgbClr val="000000"/>
            </a:solidFill>
            <a:miter lim="800000"/>
            <a:headEnd/>
            <a:tailEnd/>
          </a:ln>
          <a:effectLst>
            <a:outerShdw blurRad="40000" dist="20000" dir="5400000" rotWithShape="0">
              <a:srgbClr val="808080">
                <a:alpha val="37999"/>
              </a:srgbClr>
            </a:outerShdw>
          </a:effectLst>
        </p:spPr>
        <p:txBody>
          <a:bodyPr vert="horz" wrap="square" lIns="91440" tIns="45720" rIns="91440" bIns="45720" numCol="1" anchor="t" anchorCtr="0" compatLnSpc="1">
            <a:prstTxWarp prst="textNoShape">
              <a:avLst/>
            </a:prstTxWarp>
          </a:bodyPr>
          <a:lstStyle/>
          <a:p>
            <a:pPr eaLnBrk="1" hangingPunct="1">
              <a:defRPr/>
            </a:pPr>
            <a:r>
              <a:rPr lang="en-US" altLang="en-US" sz="2600" dirty="0" smtClean="0">
                <a:solidFill>
                  <a:srgbClr val="000000"/>
                </a:solidFill>
              </a:rPr>
              <a:t>Work with </a:t>
            </a:r>
            <a:r>
              <a:rPr lang="en-US" altLang="en-US" sz="2600" dirty="0" smtClean="0"/>
              <a:t>logistics officer </a:t>
            </a:r>
            <a:r>
              <a:rPr lang="en-US" altLang="en-US" sz="2600" dirty="0" smtClean="0">
                <a:solidFill>
                  <a:srgbClr val="000000"/>
                </a:solidFill>
              </a:rPr>
              <a:t>to make sure HAZMAT/HW is managed properly, for example</a:t>
            </a:r>
          </a:p>
          <a:p>
            <a:pPr lvl="1" eaLnBrk="1" hangingPunct="1">
              <a:defRPr/>
            </a:pPr>
            <a:r>
              <a:rPr lang="en-US" altLang="en-US" dirty="0" smtClean="0">
                <a:solidFill>
                  <a:srgbClr val="000000"/>
                </a:solidFill>
              </a:rPr>
              <a:t>Monitor and inspect storage areas regularly</a:t>
            </a:r>
          </a:p>
          <a:p>
            <a:pPr lvl="1" eaLnBrk="1" hangingPunct="1">
              <a:defRPr/>
            </a:pPr>
            <a:r>
              <a:rPr lang="en-US" altLang="en-US" sz="2400" dirty="0" smtClean="0">
                <a:solidFill>
                  <a:srgbClr val="000000"/>
                </a:solidFill>
              </a:rPr>
              <a:t>Be aware of HAZMAT/HW </a:t>
            </a:r>
            <a:r>
              <a:rPr lang="en-US" altLang="en-US" sz="2400" dirty="0" smtClean="0"/>
              <a:t>transportation plans</a:t>
            </a:r>
            <a:endParaRPr lang="en-US" altLang="en-US" dirty="0" smtClean="0">
              <a:solidFill>
                <a:srgbClr val="000000"/>
              </a:solidFill>
            </a:endParaRPr>
          </a:p>
          <a:p>
            <a:pPr eaLnBrk="1" hangingPunct="1">
              <a:defRPr/>
            </a:pPr>
            <a:r>
              <a:rPr lang="en-US" altLang="en-US" sz="2600" dirty="0" smtClean="0">
                <a:solidFill>
                  <a:srgbClr val="000000"/>
                </a:solidFill>
              </a:rPr>
              <a:t>EO primary responsibilities</a:t>
            </a:r>
            <a:r>
              <a:rPr lang="en-US" altLang="en-US" dirty="0" smtClean="0">
                <a:solidFill>
                  <a:srgbClr val="000000"/>
                </a:solidFill>
              </a:rPr>
              <a:t>: </a:t>
            </a:r>
          </a:p>
          <a:p>
            <a:pPr lvl="1" eaLnBrk="1" hangingPunct="1">
              <a:defRPr/>
            </a:pPr>
            <a:r>
              <a:rPr lang="en-US" altLang="en-US" dirty="0" smtClean="0"/>
              <a:t>Spill prevention – work with supply personnel to ensure that equipment for managing (properly storing, containing and disposing) HAZMAT/HW is available</a:t>
            </a:r>
          </a:p>
          <a:p>
            <a:pPr lvl="1" eaLnBrk="1" hangingPunct="1">
              <a:defRPr/>
            </a:pPr>
            <a:r>
              <a:rPr lang="en-US" altLang="en-US" dirty="0" smtClean="0">
                <a:solidFill>
                  <a:srgbClr val="000000"/>
                </a:solidFill>
              </a:rPr>
              <a:t>Spill response </a:t>
            </a:r>
            <a:r>
              <a:rPr lang="en-US" altLang="en-US" dirty="0" smtClean="0"/>
              <a:t>–</a:t>
            </a:r>
            <a:r>
              <a:rPr lang="en-US" altLang="en-US" dirty="0" smtClean="0">
                <a:solidFill>
                  <a:srgbClr val="000000"/>
                </a:solidFill>
              </a:rPr>
              <a:t> perform planning, training, resourcing and reporting requirements</a:t>
            </a:r>
          </a:p>
          <a:p>
            <a:pPr lvl="1" eaLnBrk="1" hangingPunct="1">
              <a:defRPr/>
            </a:pPr>
            <a:r>
              <a:rPr lang="en-US" altLang="en-US" dirty="0" smtClean="0">
                <a:solidFill>
                  <a:srgbClr val="000000"/>
                </a:solidFill>
              </a:rPr>
              <a:t>Recordkeeping </a:t>
            </a:r>
            <a:r>
              <a:rPr lang="en-US" altLang="en-US" dirty="0" smtClean="0"/>
              <a:t>– c</a:t>
            </a:r>
            <a:r>
              <a:rPr lang="en-US" altLang="en-US" dirty="0" smtClean="0">
                <a:solidFill>
                  <a:srgbClr val="000000"/>
                </a:solidFill>
              </a:rPr>
              <a:t>oordinate with HAZMAT/HW facilities personnel to ensure inventory </a:t>
            </a:r>
            <a:r>
              <a:rPr lang="en-US" altLang="en-US" dirty="0" smtClean="0"/>
              <a:t>records are maintained and available</a:t>
            </a:r>
            <a:endParaRPr lang="en-US" altLang="en-US" dirty="0" smtClean="0">
              <a:solidFill>
                <a:srgbClr val="000000"/>
              </a:solidFill>
            </a:endParaRPr>
          </a:p>
          <a:p>
            <a:pPr eaLnBrk="1" hangingPunct="1">
              <a:buFontTx/>
              <a:buNone/>
              <a:defRPr/>
            </a:pPr>
            <a:endParaRPr lang="en-US" altLang="en-US" dirty="0" smtClean="0">
              <a:solidFill>
                <a:srgbClr val="000000"/>
              </a:solidFill>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F4E25138-8DE7-455F-8BBC-C83A46FD6161}" type="slidenum">
              <a:rPr lang="en-US" altLang="en-US">
                <a:solidFill>
                  <a:srgbClr val="000000"/>
                </a:solidFill>
                <a:latin typeface="Arial" pitchFamily="34" charset="0"/>
              </a:rPr>
              <a:pPr/>
              <a:t>16</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1295400" y="228600"/>
            <a:ext cx="7010400" cy="762000"/>
          </a:xfrm>
        </p:spPr>
        <p:txBody>
          <a:bodyPr/>
          <a:lstStyle/>
          <a:p>
            <a:pPr eaLnBrk="1" hangingPunct="1"/>
            <a:r>
              <a:rPr lang="en-US" altLang="en-US" smtClean="0"/>
              <a:t>Collection</a:t>
            </a:r>
          </a:p>
        </p:txBody>
      </p:sp>
      <p:sp>
        <p:nvSpPr>
          <p:cNvPr id="3" name="Sisällön paikkamerkki 2"/>
          <p:cNvSpPr>
            <a:spLocks noGrp="1"/>
          </p:cNvSpPr>
          <p:nvPr>
            <p:ph sz="half" idx="2"/>
          </p:nvPr>
        </p:nvSpPr>
        <p:spPr>
          <a:xfrm>
            <a:off x="304800" y="1219200"/>
            <a:ext cx="8458200" cy="2209800"/>
          </a:xfr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en-US" sz="2000" dirty="0" smtClean="0"/>
              <a:t>Hazardous waste should </a:t>
            </a:r>
            <a:r>
              <a:rPr lang="en-US" sz="2000" dirty="0" smtClean="0">
                <a:solidFill>
                  <a:schemeClr val="tx1"/>
                </a:solidFill>
              </a:rPr>
              <a:t>be</a:t>
            </a:r>
            <a:r>
              <a:rPr lang="en-US" sz="2000" dirty="0" smtClean="0"/>
              <a:t> collected at or near the point of generation. </a:t>
            </a:r>
            <a:r>
              <a:rPr lang="en-US" sz="2000" dirty="0" smtClean="0">
                <a:solidFill>
                  <a:schemeClr val="tx1"/>
                </a:solidFill>
              </a:rPr>
              <a:t>This is the </a:t>
            </a:r>
            <a:r>
              <a:rPr lang="en-US" sz="2000" dirty="0" smtClean="0"/>
              <a:t>Hazardous Waste Accumulation Point (HWAP)</a:t>
            </a:r>
            <a:endParaRPr lang="fi-FI" sz="2000" dirty="0" smtClean="0"/>
          </a:p>
          <a:p>
            <a:pPr eaLnBrk="1" hangingPunct="1">
              <a:defRPr/>
            </a:pPr>
            <a:r>
              <a:rPr lang="en-US" sz="2000" dirty="0" smtClean="0"/>
              <a:t>The waste generator is responsible for the proper accumulation, maintenance and housekeeping of the HWAP</a:t>
            </a:r>
          </a:p>
          <a:p>
            <a:pPr eaLnBrk="1" hangingPunct="1">
              <a:defRPr/>
            </a:pPr>
            <a:r>
              <a:rPr lang="en-US" sz="2000" dirty="0" smtClean="0"/>
              <a:t>Accumulated waste should be transferred to a hazardous waste storage area (HWSA)</a:t>
            </a:r>
            <a:endParaRPr lang="en-US" dirty="0" smtClean="0"/>
          </a:p>
          <a:p>
            <a:pPr eaLnBrk="1" hangingPunct="1">
              <a:defRPr/>
            </a:pPr>
            <a:endParaRPr lang="fi-FI" dirty="0"/>
          </a:p>
        </p:txBody>
      </p:sp>
      <p:sp>
        <p:nvSpPr>
          <p:cNvPr id="6" name="Sisällön paikkamerkki 5"/>
          <p:cNvSpPr>
            <a:spLocks noGrp="1"/>
          </p:cNvSpPr>
          <p:nvPr>
            <p:ph sz="quarter" idx="4"/>
          </p:nvPr>
        </p:nvSpPr>
        <p:spPr bwMode="auto">
          <a:xfrm>
            <a:off x="323850" y="3284538"/>
            <a:ext cx="8064500" cy="3240087"/>
          </a:xfr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808080">
                <a:alpha val="37999"/>
              </a:srgbClr>
            </a:outerShdw>
          </a:effectLst>
        </p:spPr>
        <p:txBody>
          <a:bodyPr vert="horz" wrap="square" lIns="91440" tIns="45720" rIns="91440" bIns="45720" numCol="1" anchor="t" anchorCtr="0" compatLnSpc="1">
            <a:prstTxWarp prst="textNoShape">
              <a:avLst/>
            </a:prstTxWarp>
          </a:bodyPr>
          <a:lstStyle/>
          <a:p>
            <a:pPr algn="ctr" eaLnBrk="1" hangingPunct="1">
              <a:buFontTx/>
              <a:buNone/>
              <a:defRPr/>
            </a:pPr>
            <a:r>
              <a:rPr lang="en-US" sz="2200" b="1" dirty="0" smtClean="0">
                <a:solidFill>
                  <a:schemeClr val="dk1"/>
                </a:solidFill>
                <a:ea typeface="+mn-ea"/>
                <a:cs typeface="+mn-cs"/>
              </a:rPr>
              <a:t>EO Responsibilities</a:t>
            </a:r>
          </a:p>
          <a:p>
            <a:pPr eaLnBrk="1" hangingPunct="1">
              <a:defRPr/>
            </a:pPr>
            <a:r>
              <a:rPr lang="en-US" sz="2000" dirty="0" smtClean="0">
                <a:solidFill>
                  <a:schemeClr val="dk1"/>
                </a:solidFill>
                <a:ea typeface="+mn-ea"/>
                <a:cs typeface="+mn-cs"/>
              </a:rPr>
              <a:t>Be aware of </a:t>
            </a:r>
            <a:r>
              <a:rPr lang="en-US" sz="2000" dirty="0" smtClean="0">
                <a:ea typeface="+mn-ea"/>
                <a:cs typeface="+mn-cs"/>
              </a:rPr>
              <a:t>the </a:t>
            </a:r>
            <a:r>
              <a:rPr lang="en-US" sz="2000" dirty="0" smtClean="0">
                <a:solidFill>
                  <a:schemeClr val="dk1"/>
                </a:solidFill>
                <a:ea typeface="+mn-ea"/>
                <a:cs typeface="+mn-cs"/>
              </a:rPr>
              <a:t>location of all HAZMAT/HW facilities (HWAP</a:t>
            </a:r>
            <a:r>
              <a:rPr lang="en-US" sz="2000" dirty="0" smtClean="0">
                <a:ea typeface="+mn-ea"/>
                <a:cs typeface="+mn-cs"/>
              </a:rPr>
              <a:t>s</a:t>
            </a:r>
            <a:r>
              <a:rPr lang="en-US" sz="2000" dirty="0" smtClean="0">
                <a:solidFill>
                  <a:schemeClr val="dk1"/>
                </a:solidFill>
                <a:ea typeface="+mn-ea"/>
                <a:cs typeface="+mn-cs"/>
              </a:rPr>
              <a:t>, HAZMAT/HWSA</a:t>
            </a:r>
            <a:r>
              <a:rPr lang="en-US" sz="2000" dirty="0" smtClean="0">
                <a:ea typeface="+mn-ea"/>
                <a:cs typeface="+mn-cs"/>
              </a:rPr>
              <a:t>s)</a:t>
            </a:r>
          </a:p>
          <a:p>
            <a:pPr eaLnBrk="1" hangingPunct="1">
              <a:defRPr/>
            </a:pPr>
            <a:r>
              <a:rPr lang="en-US" sz="2000" dirty="0" smtClean="0">
                <a:solidFill>
                  <a:schemeClr val="dk1"/>
                </a:solidFill>
                <a:ea typeface="+mn-ea"/>
                <a:cs typeface="+mn-cs"/>
              </a:rPr>
              <a:t>Make sure that </a:t>
            </a:r>
            <a:r>
              <a:rPr lang="en-US" sz="2000" dirty="0">
                <a:solidFill>
                  <a:schemeClr val="dk1"/>
                </a:solidFill>
                <a:ea typeface="+mn-ea"/>
                <a:cs typeface="+mn-cs"/>
              </a:rPr>
              <a:t>all </a:t>
            </a:r>
            <a:r>
              <a:rPr lang="en-US" sz="2000" dirty="0" smtClean="0">
                <a:solidFill>
                  <a:schemeClr val="dk1"/>
                </a:solidFill>
                <a:ea typeface="+mn-ea"/>
                <a:cs typeface="+mn-cs"/>
              </a:rPr>
              <a:t>HAZMAT/</a:t>
            </a:r>
            <a:r>
              <a:rPr lang="en-US" sz="2000" dirty="0">
                <a:solidFill>
                  <a:schemeClr val="dk1"/>
                </a:solidFill>
                <a:ea typeface="+mn-ea"/>
                <a:cs typeface="+mn-cs"/>
              </a:rPr>
              <a:t>HW facilities </a:t>
            </a:r>
            <a:r>
              <a:rPr lang="en-US" sz="2000" dirty="0" smtClean="0">
                <a:solidFill>
                  <a:schemeClr val="dk1"/>
                </a:solidFill>
                <a:ea typeface="+mn-ea"/>
                <a:cs typeface="+mn-cs"/>
              </a:rPr>
              <a:t>have appropriate equipment to respond to any on-site emergency</a:t>
            </a:r>
          </a:p>
          <a:p>
            <a:pPr eaLnBrk="1" hangingPunct="1">
              <a:defRPr/>
            </a:pPr>
            <a:r>
              <a:rPr lang="en-US" sz="2000" dirty="0" smtClean="0">
                <a:solidFill>
                  <a:schemeClr val="dk1"/>
                </a:solidFill>
                <a:ea typeface="+mn-ea"/>
                <a:cs typeface="+mn-cs"/>
              </a:rPr>
              <a:t>Make sure that all necessary personnel </a:t>
            </a:r>
            <a:r>
              <a:rPr lang="en-US" sz="2000" dirty="0" smtClean="0">
                <a:ea typeface="+mn-ea"/>
                <a:cs typeface="+mn-cs"/>
              </a:rPr>
              <a:t>have</a:t>
            </a:r>
            <a:r>
              <a:rPr lang="en-US" sz="2000" dirty="0" smtClean="0">
                <a:solidFill>
                  <a:schemeClr val="dk1"/>
                </a:solidFill>
                <a:ea typeface="+mn-ea"/>
                <a:cs typeface="+mn-cs"/>
              </a:rPr>
              <a:t> proper training </a:t>
            </a:r>
            <a:r>
              <a:rPr lang="en-US" sz="2000" dirty="0" smtClean="0">
                <a:ea typeface="+mn-ea"/>
                <a:cs typeface="+mn-cs"/>
              </a:rPr>
              <a:t>and appropriate Personal Protective Equipment (PPE)</a:t>
            </a:r>
            <a:endParaRPr lang="en-US" sz="2000" dirty="0" smtClean="0">
              <a:solidFill>
                <a:schemeClr val="dk1"/>
              </a:solidFill>
              <a:ea typeface="+mn-ea"/>
              <a:cs typeface="+mn-cs"/>
            </a:endParaRPr>
          </a:p>
          <a:p>
            <a:pPr eaLnBrk="1" hangingPunct="1">
              <a:defRPr/>
            </a:pPr>
            <a:r>
              <a:rPr lang="en-US" sz="2000" dirty="0" smtClean="0">
                <a:ea typeface="+mn-ea"/>
                <a:cs typeface="+mn-cs"/>
              </a:rPr>
              <a:t>Regularly monitor and inspect </a:t>
            </a:r>
            <a:r>
              <a:rPr lang="en-US" sz="2000" dirty="0" smtClean="0">
                <a:solidFill>
                  <a:schemeClr val="dk1"/>
                </a:solidFill>
                <a:ea typeface="+mn-ea"/>
                <a:cs typeface="+mn-cs"/>
              </a:rPr>
              <a:t>collection sites</a:t>
            </a:r>
          </a:p>
          <a:p>
            <a:pPr eaLnBrk="1" hangingPunct="1">
              <a:defRPr/>
            </a:pPr>
            <a:r>
              <a:rPr lang="en-US" sz="2000" dirty="0" smtClean="0">
                <a:solidFill>
                  <a:schemeClr val="dk1"/>
                </a:solidFill>
                <a:ea typeface="+mn-ea"/>
                <a:cs typeface="+mn-cs"/>
              </a:rPr>
              <a:t>Maintain good records</a:t>
            </a: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a:xfrm>
            <a:off x="1066800" y="152400"/>
            <a:ext cx="6601544" cy="762000"/>
          </a:xfrm>
        </p:spPr>
        <p:txBody>
          <a:bodyPr/>
          <a:lstStyle/>
          <a:p>
            <a:pPr eaLnBrk="1" hangingPunct="1"/>
            <a:r>
              <a:rPr lang="en-US" altLang="en-US" dirty="0" smtClean="0"/>
              <a:t>Secondary Containment</a:t>
            </a:r>
          </a:p>
        </p:txBody>
      </p:sp>
      <p:sp>
        <p:nvSpPr>
          <p:cNvPr id="24579" name="Sisällön paikkamerkki 2"/>
          <p:cNvSpPr>
            <a:spLocks noGrp="1"/>
          </p:cNvSpPr>
          <p:nvPr>
            <p:ph idx="1"/>
          </p:nvPr>
        </p:nvSpPr>
        <p:spPr bwMode="auto">
          <a:xfrm>
            <a:off x="457200" y="1295400"/>
            <a:ext cx="8229600" cy="2438400"/>
          </a:xfrm>
          <a:extLst/>
        </p:spPr>
        <p:txBody>
          <a:bodyPr vert="horz" wrap="square" lIns="91440" tIns="45720" rIns="91440" bIns="45720" numCol="1" anchor="t" anchorCtr="0" compatLnSpc="1">
            <a:prstTxWarp prst="textNoShape">
              <a:avLst/>
            </a:prstTxWarp>
          </a:bodyPr>
          <a:lstStyle/>
          <a:p>
            <a:pPr eaLnBrk="1" hangingPunct="1">
              <a:defRPr/>
            </a:pPr>
            <a:r>
              <a:rPr lang="en-US" sz="2000" dirty="0" smtClean="0">
                <a:ea typeface="+mn-ea"/>
                <a:cs typeface="+mn-cs"/>
              </a:rPr>
              <a:t>Secondary containment for all containers is required to prevent the spread of spills</a:t>
            </a:r>
            <a:endParaRPr lang="en-US" sz="2000" dirty="0">
              <a:ea typeface="+mn-ea"/>
              <a:cs typeface="+mn-cs"/>
            </a:endParaRPr>
          </a:p>
          <a:p>
            <a:pPr marL="0" indent="0" eaLnBrk="1" hangingPunct="1">
              <a:buFontTx/>
              <a:buNone/>
              <a:defRPr/>
            </a:pPr>
            <a:endParaRPr lang="en-US" sz="2000" dirty="0" smtClean="0">
              <a:ea typeface="+mn-ea"/>
              <a:cs typeface="+mn-cs"/>
            </a:endParaRPr>
          </a:p>
          <a:p>
            <a:pPr eaLnBrk="1" hangingPunct="1">
              <a:defRPr/>
            </a:pPr>
            <a:r>
              <a:rPr lang="en-US" sz="2000" dirty="0" smtClean="0">
                <a:ea typeface="+mn-ea"/>
                <a:cs typeface="+mn-cs"/>
              </a:rPr>
              <a:t>Secondary containment must have the capacity to contain 10 percent of the total volume being stored or 110 percent of the volume of the largest container, whichever is greater</a:t>
            </a:r>
          </a:p>
        </p:txBody>
      </p:sp>
      <p:sp>
        <p:nvSpPr>
          <p:cNvPr id="4" name="Sisällön paikkamerkki 2"/>
          <p:cNvSpPr txBox="1">
            <a:spLocks/>
          </p:cNvSpPr>
          <p:nvPr/>
        </p:nvSpPr>
        <p:spPr>
          <a:xfrm>
            <a:off x="304800" y="4343400"/>
            <a:ext cx="8229600" cy="2209800"/>
          </a:xfrm>
          <a:prstGeom prst="rect">
            <a:avLst/>
          </a:prstGeom>
        </p:spPr>
        <p:txBody>
          <a:bodyPr/>
          <a:lstStyle/>
          <a:p>
            <a:pPr marL="331788" indent="-331788" eaLnBrk="1" hangingPunct="1">
              <a:spcBef>
                <a:spcPct val="20000"/>
              </a:spcBef>
              <a:buFontTx/>
              <a:buChar char="•"/>
              <a:defRPr/>
            </a:pPr>
            <a:endParaRPr lang="en-US" sz="2400" kern="0" dirty="0">
              <a:solidFill>
                <a:srgbClr val="000000"/>
              </a:solidFill>
              <a:latin typeface="+mn-lt"/>
              <a:ea typeface="+mn-ea"/>
              <a:cs typeface="Arial" charset="0"/>
            </a:endParaRPr>
          </a:p>
          <a:p>
            <a:pPr marL="331788" indent="-331788" eaLnBrk="1" hangingPunct="1">
              <a:spcBef>
                <a:spcPct val="20000"/>
              </a:spcBef>
              <a:buFontTx/>
              <a:buChar char="•"/>
              <a:defRPr/>
            </a:pPr>
            <a:endParaRPr lang="en-US" sz="2000" kern="0" dirty="0">
              <a:solidFill>
                <a:srgbClr val="000000"/>
              </a:solidFill>
              <a:latin typeface="+mn-lt"/>
              <a:ea typeface="+mn-ea"/>
              <a:cs typeface="Arial" charset="0"/>
            </a:endParaRPr>
          </a:p>
          <a:p>
            <a:pPr marL="331788" indent="-331788" eaLnBrk="1" hangingPunct="1">
              <a:spcBef>
                <a:spcPct val="20000"/>
              </a:spcBef>
              <a:buFontTx/>
              <a:buChar char="•"/>
              <a:defRPr/>
            </a:pPr>
            <a:endParaRPr lang="en-US" sz="2400" kern="0" dirty="0">
              <a:solidFill>
                <a:srgbClr val="000000"/>
              </a:solidFill>
              <a:latin typeface="+mn-lt"/>
              <a:ea typeface="+mn-ea"/>
              <a:cs typeface="Arial" charset="0"/>
            </a:endParaRPr>
          </a:p>
        </p:txBody>
      </p:sp>
      <p:sp>
        <p:nvSpPr>
          <p:cNvPr id="5" name="Sisällön paikkamerkki 2"/>
          <p:cNvSpPr txBox="1">
            <a:spLocks/>
          </p:cNvSpPr>
          <p:nvPr/>
        </p:nvSpPr>
        <p:spPr>
          <a:xfrm>
            <a:off x="457200" y="2286000"/>
            <a:ext cx="8229600" cy="2895600"/>
          </a:xfrm>
          <a:prstGeom prst="rect">
            <a:avLst/>
          </a:prstGeom>
        </p:spPr>
        <p:txBody>
          <a:bodyPr/>
          <a:lstStyle/>
          <a:p>
            <a:pPr marL="331788" indent="-331788" eaLnBrk="1" hangingPunct="1">
              <a:spcBef>
                <a:spcPct val="20000"/>
              </a:spcBef>
              <a:buFontTx/>
              <a:buChar char="•"/>
              <a:defRPr/>
            </a:pPr>
            <a:endParaRPr lang="en-US" sz="2400" kern="0" dirty="0">
              <a:solidFill>
                <a:srgbClr val="000000"/>
              </a:solidFill>
              <a:latin typeface="+mn-lt"/>
              <a:ea typeface="+mn-ea"/>
              <a:cs typeface="Arial" charset="0"/>
            </a:endParaRPr>
          </a:p>
        </p:txBody>
      </p:sp>
      <p:sp>
        <p:nvSpPr>
          <p:cNvPr id="6" name="Sisällön paikkamerkki 2"/>
          <p:cNvSpPr txBox="1">
            <a:spLocks/>
          </p:cNvSpPr>
          <p:nvPr/>
        </p:nvSpPr>
        <p:spPr bwMode="auto">
          <a:xfrm>
            <a:off x="457200" y="3733800"/>
            <a:ext cx="8229600" cy="25146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lstStyle/>
          <a:p>
            <a:pPr marL="331788" indent="-331788" algn="ctr" eaLnBrk="1" hangingPunct="1">
              <a:spcBef>
                <a:spcPct val="20000"/>
              </a:spcBef>
              <a:defRPr/>
            </a:pPr>
            <a:r>
              <a:rPr lang="en-US" sz="2400" b="1" kern="0" dirty="0">
                <a:solidFill>
                  <a:srgbClr val="000000"/>
                </a:solidFill>
                <a:latin typeface="+mn-lt"/>
                <a:ea typeface="+mn-ea"/>
              </a:rPr>
              <a:t>EO Responsibilities</a:t>
            </a:r>
          </a:p>
          <a:p>
            <a:pPr marL="331788" indent="-331788" eaLnBrk="1" hangingPunct="1">
              <a:spcBef>
                <a:spcPct val="20000"/>
              </a:spcBef>
              <a:buFontTx/>
              <a:buChar char="•"/>
              <a:defRPr/>
            </a:pPr>
            <a:r>
              <a:rPr lang="en-US" sz="2000" kern="0" dirty="0">
                <a:solidFill>
                  <a:srgbClr val="000000"/>
                </a:solidFill>
                <a:latin typeface="+mn-lt"/>
                <a:ea typeface="+mn-ea"/>
              </a:rPr>
              <a:t>Be aware of secondary containment </a:t>
            </a:r>
            <a:r>
              <a:rPr lang="en-US" sz="2000" kern="0" dirty="0">
                <a:latin typeface="+mn-lt"/>
                <a:ea typeface="+mn-ea"/>
              </a:rPr>
              <a:t>requirements</a:t>
            </a:r>
          </a:p>
          <a:p>
            <a:pPr marL="331788" indent="-331788" eaLnBrk="1" hangingPunct="1">
              <a:spcBef>
                <a:spcPct val="20000"/>
              </a:spcBef>
              <a:buFontTx/>
              <a:buChar char="•"/>
              <a:defRPr/>
            </a:pPr>
            <a:r>
              <a:rPr lang="en-US" sz="2000" kern="0" dirty="0">
                <a:latin typeface="+mn-lt"/>
                <a:ea typeface="+mn-ea"/>
              </a:rPr>
              <a:t>Monitor regularly that secondary containment is in place in HAZMAT/HW locations, that it is the right size, and that it uses </a:t>
            </a:r>
            <a:r>
              <a:rPr lang="en-US" sz="2000" kern="0" dirty="0">
                <a:solidFill>
                  <a:srgbClr val="000000"/>
                </a:solidFill>
                <a:latin typeface="+mn-lt"/>
                <a:ea typeface="+mn-ea"/>
              </a:rPr>
              <a:t>proper materials</a:t>
            </a:r>
          </a:p>
          <a:p>
            <a:pPr marL="331788" indent="-331788" eaLnBrk="1" hangingPunct="1">
              <a:spcBef>
                <a:spcPct val="20000"/>
              </a:spcBef>
              <a:buFontTx/>
              <a:buChar char="•"/>
              <a:defRPr/>
            </a:pPr>
            <a:r>
              <a:rPr lang="en-US" sz="2000" kern="0" dirty="0">
                <a:solidFill>
                  <a:srgbClr val="000000"/>
                </a:solidFill>
                <a:latin typeface="+mn-lt"/>
                <a:ea typeface="+mn-ea"/>
              </a:rPr>
              <a:t>Make sure that backup secondary containment materials are available</a:t>
            </a:r>
          </a:p>
        </p:txBody>
      </p:sp>
      <p:sp>
        <p:nvSpPr>
          <p:cNvPr id="2458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F970E1DB-8BCB-4FCB-B7CB-8CCE06F9FBAE}" type="slidenum">
              <a:rPr lang="en-US" altLang="en-US">
                <a:solidFill>
                  <a:srgbClr val="000000"/>
                </a:solidFill>
                <a:latin typeface="Arial" pitchFamily="34" charset="0"/>
              </a:rPr>
              <a:pPr/>
              <a:t>18</a:t>
            </a:fld>
            <a:endParaRPr lang="en-US" altLang="en-US">
              <a:solidFill>
                <a:srgbClr val="000000"/>
              </a:solidFill>
              <a:latin typeface="Arial" pitchFamily="34" charset="0"/>
            </a:endParaRPr>
          </a:p>
        </p:txBody>
      </p:sp>
      <p:sp>
        <p:nvSpPr>
          <p:cNvPr id="9"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pPr eaLnBrk="1" hangingPunct="1"/>
            <a:r>
              <a:rPr lang="en-US" altLang="en-US" smtClean="0"/>
              <a:t>Segregation</a:t>
            </a:r>
          </a:p>
        </p:txBody>
      </p:sp>
      <p:sp>
        <p:nvSpPr>
          <p:cNvPr id="25603" name="Sisällön paikkamerkki 2"/>
          <p:cNvSpPr>
            <a:spLocks noGrp="1"/>
          </p:cNvSpPr>
          <p:nvPr>
            <p:ph idx="1"/>
          </p:nvPr>
        </p:nvSpPr>
        <p:spPr bwMode="auto">
          <a:xfrm>
            <a:off x="457200" y="1295400"/>
            <a:ext cx="82296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t>HAZMAT and HW must be segregated to prevent incompatible materials or wastes from coming into contact in the event of a leak or spill and producing an adverse chemical reaction or toxic fumes</a:t>
            </a:r>
          </a:p>
          <a:p>
            <a:pPr eaLnBrk="1" hangingPunct="1"/>
            <a:endParaRPr lang="en-US" altLang="en-US" sz="2000" smtClean="0"/>
          </a:p>
          <a:p>
            <a:pPr eaLnBrk="1" hangingPunct="1"/>
            <a:r>
              <a:rPr lang="en-US" altLang="en-US" sz="2000" smtClean="0"/>
              <a:t>HAZMAT and HW are generally segregated into four major sections: Reactives, flammables, corrosives, and toxics </a:t>
            </a:r>
          </a:p>
          <a:p>
            <a:pPr eaLnBrk="1" hangingPunct="1"/>
            <a:endParaRPr lang="fi-FI" altLang="en-US" sz="2000" smtClean="0"/>
          </a:p>
          <a:p>
            <a:pPr eaLnBrk="1" hangingPunct="1"/>
            <a:r>
              <a:rPr lang="en-US" altLang="en-US" sz="2000" smtClean="0"/>
              <a:t>The following general incompatibilities should be avoided through segregation: </a:t>
            </a:r>
            <a:endParaRPr lang="fi-FI" altLang="en-US" sz="2000" smtClean="0"/>
          </a:p>
          <a:p>
            <a:pPr lvl="1" eaLnBrk="1" hangingPunct="1"/>
            <a:r>
              <a:rPr lang="en-US" altLang="en-US" sz="2000" smtClean="0"/>
              <a:t>Reactives from flammables </a:t>
            </a:r>
          </a:p>
          <a:p>
            <a:pPr lvl="1" eaLnBrk="1" hangingPunct="1"/>
            <a:r>
              <a:rPr lang="en-US" altLang="en-US" sz="2000" smtClean="0"/>
              <a:t>Acids from bases </a:t>
            </a:r>
          </a:p>
          <a:p>
            <a:pPr lvl="1" eaLnBrk="1" hangingPunct="1"/>
            <a:r>
              <a:rPr lang="en-US" altLang="en-US" sz="2000" smtClean="0"/>
              <a:t>Corrosives from flammables </a:t>
            </a:r>
          </a:p>
          <a:p>
            <a:pPr lvl="1" eaLnBrk="1" hangingPunct="1"/>
            <a:r>
              <a:rPr lang="en-US" altLang="en-US" sz="2000" smtClean="0"/>
              <a:t>Oxidizers from everything </a:t>
            </a:r>
          </a:p>
          <a:p>
            <a:pPr lvl="1" eaLnBrk="1" hangingPunct="1"/>
            <a:r>
              <a:rPr lang="en-US" altLang="en-US" sz="2000" smtClean="0"/>
              <a:t>Organic reactives from inorganic reactives </a:t>
            </a:r>
          </a:p>
          <a:p>
            <a:pPr eaLnBrk="1" hangingPunct="1"/>
            <a:endParaRPr lang="en-US" altLang="en-US" smtClean="0"/>
          </a:p>
          <a:p>
            <a:pPr eaLnBrk="1" hangingPunct="1">
              <a:buFontTx/>
              <a:buNone/>
            </a:pPr>
            <a:endParaRPr lang="fi-FI" altLang="en-US" sz="2000" smtClean="0"/>
          </a:p>
          <a:p>
            <a:pPr eaLnBrk="1" hangingPunct="1"/>
            <a:endParaRPr lang="fi-FI" altLang="en-US" smtClean="0"/>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E996CCE-E6A4-476D-8D64-9EF34A2C9883}" type="slidenum">
              <a:rPr lang="en-US" altLang="en-US">
                <a:solidFill>
                  <a:srgbClr val="000000"/>
                </a:solidFill>
                <a:latin typeface="Arial" pitchFamily="34" charset="0"/>
              </a:rPr>
              <a:pPr/>
              <a:t>19</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dirty="0" smtClean="0"/>
              <a:t>Technical Module</a:t>
            </a:r>
          </a:p>
        </p:txBody>
      </p:sp>
      <p:sp>
        <p:nvSpPr>
          <p:cNvPr id="5" name="Text Placeholder 4"/>
          <p:cNvSpPr>
            <a:spLocks noGrp="1"/>
          </p:cNvSpPr>
          <p:nvPr>
            <p:ph type="body" idx="1"/>
          </p:nvPr>
        </p:nvSpPr>
        <p:spPr/>
        <p:txBody>
          <a:bodyPr/>
          <a:lstStyle/>
          <a:p>
            <a:pPr eaLnBrk="1" hangingPunct="1">
              <a:defRPr/>
            </a:pPr>
            <a:r>
              <a:rPr lang="en-US" dirty="0">
                <a:ea typeface="+mn-ea"/>
                <a:cs typeface="+mn-cs"/>
              </a:rPr>
              <a:t>Hazardous Material </a:t>
            </a:r>
            <a:r>
              <a:rPr lang="en-US" dirty="0" smtClean="0">
                <a:ea typeface="+mn-ea"/>
                <a:cs typeface="+mn-cs"/>
              </a:rPr>
              <a:t>(HAZMAT) </a:t>
            </a:r>
            <a:r>
              <a:rPr lang="en-US" dirty="0">
                <a:ea typeface="+mn-ea"/>
                <a:cs typeface="+mn-cs"/>
              </a:rPr>
              <a:t>and Hazardous Waste (HW) Management </a:t>
            </a:r>
            <a:endParaRPr lang="en-US" strike="sngStrike" dirty="0">
              <a:ea typeface="+mn-ea"/>
              <a:cs typeface="+mn-cs"/>
            </a:endParaRPr>
          </a:p>
        </p:txBody>
      </p:sp>
      <p:sp>
        <p:nvSpPr>
          <p:cNvPr id="4"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smtClean="0"/>
              <a:t>Segregation</a:t>
            </a:r>
            <a:endParaRPr lang="en-US"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480065278"/>
              </p:ext>
            </p:extLst>
          </p:nvPr>
        </p:nvGraphicFramePr>
        <p:xfrm>
          <a:off x="395536" y="2132856"/>
          <a:ext cx="8363272" cy="4394840"/>
        </p:xfrm>
        <a:graphic>
          <a:graphicData uri="http://schemas.openxmlformats.org/drawingml/2006/table">
            <a:tbl>
              <a:tblPr firstRow="1">
                <a:tableStyleId>{073A0DAA-6AF3-43AB-8588-CEC1D06C72B9}</a:tableStyleId>
              </a:tblPr>
              <a:tblGrid>
                <a:gridCol w="2090818"/>
                <a:gridCol w="2090818"/>
                <a:gridCol w="2090818"/>
                <a:gridCol w="2090818"/>
              </a:tblGrid>
              <a:tr h="356158">
                <a:tc>
                  <a:txBody>
                    <a:bodyPr/>
                    <a:lstStyle/>
                    <a:p>
                      <a:r>
                        <a:rPr lang="en-US" sz="1600" noProof="0" dirty="0" err="1" smtClean="0"/>
                        <a:t>Reactives</a:t>
                      </a:r>
                      <a:endParaRPr lang="en-US" sz="1600" noProof="0" dirty="0"/>
                    </a:p>
                  </a:txBody>
                  <a:tcPr>
                    <a:lnB w="12700" cap="flat" cmpd="sng" algn="ctr">
                      <a:solidFill>
                        <a:schemeClr val="tx1"/>
                      </a:solidFill>
                      <a:prstDash val="solid"/>
                      <a:round/>
                      <a:headEnd type="none" w="med" len="med"/>
                      <a:tailEnd type="none" w="med" len="med"/>
                    </a:lnB>
                  </a:tcPr>
                </a:tc>
                <a:tc>
                  <a:txBody>
                    <a:bodyPr/>
                    <a:lstStyle/>
                    <a:p>
                      <a:r>
                        <a:rPr lang="en-US" sz="1600" dirty="0" smtClean="0"/>
                        <a:t>Flammables</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Corrosives</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Toxics</a:t>
                      </a:r>
                      <a:endParaRPr lang="en-US" sz="1600" dirty="0"/>
                    </a:p>
                  </a:txBody>
                  <a:tcPr>
                    <a:lnB w="12700" cap="flat" cmpd="sng" algn="ctr">
                      <a:solidFill>
                        <a:schemeClr val="tx1"/>
                      </a:solidFill>
                      <a:prstDash val="solid"/>
                      <a:round/>
                      <a:headEnd type="none" w="med" len="med"/>
                      <a:tailEnd type="none" w="med" len="med"/>
                    </a:lnB>
                  </a:tcPr>
                </a:tc>
              </a:tr>
              <a:tr h="439100">
                <a:tc>
                  <a:txBody>
                    <a:bodyPr/>
                    <a:lstStyle/>
                    <a:p>
                      <a:r>
                        <a:rPr lang="en-US" sz="1300" dirty="0" smtClean="0"/>
                        <a:t>Chlorination kits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300" dirty="0" smtClean="0"/>
                        <a:t>Chemical agent resistant coating-toxic</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300" dirty="0" smtClean="0"/>
                        <a:t>Battery acids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300" dirty="0" smtClean="0"/>
                        <a:t>Grease</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5362">
                <a:tc>
                  <a:txBody>
                    <a:bodyPr/>
                    <a:lstStyle/>
                    <a:p>
                      <a:r>
                        <a:rPr lang="en-US" sz="1300" dirty="0" smtClean="0"/>
                        <a:t>Decontaminates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Class III and V waste</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Carbon remover</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Insect repellants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r>
                        <a:rPr lang="en-US" sz="1300" dirty="0" smtClean="0"/>
                        <a:t>Lithium (batteries)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Cleaning compounds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Degreasers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Lubricants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r>
                        <a:rPr lang="en-US" sz="1300" dirty="0" smtClean="0"/>
                        <a:t>Magnesium</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Deicing agents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Paint strippers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Oils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r>
                        <a:rPr lang="en-US" sz="1300" dirty="0" smtClean="0"/>
                        <a:t>Sodium</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Fuels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Rust removers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Oil contaminated solids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0040">
                <a:tc>
                  <a:txBody>
                    <a:bodyPr/>
                    <a:lstStyle/>
                    <a:p>
                      <a:r>
                        <a:rPr lang="en-US" sz="1300" dirty="0" smtClean="0"/>
                        <a:t>Zinc powder</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Lacquers/varnishes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Radiator leak compounds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Paint primers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Paints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Weapons cleaners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Antifreeze</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Paint thinners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Parts cleaners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Sealants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Solvents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300" dirty="0" smtClean="0"/>
                        <a:t>Waste POL</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8032">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300" dirty="0" smtClean="0"/>
                        <a:t>Windshield cleaners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Dian numeron paikkamerkki 3"/>
          <p:cNvSpPr>
            <a:spLocks noGrp="1"/>
          </p:cNvSpPr>
          <p:nvPr>
            <p:ph type="sldNum" sz="quarter" idx="12"/>
          </p:nvPr>
        </p:nvSpPr>
        <p:spPr/>
        <p:txBody>
          <a:bodyPr/>
          <a:lstStyle/>
          <a:p>
            <a:pPr>
              <a:defRPr/>
            </a:pPr>
            <a:fld id="{F348F0EF-8594-440B-AF88-59E7F8D0F3A1}" type="slidenum">
              <a:rPr lang="en-US" altLang="en-US" smtClean="0"/>
              <a:pPr>
                <a:defRPr/>
              </a:pPr>
              <a:t>20</a:t>
            </a:fld>
            <a:endParaRPr lang="en-US" altLang="en-US"/>
          </a:p>
        </p:txBody>
      </p:sp>
      <p:sp>
        <p:nvSpPr>
          <p:cNvPr id="6" name="textruta 4"/>
          <p:cNvSpPr txBox="1">
            <a:spLocks noChangeArrowheads="1"/>
          </p:cNvSpPr>
          <p:nvPr/>
        </p:nvSpPr>
        <p:spPr bwMode="auto">
          <a:xfrm>
            <a:off x="609600" y="126876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dirty="0" smtClean="0">
                <a:solidFill>
                  <a:srgbClr val="000000"/>
                </a:solidFill>
                <a:latin typeface="Arial" pitchFamily="34" charset="0"/>
                <a:cs typeface="Arial" pitchFamily="34" charset="0"/>
              </a:rPr>
              <a:t>Here is an example of HAZMAT/HW segregated into the four basic categories</a:t>
            </a: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extLst>
      <p:ext uri="{BB962C8B-B14F-4D97-AF65-F5344CB8AC3E}">
        <p14:creationId xmlns:p14="http://schemas.microsoft.com/office/powerpoint/2010/main" val="1928688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pPr eaLnBrk="1" hangingPunct="1"/>
            <a:r>
              <a:rPr lang="en-US" altLang="en-US" dirty="0" smtClean="0"/>
              <a:t>Example of Storage </a:t>
            </a:r>
            <a:br>
              <a:rPr lang="en-US" altLang="en-US" dirty="0" smtClean="0"/>
            </a:br>
            <a:r>
              <a:rPr lang="en-US" altLang="en-US" dirty="0" smtClean="0"/>
              <a:t>Segregation Chart</a:t>
            </a:r>
          </a:p>
        </p:txBody>
      </p:sp>
      <p:sp>
        <p:nvSpPr>
          <p:cNvPr id="276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DCD7A85B-A6ED-4D15-BFC2-88F114F3E87F}" type="slidenum">
              <a:rPr lang="en-US" altLang="en-US">
                <a:solidFill>
                  <a:srgbClr val="000000"/>
                </a:solidFill>
                <a:latin typeface="Arial" pitchFamily="34" charset="0"/>
              </a:rPr>
              <a:pPr/>
              <a:t>21</a:t>
            </a:fld>
            <a:endParaRPr lang="en-US" altLang="en-US">
              <a:solidFill>
                <a:srgbClr val="000000"/>
              </a:solidFill>
              <a:latin typeface="Arial" pitchFamily="34" charset="0"/>
            </a:endParaRPr>
          </a:p>
        </p:txBody>
      </p:sp>
      <p:pic>
        <p:nvPicPr>
          <p:cNvPr id="3" name="Sisällön paikkamerkki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124744"/>
            <a:ext cx="8064896" cy="5702134"/>
          </a:xfrm>
        </p:spPr>
      </p:pic>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pPr eaLnBrk="1" hangingPunct="1"/>
            <a:r>
              <a:rPr lang="en-US" altLang="en-US" smtClean="0"/>
              <a:t>Segregation</a:t>
            </a:r>
            <a:r>
              <a:rPr lang="fi-FI" altLang="en-US" smtClean="0"/>
              <a:t> </a:t>
            </a:r>
          </a:p>
        </p:txBody>
      </p:sp>
      <p:sp>
        <p:nvSpPr>
          <p:cNvPr id="3" name="Sisällön paikkamerkki 2"/>
          <p:cNvSpPr>
            <a:spLocks noGrp="1"/>
          </p:cNvSpPr>
          <p:nvPr>
            <p:ph idx="1"/>
          </p:nvPr>
        </p:nvSpPr>
        <p:spPr bwMode="auto">
          <a:xfrm>
            <a:off x="250825" y="1516063"/>
            <a:ext cx="8642350" cy="4649787"/>
          </a:xfr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808080">
                <a:alpha val="37999"/>
              </a:srgbClr>
            </a:outerShdw>
          </a:effectLst>
        </p:spPr>
        <p:txBody>
          <a:bodyPr vert="horz" wrap="square" lIns="91440" tIns="45720" rIns="91440" bIns="45720" numCol="1" anchor="t" anchorCtr="0" compatLnSpc="1">
            <a:prstTxWarp prst="textNoShape">
              <a:avLst/>
            </a:prstTxWarp>
          </a:bodyPr>
          <a:lstStyle/>
          <a:p>
            <a:pPr algn="ctr" eaLnBrk="1" hangingPunct="1">
              <a:buFontTx/>
              <a:buNone/>
              <a:defRPr/>
            </a:pPr>
            <a:r>
              <a:rPr lang="en-US" b="1" dirty="0" smtClean="0">
                <a:solidFill>
                  <a:schemeClr val="dk1"/>
                </a:solidFill>
                <a:ea typeface="+mn-ea"/>
                <a:cs typeface="+mn-cs"/>
              </a:rPr>
              <a:t>EO Responsibilities</a:t>
            </a:r>
            <a:endParaRPr lang="en-US" dirty="0" smtClean="0">
              <a:solidFill>
                <a:schemeClr val="dk1"/>
              </a:solidFill>
              <a:ea typeface="+mn-ea"/>
              <a:cs typeface="+mn-cs"/>
            </a:endParaRPr>
          </a:p>
          <a:p>
            <a:pPr eaLnBrk="1" hangingPunct="1">
              <a:defRPr/>
            </a:pPr>
            <a:r>
              <a:rPr lang="en-US" dirty="0" smtClean="0">
                <a:ea typeface="+mn-ea"/>
                <a:cs typeface="+mn-cs"/>
              </a:rPr>
              <a:t>Make sure that HAZMAT/HW are segregated properly</a:t>
            </a:r>
          </a:p>
          <a:p>
            <a:pPr eaLnBrk="1" hangingPunct="1">
              <a:defRPr/>
            </a:pPr>
            <a:r>
              <a:rPr lang="en-US" dirty="0" smtClean="0">
                <a:ea typeface="+mn-ea"/>
                <a:cs typeface="+mn-cs"/>
              </a:rPr>
              <a:t>Be aware of</a:t>
            </a:r>
          </a:p>
          <a:p>
            <a:pPr lvl="1" eaLnBrk="1" hangingPunct="1">
              <a:defRPr/>
            </a:pPr>
            <a:r>
              <a:rPr lang="en-US" dirty="0">
                <a:ea typeface="+mn-ea"/>
                <a:cs typeface="+mn-cs"/>
              </a:rPr>
              <a:t>The most common types of </a:t>
            </a:r>
            <a:r>
              <a:rPr lang="en-US" dirty="0" smtClean="0">
                <a:ea typeface="+mn-ea"/>
                <a:cs typeface="+mn-cs"/>
              </a:rPr>
              <a:t>HAZMAT </a:t>
            </a:r>
            <a:r>
              <a:rPr lang="en-US" dirty="0">
                <a:ea typeface="+mn-ea"/>
                <a:cs typeface="+mn-cs"/>
              </a:rPr>
              <a:t>used in the operation and their properties</a:t>
            </a:r>
          </a:p>
          <a:p>
            <a:pPr lvl="1" eaLnBrk="1" hangingPunct="1">
              <a:defRPr/>
            </a:pPr>
            <a:r>
              <a:rPr lang="en-US" dirty="0" smtClean="0">
                <a:ea typeface="+mn-ea"/>
                <a:cs typeface="+mn-cs"/>
              </a:rPr>
              <a:t>Segregation instructions (Use segregation charts or Safety Data Sheets (SDS))</a:t>
            </a:r>
          </a:p>
          <a:p>
            <a:pPr lvl="1" eaLnBrk="1" hangingPunct="1">
              <a:defRPr/>
            </a:pPr>
            <a:r>
              <a:rPr lang="en-US" dirty="0" smtClean="0">
                <a:ea typeface="+mn-ea"/>
                <a:cs typeface="+mn-cs"/>
              </a:rPr>
              <a:t>Where to find segregation information </a:t>
            </a:r>
          </a:p>
          <a:p>
            <a:pPr lvl="1" eaLnBrk="1" hangingPunct="1">
              <a:defRPr/>
            </a:pPr>
            <a:r>
              <a:rPr lang="en-US" dirty="0" smtClean="0">
                <a:ea typeface="+mn-ea"/>
                <a:cs typeface="+mn-cs"/>
              </a:rPr>
              <a:t>The need to identify and separate HAZMAT and HW from other non-hazardous material and waste</a:t>
            </a:r>
          </a:p>
          <a:p>
            <a:pPr eaLnBrk="1" hangingPunct="1">
              <a:defRPr/>
            </a:pPr>
            <a:r>
              <a:rPr lang="en-US" dirty="0" smtClean="0">
                <a:ea typeface="+mn-ea"/>
                <a:cs typeface="+mn-cs"/>
              </a:rPr>
              <a:t>Ensure personnel are informed in HAZMAT/HW segregation</a:t>
            </a:r>
            <a:endParaRPr lang="fi-FI" dirty="0" smtClean="0">
              <a:ea typeface="+mn-ea"/>
              <a:cs typeface="+mn-cs"/>
            </a:endParaRPr>
          </a:p>
          <a:p>
            <a:pPr eaLnBrk="1" hangingPunct="1">
              <a:buFontTx/>
              <a:buNone/>
              <a:defRPr/>
            </a:pPr>
            <a:endParaRPr lang="fi-FI" dirty="0" smtClean="0">
              <a:solidFill>
                <a:schemeClr val="dk1"/>
              </a:solidFill>
              <a:ea typeface="+mn-ea"/>
              <a:cs typeface="+mn-cs"/>
            </a:endParaRP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BBD5A0D-1AA8-46EB-8CD8-2688683F2993}" type="slidenum">
              <a:rPr lang="en-US" altLang="en-US">
                <a:solidFill>
                  <a:srgbClr val="000000"/>
                </a:solidFill>
                <a:latin typeface="Arial" pitchFamily="34" charset="0"/>
              </a:rPr>
              <a:pPr/>
              <a:t>22</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p:cNvSpPr>
            <a:spLocks noGrp="1"/>
          </p:cNvSpPr>
          <p:nvPr>
            <p:ph type="title"/>
          </p:nvPr>
        </p:nvSpPr>
        <p:spPr>
          <a:xfrm>
            <a:off x="1066800" y="260350"/>
            <a:ext cx="7753350" cy="720725"/>
          </a:xfrm>
        </p:spPr>
        <p:txBody>
          <a:bodyPr/>
          <a:lstStyle/>
          <a:p>
            <a:pPr eaLnBrk="1" hangingPunct="1"/>
            <a:r>
              <a:rPr lang="en-US" altLang="en-US" sz="3200" dirty="0" smtClean="0"/>
              <a:t>Elements of a GHS Safety Data Sheet </a:t>
            </a:r>
            <a:endParaRPr lang="fi-FI" altLang="en-US" sz="3200" dirty="0" smtClean="0"/>
          </a:p>
        </p:txBody>
      </p:sp>
      <p:sp>
        <p:nvSpPr>
          <p:cNvPr id="29699" name="Sisällön paikkamerkki 2"/>
          <p:cNvSpPr>
            <a:spLocks noGrp="1"/>
          </p:cNvSpPr>
          <p:nvPr>
            <p:ph idx="1"/>
          </p:nvPr>
        </p:nvSpPr>
        <p:spPr bwMode="auto">
          <a:xfrm>
            <a:off x="755576" y="1600200"/>
            <a:ext cx="3733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90000"/>
              </a:lnSpc>
              <a:buFontTx/>
              <a:buAutoNum type="arabicPeriod"/>
            </a:pPr>
            <a:r>
              <a:rPr lang="en-US" altLang="en-US" sz="2200" smtClean="0"/>
              <a:t>Identification</a:t>
            </a:r>
          </a:p>
          <a:p>
            <a:pPr marL="457200" indent="-457200" eaLnBrk="1" hangingPunct="1">
              <a:lnSpc>
                <a:spcPct val="90000"/>
              </a:lnSpc>
              <a:buFontTx/>
              <a:buAutoNum type="arabicPeriod"/>
            </a:pPr>
            <a:r>
              <a:rPr lang="en-US" altLang="en-US" sz="2200" smtClean="0"/>
              <a:t>Hazard(s) identification</a:t>
            </a:r>
          </a:p>
          <a:p>
            <a:pPr marL="457200" indent="-457200" eaLnBrk="1" hangingPunct="1">
              <a:lnSpc>
                <a:spcPct val="90000"/>
              </a:lnSpc>
              <a:buFontTx/>
              <a:buAutoNum type="arabicPeriod"/>
            </a:pPr>
            <a:r>
              <a:rPr lang="en-US" altLang="en-US" sz="2200" smtClean="0"/>
              <a:t>Composition/information on ingredients</a:t>
            </a:r>
          </a:p>
          <a:p>
            <a:pPr marL="457200" indent="-457200" eaLnBrk="1" hangingPunct="1">
              <a:lnSpc>
                <a:spcPct val="90000"/>
              </a:lnSpc>
              <a:buFontTx/>
              <a:buAutoNum type="arabicPeriod"/>
            </a:pPr>
            <a:r>
              <a:rPr lang="en-US" altLang="en-US" sz="2200" smtClean="0"/>
              <a:t>First-aid measures</a:t>
            </a:r>
          </a:p>
          <a:p>
            <a:pPr marL="457200" indent="-457200" eaLnBrk="1" hangingPunct="1">
              <a:lnSpc>
                <a:spcPct val="90000"/>
              </a:lnSpc>
              <a:buFontTx/>
              <a:buAutoNum type="arabicPeriod"/>
            </a:pPr>
            <a:r>
              <a:rPr lang="en-US" altLang="en-US" sz="2200" smtClean="0"/>
              <a:t>Fire-fighting measures</a:t>
            </a:r>
          </a:p>
          <a:p>
            <a:pPr marL="457200" indent="-457200" eaLnBrk="1" hangingPunct="1">
              <a:lnSpc>
                <a:spcPct val="90000"/>
              </a:lnSpc>
              <a:buFontTx/>
              <a:buAutoNum type="arabicPeriod"/>
            </a:pPr>
            <a:r>
              <a:rPr lang="en-US" altLang="en-US" sz="2200" smtClean="0"/>
              <a:t>Accidental release measures</a:t>
            </a:r>
          </a:p>
          <a:p>
            <a:pPr marL="457200" indent="-457200" eaLnBrk="1" hangingPunct="1">
              <a:lnSpc>
                <a:spcPct val="90000"/>
              </a:lnSpc>
              <a:buFontTx/>
              <a:buAutoNum type="arabicPeriod"/>
            </a:pPr>
            <a:r>
              <a:rPr lang="en-US" altLang="en-US" sz="2200" smtClean="0"/>
              <a:t>Handling and storage</a:t>
            </a:r>
          </a:p>
          <a:p>
            <a:pPr marL="457200" indent="-457200" eaLnBrk="1" hangingPunct="1">
              <a:lnSpc>
                <a:spcPct val="90000"/>
              </a:lnSpc>
              <a:buFontTx/>
              <a:buAutoNum type="arabicPeriod"/>
            </a:pPr>
            <a:r>
              <a:rPr lang="en-US" altLang="en-US" sz="2200" smtClean="0"/>
              <a:t>Exposure controls/</a:t>
            </a:r>
            <a:br>
              <a:rPr lang="en-US" altLang="en-US" sz="2200" smtClean="0"/>
            </a:br>
            <a:r>
              <a:rPr lang="en-US" altLang="en-US" sz="2200" smtClean="0"/>
              <a:t>personal protection</a:t>
            </a:r>
          </a:p>
          <a:p>
            <a:pPr lvl="1" eaLnBrk="1" hangingPunct="1">
              <a:lnSpc>
                <a:spcPct val="90000"/>
              </a:lnSpc>
              <a:buFontTx/>
              <a:buNone/>
            </a:pPr>
            <a:endParaRPr lang="en-US" altLang="en-US" sz="2000" smtClean="0"/>
          </a:p>
        </p:txBody>
      </p:sp>
      <p:sp>
        <p:nvSpPr>
          <p:cNvPr id="4" name="Sisällön paikkamerkki 2"/>
          <p:cNvSpPr txBox="1">
            <a:spLocks/>
          </p:cNvSpPr>
          <p:nvPr/>
        </p:nvSpPr>
        <p:spPr>
          <a:xfrm>
            <a:off x="5181600" y="1600200"/>
            <a:ext cx="3581400" cy="4525963"/>
          </a:xfrm>
          <a:prstGeom prst="rect">
            <a:avLst/>
          </a:prstGeom>
        </p:spPr>
        <p:txBody>
          <a:bodyPr>
            <a:normAutofit fontScale="92500"/>
          </a:bodyPr>
          <a:lstStyle/>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Physical and chemical properties</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Stability and reactivity</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Toxicological    information</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Ecological information</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Disposal considerations</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Transport information</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Regulatory information</a:t>
            </a:r>
          </a:p>
          <a:p>
            <a:pPr marL="457200" indent="-457200" eaLnBrk="1" hangingPunct="1">
              <a:spcBef>
                <a:spcPct val="20000"/>
              </a:spcBef>
              <a:buFont typeface="+mj-lt"/>
              <a:buAutoNum type="arabicPeriod" startAt="9"/>
              <a:defRPr/>
            </a:pPr>
            <a:r>
              <a:rPr lang="en-US" sz="2400" kern="0" dirty="0">
                <a:solidFill>
                  <a:srgbClr val="000000"/>
                </a:solidFill>
                <a:latin typeface="+mn-lt"/>
                <a:ea typeface="+mn-ea"/>
                <a:cs typeface="Arial" charset="0"/>
              </a:rPr>
              <a:t>Other information</a:t>
            </a:r>
          </a:p>
          <a:p>
            <a:pPr marL="730250" lvl="1" indent="-274638" eaLnBrk="1" hangingPunct="1">
              <a:spcBef>
                <a:spcPct val="20000"/>
              </a:spcBef>
              <a:defRPr/>
            </a:pPr>
            <a:endParaRPr lang="en-US" sz="2200" kern="0" dirty="0">
              <a:solidFill>
                <a:srgbClr val="000000"/>
              </a:solidFill>
              <a:latin typeface="+mn-lt"/>
              <a:ea typeface="+mn-ea"/>
              <a:cs typeface="Arial" charset="0"/>
            </a:endParaRP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F1873278-17C8-41FC-86A9-290E512E7F61}" type="slidenum">
              <a:rPr lang="en-US" altLang="en-US">
                <a:solidFill>
                  <a:srgbClr val="000000"/>
                </a:solidFill>
                <a:latin typeface="Arial" pitchFamily="34" charset="0"/>
              </a:rPr>
              <a:pPr/>
              <a:t>23</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p:cNvSpPr>
            <a:spLocks noGrp="1"/>
          </p:cNvSpPr>
          <p:nvPr>
            <p:ph type="title"/>
          </p:nvPr>
        </p:nvSpPr>
        <p:spPr/>
        <p:txBody>
          <a:bodyPr/>
          <a:lstStyle/>
          <a:p>
            <a:pPr eaLnBrk="1" hangingPunct="1"/>
            <a:r>
              <a:rPr lang="en-US" altLang="en-US" dirty="0" smtClean="0"/>
              <a:t>Emergency Preparedness </a:t>
            </a:r>
          </a:p>
        </p:txBody>
      </p:sp>
      <p:sp>
        <p:nvSpPr>
          <p:cNvPr id="30723" name="Sisällön paikkamerkki 2"/>
          <p:cNvSpPr>
            <a:spLocks noGrp="1"/>
          </p:cNvSpPr>
          <p:nvPr>
            <p:ph idx="1"/>
          </p:nvPr>
        </p:nvSpPr>
        <p:spPr bwMode="auto">
          <a:xfrm>
            <a:off x="457200" y="1268413"/>
            <a:ext cx="82296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smtClean="0"/>
              <a:t>HAZMAT/HW locations must have a posted spill response plan that describes the proper actions to take (to include immediate notification and reporting requirements and points of contact (POCs)), and the proper use of the appropriate equipment to respond to any on-site emergency</a:t>
            </a:r>
          </a:p>
          <a:p>
            <a:pPr eaLnBrk="1" hangingPunct="1"/>
            <a:endParaRPr lang="en-US" altLang="en-US" sz="2200" dirty="0" smtClean="0"/>
          </a:p>
          <a:p>
            <a:pPr eaLnBrk="1" hangingPunct="1"/>
            <a:r>
              <a:rPr lang="en-US" altLang="en-US" sz="2200" dirty="0" smtClean="0"/>
              <a:t>The spill response plan and use of equipment should be rehearsed (for example, simulating a spill incident) to ensure personnel working within HAZMAT/HW locations understand the procedures </a:t>
            </a:r>
          </a:p>
          <a:p>
            <a:pPr eaLnBrk="1" hangingPunct="1"/>
            <a:endParaRPr lang="fi-FI" altLang="en-US" dirty="0" smtClean="0"/>
          </a:p>
          <a:p>
            <a:pPr eaLnBrk="1" hangingPunct="1"/>
            <a:endParaRPr lang="fi-FI" altLang="en-US" dirty="0" smtClean="0"/>
          </a:p>
        </p:txBody>
      </p:sp>
      <p:sp>
        <p:nvSpPr>
          <p:cNvPr id="4" name="Sisällön paikkamerkki 2"/>
          <p:cNvSpPr txBox="1">
            <a:spLocks/>
          </p:cNvSpPr>
          <p:nvPr/>
        </p:nvSpPr>
        <p:spPr bwMode="auto">
          <a:xfrm>
            <a:off x="457200" y="4941888"/>
            <a:ext cx="7715250" cy="16764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lstStyle/>
          <a:p>
            <a:pPr marL="331788" indent="-331788" algn="ctr" eaLnBrk="1" hangingPunct="1">
              <a:spcBef>
                <a:spcPct val="20000"/>
              </a:spcBef>
              <a:defRPr/>
            </a:pPr>
            <a:r>
              <a:rPr lang="en-US" sz="2200" b="1" kern="0" dirty="0">
                <a:solidFill>
                  <a:srgbClr val="000000"/>
                </a:solidFill>
                <a:latin typeface="+mn-lt"/>
                <a:ea typeface="+mn-ea"/>
              </a:rPr>
              <a:t>EO Responsibilities</a:t>
            </a:r>
          </a:p>
          <a:p>
            <a:pPr marL="331788" indent="-331788" eaLnBrk="1" hangingPunct="1">
              <a:spcBef>
                <a:spcPct val="20000"/>
              </a:spcBef>
              <a:buFont typeface="Arial" pitchFamily="34" charset="0"/>
              <a:buChar char="•"/>
              <a:defRPr/>
            </a:pPr>
            <a:r>
              <a:rPr lang="en-US" sz="2400" dirty="0">
                <a:solidFill>
                  <a:srgbClr val="000000"/>
                </a:solidFill>
                <a:latin typeface="+mn-lt"/>
                <a:ea typeface="+mn-ea"/>
              </a:rPr>
              <a:t>Refer to the Spill Prevention and Response Planning technical module of this toolbox</a:t>
            </a:r>
            <a:endParaRPr lang="en-US" sz="2200" kern="0" dirty="0">
              <a:solidFill>
                <a:srgbClr val="000000"/>
              </a:solidFill>
              <a:latin typeface="+mn-lt"/>
              <a:ea typeface="+mn-ea"/>
            </a:endParaRPr>
          </a:p>
          <a:p>
            <a:pPr marL="331788" indent="-331788" eaLnBrk="1" hangingPunct="1">
              <a:spcBef>
                <a:spcPct val="20000"/>
              </a:spcBef>
              <a:buFontTx/>
              <a:buChar char="•"/>
              <a:defRPr/>
            </a:pPr>
            <a:endParaRPr lang="fi-FI" sz="2400" kern="0" dirty="0">
              <a:solidFill>
                <a:srgbClr val="000000"/>
              </a:solidFill>
              <a:latin typeface="+mn-lt"/>
              <a:ea typeface="+mn-ea"/>
            </a:endParaRPr>
          </a:p>
          <a:p>
            <a:pPr marL="331788" indent="-331788" eaLnBrk="1" hangingPunct="1">
              <a:spcBef>
                <a:spcPct val="20000"/>
              </a:spcBef>
              <a:defRPr/>
            </a:pPr>
            <a:endParaRPr lang="fi-FI" sz="2400" kern="0" dirty="0">
              <a:solidFill>
                <a:srgbClr val="000000"/>
              </a:solidFill>
              <a:latin typeface="+mn-lt"/>
              <a:ea typeface="+mn-ea"/>
            </a:endParaRPr>
          </a:p>
          <a:p>
            <a:pPr marL="331788" indent="-331788" eaLnBrk="1" hangingPunct="1">
              <a:spcBef>
                <a:spcPct val="20000"/>
              </a:spcBef>
              <a:buFontTx/>
              <a:buChar char="•"/>
              <a:defRPr/>
            </a:pPr>
            <a:endParaRPr lang="fi-FI" sz="2400" kern="0" dirty="0">
              <a:solidFill>
                <a:srgbClr val="000000"/>
              </a:solidFill>
              <a:latin typeface="+mn-lt"/>
              <a:ea typeface="+mn-ea"/>
            </a:endParaRP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C9EE7636-33AA-4CF1-A200-EB1D5513ED93}" type="slidenum">
              <a:rPr lang="en-US" altLang="en-US">
                <a:solidFill>
                  <a:srgbClr val="000000"/>
                </a:solidFill>
                <a:latin typeface="Arial" pitchFamily="34" charset="0"/>
              </a:rPr>
              <a:pPr/>
              <a:t>24</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tsikko 1"/>
          <p:cNvSpPr>
            <a:spLocks noGrp="1"/>
          </p:cNvSpPr>
          <p:nvPr>
            <p:ph type="title"/>
          </p:nvPr>
        </p:nvSpPr>
        <p:spPr/>
        <p:txBody>
          <a:bodyPr/>
          <a:lstStyle/>
          <a:p>
            <a:pPr eaLnBrk="1" hangingPunct="1"/>
            <a:r>
              <a:rPr lang="en-US" altLang="en-US" smtClean="0"/>
              <a:t>Inspections </a:t>
            </a:r>
          </a:p>
        </p:txBody>
      </p:sp>
      <p:sp>
        <p:nvSpPr>
          <p:cNvPr id="3" name="Sisällön paikkamerkki 2"/>
          <p:cNvSpPr>
            <a:spLocks noGrp="1"/>
          </p:cNvSpPr>
          <p:nvPr>
            <p:ph idx="1"/>
          </p:nvPr>
        </p:nvSpPr>
        <p:spPr bwMode="auto">
          <a:xfrm>
            <a:off x="468313" y="1700213"/>
            <a:ext cx="8229600" cy="4176712"/>
          </a:xfr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808080">
                <a:alpha val="37999"/>
              </a:srgbClr>
            </a:outerShdw>
          </a:effectLst>
        </p:spPr>
        <p:txBody>
          <a:bodyPr vert="horz" wrap="square" lIns="91440" tIns="45720" rIns="91440" bIns="45720" numCol="1" anchor="t" anchorCtr="0" compatLnSpc="1">
            <a:prstTxWarp prst="textNoShape">
              <a:avLst/>
            </a:prstTxWarp>
          </a:bodyPr>
          <a:lstStyle/>
          <a:p>
            <a:pPr algn="ctr" eaLnBrk="1" hangingPunct="1">
              <a:buFontTx/>
              <a:buNone/>
              <a:defRPr/>
            </a:pPr>
            <a:r>
              <a:rPr lang="en-US" sz="2200" b="1" dirty="0" smtClean="0">
                <a:solidFill>
                  <a:schemeClr val="dk1"/>
                </a:solidFill>
                <a:ea typeface="+mn-ea"/>
                <a:cs typeface="+mn-cs"/>
              </a:rPr>
              <a:t>EO Responsibilities</a:t>
            </a:r>
          </a:p>
          <a:p>
            <a:pPr eaLnBrk="1" hangingPunct="1">
              <a:defRPr/>
            </a:pPr>
            <a:endParaRPr lang="en-US" sz="2200" dirty="0" smtClean="0">
              <a:solidFill>
                <a:schemeClr val="dk1"/>
              </a:solidFill>
              <a:ea typeface="+mn-ea"/>
              <a:cs typeface="+mn-cs"/>
            </a:endParaRPr>
          </a:p>
          <a:p>
            <a:pPr eaLnBrk="1" hangingPunct="1">
              <a:defRPr/>
            </a:pPr>
            <a:r>
              <a:rPr lang="en-US" sz="2200" dirty="0" smtClean="0">
                <a:solidFill>
                  <a:schemeClr val="dk1"/>
                </a:solidFill>
                <a:ea typeface="+mn-ea"/>
                <a:cs typeface="+mn-cs"/>
              </a:rPr>
              <a:t>Monitor all HAZMAT/HW locations within </a:t>
            </a:r>
            <a:r>
              <a:rPr lang="en-US" sz="2200" dirty="0" smtClean="0">
                <a:ea typeface="+mn-ea"/>
                <a:cs typeface="+mn-cs"/>
              </a:rPr>
              <a:t>your</a:t>
            </a:r>
            <a:r>
              <a:rPr lang="en-US" sz="2200" dirty="0" smtClean="0">
                <a:solidFill>
                  <a:schemeClr val="dk1"/>
                </a:solidFill>
                <a:ea typeface="+mn-ea"/>
                <a:cs typeface="+mn-cs"/>
              </a:rPr>
              <a:t> unit and/or assigned areas to ensure all requirements are being met and that containers remain in good condition</a:t>
            </a:r>
          </a:p>
          <a:p>
            <a:pPr eaLnBrk="1" hangingPunct="1">
              <a:defRPr/>
            </a:pPr>
            <a:endParaRPr lang="en-US" sz="2200" dirty="0" smtClean="0">
              <a:solidFill>
                <a:schemeClr val="dk1"/>
              </a:solidFill>
              <a:ea typeface="+mn-ea"/>
              <a:cs typeface="+mn-cs"/>
            </a:endParaRPr>
          </a:p>
          <a:p>
            <a:pPr eaLnBrk="1" hangingPunct="1">
              <a:defRPr/>
            </a:pPr>
            <a:r>
              <a:rPr lang="en-US" sz="2200" dirty="0" smtClean="0">
                <a:solidFill>
                  <a:schemeClr val="dk1"/>
                </a:solidFill>
                <a:ea typeface="+mn-ea"/>
                <a:cs typeface="+mn-cs"/>
              </a:rPr>
              <a:t>Immediately inform appropriate personnel </a:t>
            </a:r>
            <a:r>
              <a:rPr lang="en-US" sz="2200" dirty="0" smtClean="0">
                <a:ea typeface="+mn-ea"/>
                <a:cs typeface="+mn-cs"/>
              </a:rPr>
              <a:t>of any noted deficiencies and their corrective measures</a:t>
            </a:r>
          </a:p>
          <a:p>
            <a:pPr eaLnBrk="1" hangingPunct="1">
              <a:defRPr/>
            </a:pPr>
            <a:endParaRPr lang="en-US" sz="2200" dirty="0" smtClean="0">
              <a:solidFill>
                <a:schemeClr val="dk1"/>
              </a:solidFill>
              <a:ea typeface="+mn-ea"/>
              <a:cs typeface="+mn-cs"/>
            </a:endParaRPr>
          </a:p>
          <a:p>
            <a:pPr eaLnBrk="1" hangingPunct="1">
              <a:defRPr/>
            </a:pPr>
            <a:r>
              <a:rPr lang="en-US" sz="2200" dirty="0" smtClean="0">
                <a:solidFill>
                  <a:schemeClr val="dk1"/>
                </a:solidFill>
                <a:ea typeface="+mn-ea"/>
                <a:cs typeface="+mn-cs"/>
              </a:rPr>
              <a:t>Maintain a record of inspections</a:t>
            </a:r>
          </a:p>
          <a:p>
            <a:pPr eaLnBrk="1" hangingPunct="1">
              <a:defRPr/>
            </a:pPr>
            <a:endParaRPr lang="fi-FI" dirty="0" smtClean="0">
              <a:solidFill>
                <a:schemeClr val="dk1"/>
              </a:solidFill>
              <a:ea typeface="+mn-ea"/>
              <a:cs typeface="+mn-cs"/>
            </a:endParaRPr>
          </a:p>
          <a:p>
            <a:pPr eaLnBrk="1" hangingPunct="1">
              <a:defRPr/>
            </a:pPr>
            <a:endParaRPr lang="fi-FI" dirty="0">
              <a:solidFill>
                <a:schemeClr val="dk1"/>
              </a:solidFill>
              <a:ea typeface="+mn-ea"/>
              <a:cs typeface="+mn-cs"/>
            </a:endParaRP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FB03508F-F6E9-4673-837A-710CDA10DEC7}" type="slidenum">
              <a:rPr lang="en-US" altLang="en-US">
                <a:solidFill>
                  <a:srgbClr val="000000"/>
                </a:solidFill>
                <a:latin typeface="Arial" pitchFamily="34" charset="0"/>
              </a:rPr>
              <a:pPr/>
              <a:t>25</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1"/>
          <p:cNvSpPr>
            <a:spLocks noGrp="1"/>
          </p:cNvSpPr>
          <p:nvPr>
            <p:ph type="title"/>
          </p:nvPr>
        </p:nvSpPr>
        <p:spPr/>
        <p:txBody>
          <a:bodyPr/>
          <a:lstStyle/>
          <a:p>
            <a:pPr eaLnBrk="1" hangingPunct="1"/>
            <a:r>
              <a:rPr lang="en-US" altLang="en-US" dirty="0" smtClean="0"/>
              <a:t>Recordkeeping </a:t>
            </a:r>
          </a:p>
        </p:txBody>
      </p:sp>
      <p:sp>
        <p:nvSpPr>
          <p:cNvPr id="3" name="Sisällön paikkamerkki 2"/>
          <p:cNvSpPr>
            <a:spLocks noGrp="1"/>
          </p:cNvSpPr>
          <p:nvPr>
            <p:ph idx="1"/>
          </p:nvPr>
        </p:nvSpPr>
        <p:spPr bwMode="auto">
          <a:xfrm>
            <a:off x="457200" y="1371600"/>
            <a:ext cx="8229600" cy="4073525"/>
          </a:xfr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808080">
                <a:alpha val="37999"/>
              </a:srgbClr>
            </a:outerShdw>
          </a:effectLst>
        </p:spPr>
        <p:txBody>
          <a:bodyPr vert="horz" wrap="square" lIns="91440" tIns="45720" rIns="91440" bIns="45720" numCol="1" anchor="t" anchorCtr="0" compatLnSpc="1">
            <a:prstTxWarp prst="textNoShape">
              <a:avLst/>
            </a:prstTxWarp>
          </a:bodyPr>
          <a:lstStyle/>
          <a:p>
            <a:pPr algn="ctr" eaLnBrk="1" hangingPunct="1">
              <a:buFontTx/>
              <a:buNone/>
              <a:defRPr/>
            </a:pPr>
            <a:r>
              <a:rPr lang="en-US" b="1" dirty="0" smtClean="0">
                <a:solidFill>
                  <a:schemeClr val="dk1"/>
                </a:solidFill>
                <a:ea typeface="+mn-ea"/>
                <a:cs typeface="+mn-cs"/>
              </a:rPr>
              <a:t>EO Responsibilities</a:t>
            </a:r>
          </a:p>
          <a:p>
            <a:pPr eaLnBrk="1" hangingPunct="1">
              <a:buFontTx/>
              <a:buNone/>
              <a:defRPr/>
            </a:pPr>
            <a:endParaRPr lang="en-US" sz="1200" dirty="0" smtClean="0">
              <a:solidFill>
                <a:schemeClr val="dk1"/>
              </a:solidFill>
              <a:ea typeface="+mn-ea"/>
              <a:cs typeface="+mn-cs"/>
            </a:endParaRPr>
          </a:p>
          <a:p>
            <a:pPr eaLnBrk="1" hangingPunct="1">
              <a:defRPr/>
            </a:pPr>
            <a:r>
              <a:rPr lang="en-US" dirty="0" smtClean="0">
                <a:ea typeface="+mn-ea"/>
                <a:cs typeface="+mn-cs"/>
              </a:rPr>
              <a:t>Maintain an accurate storage inventory for all HW.</a:t>
            </a:r>
          </a:p>
          <a:p>
            <a:pPr lvl="1" eaLnBrk="1" hangingPunct="1">
              <a:defRPr/>
            </a:pPr>
            <a:r>
              <a:rPr lang="en-US" dirty="0" smtClean="0">
                <a:ea typeface="+mn-ea"/>
                <a:cs typeface="+mn-cs"/>
              </a:rPr>
              <a:t>Type and quantity</a:t>
            </a:r>
          </a:p>
          <a:p>
            <a:pPr lvl="1" eaLnBrk="1" hangingPunct="1">
              <a:defRPr/>
            </a:pPr>
            <a:r>
              <a:rPr lang="en-US" dirty="0" smtClean="0">
                <a:ea typeface="+mn-ea"/>
                <a:cs typeface="+mn-cs"/>
              </a:rPr>
              <a:t>Date received / transferred out</a:t>
            </a:r>
          </a:p>
          <a:p>
            <a:pPr lvl="1" eaLnBrk="1" hangingPunct="1">
              <a:defRPr/>
            </a:pPr>
            <a:r>
              <a:rPr lang="en-US" dirty="0" smtClean="0">
                <a:ea typeface="+mn-ea"/>
                <a:cs typeface="+mn-cs"/>
              </a:rPr>
              <a:t>Identity of originating unit / receiving unit</a:t>
            </a:r>
          </a:p>
          <a:p>
            <a:pPr lvl="1" eaLnBrk="1" hangingPunct="1">
              <a:defRPr/>
            </a:pPr>
            <a:endParaRPr lang="en-US" sz="1200" dirty="0" smtClean="0">
              <a:solidFill>
                <a:schemeClr val="dk1"/>
              </a:solidFill>
              <a:ea typeface="+mn-ea"/>
              <a:cs typeface="+mn-cs"/>
            </a:endParaRPr>
          </a:p>
          <a:p>
            <a:pPr eaLnBrk="1" hangingPunct="1">
              <a:defRPr/>
            </a:pPr>
            <a:r>
              <a:rPr lang="en-US" dirty="0" smtClean="0">
                <a:solidFill>
                  <a:schemeClr val="dk1"/>
                </a:solidFill>
                <a:ea typeface="+mn-ea"/>
                <a:cs typeface="+mn-cs"/>
              </a:rPr>
              <a:t>Maintain a record for each container that tracks the type and amount of waste added.  A </a:t>
            </a:r>
            <a:r>
              <a:rPr lang="en-US" dirty="0" smtClean="0">
                <a:ea typeface="+mn-ea"/>
                <a:cs typeface="+mn-cs"/>
              </a:rPr>
              <a:t>copy of the record </a:t>
            </a:r>
            <a:r>
              <a:rPr lang="en-US" dirty="0" smtClean="0">
                <a:solidFill>
                  <a:schemeClr val="dk1"/>
                </a:solidFill>
                <a:ea typeface="+mn-ea"/>
                <a:cs typeface="+mn-cs"/>
              </a:rPr>
              <a:t>accompanies the container when it is transferred.</a:t>
            </a:r>
          </a:p>
          <a:p>
            <a:pPr marL="0" indent="0" eaLnBrk="1" hangingPunct="1">
              <a:buFontTx/>
              <a:buNone/>
              <a:defRPr/>
            </a:pPr>
            <a:endParaRPr lang="en-US" dirty="0" smtClean="0">
              <a:solidFill>
                <a:schemeClr val="dk1"/>
              </a:solidFill>
              <a:ea typeface="+mn-ea"/>
              <a:cs typeface="+mn-cs"/>
            </a:endParaRPr>
          </a:p>
          <a:p>
            <a:pPr marL="0" indent="0" eaLnBrk="1" hangingPunct="1">
              <a:buFontTx/>
              <a:buNone/>
              <a:defRPr/>
            </a:pPr>
            <a:endParaRPr lang="fi-FI" dirty="0" smtClean="0">
              <a:solidFill>
                <a:schemeClr val="dk1"/>
              </a:solidFill>
              <a:ea typeface="+mn-ea"/>
              <a:cs typeface="+mn-cs"/>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53942D6A-9FB5-4D00-BA86-5AAA360207E7}" type="slidenum">
              <a:rPr lang="en-US" altLang="en-US">
                <a:solidFill>
                  <a:srgbClr val="000000"/>
                </a:solidFill>
                <a:latin typeface="Arial" pitchFamily="34" charset="0"/>
              </a:rPr>
              <a:pPr/>
              <a:t>26</a:t>
            </a:fld>
            <a:endParaRPr lang="en-US" altLang="en-US">
              <a:solidFill>
                <a:srgbClr val="000000"/>
              </a:solidFill>
              <a:latin typeface="Arial" pitchFamily="34" charset="0"/>
            </a:endParaRPr>
          </a:p>
        </p:txBody>
      </p:sp>
      <p:sp>
        <p:nvSpPr>
          <p:cNvPr id="4" name="Rektangel 3"/>
          <p:cNvSpPr/>
          <p:nvPr/>
        </p:nvSpPr>
        <p:spPr bwMode="auto">
          <a:xfrm>
            <a:off x="395536" y="5661248"/>
            <a:ext cx="8352928" cy="72008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2000" b="1" dirty="0">
                <a:ea typeface="+mn-ea"/>
              </a:rPr>
              <a:t>Records help verify waste characterization before the waste is disposed of and prevent the need to sample the waste in the containers</a:t>
            </a:r>
            <a:endParaRPr lang="en-US" sz="2000" b="1" strike="sngStrike" dirty="0">
              <a:ea typeface="+mn-ea"/>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tsikko 1"/>
          <p:cNvSpPr>
            <a:spLocks noGrp="1"/>
          </p:cNvSpPr>
          <p:nvPr>
            <p:ph type="title"/>
          </p:nvPr>
        </p:nvSpPr>
        <p:spPr/>
        <p:txBody>
          <a:bodyPr/>
          <a:lstStyle/>
          <a:p>
            <a:pPr eaLnBrk="1" hangingPunct="1"/>
            <a:r>
              <a:rPr lang="en-US" altLang="en-US" smtClean="0"/>
              <a:t>Container Requirements </a:t>
            </a:r>
          </a:p>
        </p:txBody>
      </p:sp>
      <p:sp>
        <p:nvSpPr>
          <p:cNvPr id="33795" name="Sisällön paikkamerkki 2"/>
          <p:cNvSpPr>
            <a:spLocks noGrp="1"/>
          </p:cNvSpPr>
          <p:nvPr>
            <p:ph idx="1"/>
          </p:nvPr>
        </p:nvSpPr>
        <p:spPr bwMode="auto">
          <a:xfrm>
            <a:off x="468313" y="1557338"/>
            <a:ext cx="8229600" cy="407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smtClean="0"/>
              <a:t>Collect HW in containers according to GHS specifications</a:t>
            </a:r>
          </a:p>
          <a:p>
            <a:pPr eaLnBrk="1" hangingPunct="1"/>
            <a:r>
              <a:rPr lang="en-US" altLang="en-US" sz="2200" dirty="0" smtClean="0"/>
              <a:t>The best container is often the original container that a material was shipped in, as long as it is capable of being closed </a:t>
            </a:r>
            <a:endParaRPr lang="en-US" altLang="en-US" sz="2200" strike="sngStrike" dirty="0" smtClean="0">
              <a:solidFill>
                <a:srgbClr val="FF0000"/>
              </a:solidFill>
            </a:endParaRPr>
          </a:p>
          <a:p>
            <a:pPr eaLnBrk="1" hangingPunct="1"/>
            <a:r>
              <a:rPr lang="en-US" altLang="en-US" sz="2200" dirty="0" smtClean="0"/>
              <a:t>In general, steel drums should be used for toxic and flammable waste </a:t>
            </a:r>
            <a:r>
              <a:rPr lang="en-US" altLang="en-US" sz="2200" smtClean="0"/>
              <a:t>and plastic containers </a:t>
            </a:r>
            <a:r>
              <a:rPr lang="en-US" altLang="en-US" sz="2200" dirty="0" smtClean="0"/>
              <a:t>for corrosive acids or bases, and oxidizers</a:t>
            </a:r>
            <a:endParaRPr lang="fi-FI" altLang="en-US" sz="2200" dirty="0" smtClean="0"/>
          </a:p>
          <a:p>
            <a:pPr eaLnBrk="1" hangingPunct="1"/>
            <a:r>
              <a:rPr lang="en-US" altLang="en-US" sz="2200" dirty="0" smtClean="0"/>
              <a:t>When containers are reused, any labels or markings that no longer apply to the new content should be removed or covered over, and the containers should be relabeled as appropriate</a:t>
            </a:r>
            <a:endParaRPr lang="fi-FI" altLang="en-US" dirty="0" smtClean="0"/>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6BBEB4B5-BA5F-43BE-9611-0282D19B7D0C}" type="slidenum">
              <a:rPr lang="en-US" altLang="en-US">
                <a:solidFill>
                  <a:srgbClr val="000000"/>
                </a:solidFill>
                <a:latin typeface="Arial" pitchFamily="34" charset="0"/>
              </a:rPr>
              <a:pPr/>
              <a:t>27</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tsikko 1"/>
          <p:cNvSpPr>
            <a:spLocks noGrp="1"/>
          </p:cNvSpPr>
          <p:nvPr>
            <p:ph type="title"/>
          </p:nvPr>
        </p:nvSpPr>
        <p:spPr/>
        <p:txBody>
          <a:bodyPr/>
          <a:lstStyle/>
          <a:p>
            <a:pPr eaLnBrk="1" hangingPunct="1"/>
            <a:r>
              <a:rPr lang="en-US" altLang="en-US" smtClean="0"/>
              <a:t>Container Requirements</a:t>
            </a:r>
          </a:p>
        </p:txBody>
      </p:sp>
      <p:sp>
        <p:nvSpPr>
          <p:cNvPr id="34819" name="Sisällön paikkamerkki 2"/>
          <p:cNvSpPr>
            <a:spLocks noGrp="1"/>
          </p:cNvSpPr>
          <p:nvPr>
            <p:ph idx="1"/>
          </p:nvPr>
        </p:nvSpPr>
        <p:spPr bwMode="auto">
          <a:xfrm>
            <a:off x="457200" y="1219200"/>
            <a:ext cx="8229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a:p>
            <a:pPr eaLnBrk="1" hangingPunct="1"/>
            <a:r>
              <a:rPr lang="en-US" altLang="en-US" smtClean="0"/>
              <a:t>Containers used to collect HW must be kept closed when not adding or removing waste</a:t>
            </a:r>
          </a:p>
          <a:p>
            <a:pPr eaLnBrk="1" hangingPunct="1"/>
            <a:r>
              <a:rPr lang="en-US" altLang="en-US" smtClean="0"/>
              <a:t>When filling a container with liquid waste, ensure adequate headspace remains to allow for expansion of the waste</a:t>
            </a:r>
          </a:p>
          <a:p>
            <a:pPr eaLnBrk="1" hangingPunct="1"/>
            <a:endParaRPr lang="fi-FI" altLang="en-US" smtClean="0"/>
          </a:p>
        </p:txBody>
      </p:sp>
      <p:sp>
        <p:nvSpPr>
          <p:cNvPr id="4" name="Sisällön paikkamerkki 2"/>
          <p:cNvSpPr txBox="1">
            <a:spLocks/>
          </p:cNvSpPr>
          <p:nvPr/>
        </p:nvSpPr>
        <p:spPr bwMode="auto">
          <a:xfrm>
            <a:off x="457200" y="3810000"/>
            <a:ext cx="8229600" cy="25146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lstStyle/>
          <a:p>
            <a:pPr marL="331788" indent="-331788" algn="ctr" eaLnBrk="1" hangingPunct="1">
              <a:spcBef>
                <a:spcPct val="20000"/>
              </a:spcBef>
              <a:defRPr/>
            </a:pPr>
            <a:r>
              <a:rPr lang="en-US" sz="2400" b="1" kern="0" dirty="0">
                <a:solidFill>
                  <a:srgbClr val="000000"/>
                </a:solidFill>
                <a:latin typeface="+mn-lt"/>
                <a:ea typeface="+mn-ea"/>
              </a:rPr>
              <a:t>EO Responsibilities</a:t>
            </a:r>
          </a:p>
          <a:p>
            <a:pPr marL="331788" indent="-331788" eaLnBrk="1" hangingPunct="1">
              <a:spcBef>
                <a:spcPct val="20000"/>
              </a:spcBef>
              <a:buFont typeface="Arial" pitchFamily="34" charset="0"/>
              <a:buChar char="•"/>
              <a:defRPr/>
            </a:pPr>
            <a:r>
              <a:rPr lang="en-US" sz="2400" kern="0" dirty="0">
                <a:solidFill>
                  <a:srgbClr val="000000"/>
                </a:solidFill>
                <a:latin typeface="+mn-lt"/>
                <a:ea typeface="+mn-ea"/>
              </a:rPr>
              <a:t>Be aware of container requirements for different HW in different conditions</a:t>
            </a:r>
          </a:p>
          <a:p>
            <a:pPr marL="331788" indent="-331788" eaLnBrk="1" hangingPunct="1">
              <a:spcBef>
                <a:spcPct val="20000"/>
              </a:spcBef>
              <a:buFont typeface="Arial" pitchFamily="34" charset="0"/>
              <a:buChar char="•"/>
              <a:defRPr/>
            </a:pPr>
            <a:r>
              <a:rPr lang="en-US" sz="2400" kern="0" dirty="0">
                <a:solidFill>
                  <a:srgbClr val="000000"/>
                </a:solidFill>
                <a:latin typeface="+mn-lt"/>
                <a:ea typeface="+mn-ea"/>
              </a:rPr>
              <a:t>Monitor regularly</a:t>
            </a:r>
          </a:p>
          <a:p>
            <a:pPr marL="331788" indent="-331788" eaLnBrk="1" hangingPunct="1">
              <a:spcBef>
                <a:spcPct val="20000"/>
              </a:spcBef>
              <a:buFont typeface="Arial" pitchFamily="34" charset="0"/>
              <a:buChar char="•"/>
              <a:defRPr/>
            </a:pPr>
            <a:r>
              <a:rPr lang="en-US" sz="2400" kern="0" dirty="0">
                <a:solidFill>
                  <a:srgbClr val="000000"/>
                </a:solidFill>
                <a:latin typeface="+mn-lt"/>
                <a:ea typeface="+mn-ea"/>
              </a:rPr>
              <a:t>Make sure that all containers are in good condition, closed, and compatible with the content</a:t>
            </a:r>
          </a:p>
          <a:p>
            <a:pPr marL="331788" indent="-331788" eaLnBrk="1" hangingPunct="1">
              <a:spcBef>
                <a:spcPct val="20000"/>
              </a:spcBef>
              <a:buFontTx/>
              <a:buChar char="•"/>
              <a:defRPr/>
            </a:pPr>
            <a:endParaRPr lang="fi-FI" sz="2400" kern="0" dirty="0">
              <a:solidFill>
                <a:srgbClr val="000000"/>
              </a:solidFill>
              <a:latin typeface="+mn-lt"/>
              <a:ea typeface="+mn-ea"/>
            </a:endParaRP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202EDCF-5D5C-445B-8FA9-AF7D97E7D1CE}" type="slidenum">
              <a:rPr lang="en-US" altLang="en-US">
                <a:solidFill>
                  <a:srgbClr val="000000"/>
                </a:solidFill>
                <a:latin typeface="Arial" pitchFamily="34" charset="0"/>
              </a:rPr>
              <a:pPr/>
              <a:t>28</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p:cNvSpPr>
            <a:spLocks noGrp="1"/>
          </p:cNvSpPr>
          <p:nvPr>
            <p:ph type="title"/>
          </p:nvPr>
        </p:nvSpPr>
        <p:spPr/>
        <p:txBody>
          <a:bodyPr/>
          <a:lstStyle/>
          <a:p>
            <a:pPr eaLnBrk="1" hangingPunct="1"/>
            <a:r>
              <a:rPr lang="en-US" altLang="en-US" dirty="0" smtClean="0"/>
              <a:t>Marking and Labeling</a:t>
            </a:r>
          </a:p>
        </p:txBody>
      </p:sp>
      <p:pic>
        <p:nvPicPr>
          <p:cNvPr id="358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525" y="1609725"/>
            <a:ext cx="8574088"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B31FD30-A9BE-4570-99BC-AC4C3AC2A68F}" type="slidenum">
              <a:rPr lang="en-US" altLang="en-US">
                <a:solidFill>
                  <a:srgbClr val="000000"/>
                </a:solidFill>
                <a:latin typeface="Arial" pitchFamily="34" charset="0"/>
              </a:rPr>
              <a:pPr/>
              <a:t>29</a:t>
            </a:fld>
            <a:endParaRPr lang="en-US" altLang="en-US">
              <a:solidFill>
                <a:srgbClr val="000000"/>
              </a:solidFill>
              <a:latin typeface="Arial" pitchFamily="34" charset="0"/>
            </a:endParaRPr>
          </a:p>
        </p:txBody>
      </p:sp>
      <p:sp>
        <p:nvSpPr>
          <p:cNvPr id="7" name="Sisällön paikkamerkki 2"/>
          <p:cNvSpPr txBox="1">
            <a:spLocks/>
          </p:cNvSpPr>
          <p:nvPr/>
        </p:nvSpPr>
        <p:spPr bwMode="auto">
          <a:xfrm>
            <a:off x="395288" y="4508500"/>
            <a:ext cx="3024187" cy="17287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lstStyle/>
          <a:p>
            <a:pPr marL="331788" indent="-331788" algn="ctr" eaLnBrk="1" hangingPunct="1">
              <a:spcBef>
                <a:spcPct val="20000"/>
              </a:spcBef>
              <a:defRPr/>
            </a:pPr>
            <a:r>
              <a:rPr lang="en-US" sz="2000" b="1" kern="0" dirty="0">
                <a:latin typeface="+mn-lt"/>
                <a:ea typeface="+mn-ea"/>
              </a:rPr>
              <a:t>EO responsibilities</a:t>
            </a:r>
          </a:p>
          <a:p>
            <a:pPr marL="331788" indent="-331788" eaLnBrk="1" hangingPunct="1">
              <a:spcBef>
                <a:spcPct val="20000"/>
              </a:spcBef>
              <a:buFont typeface="Arial" pitchFamily="34" charset="0"/>
              <a:buChar char="•"/>
              <a:defRPr/>
            </a:pPr>
            <a:r>
              <a:rPr lang="en-US" kern="0" dirty="0">
                <a:latin typeface="+mn-lt"/>
                <a:ea typeface="+mn-ea"/>
              </a:rPr>
              <a:t>Make sure that all containers are properly marked and labeled according to GHS</a:t>
            </a:r>
          </a:p>
          <a:p>
            <a:pPr marL="331788" indent="-331788" eaLnBrk="1" hangingPunct="1">
              <a:spcBef>
                <a:spcPct val="20000"/>
              </a:spcBef>
              <a:buFontTx/>
              <a:buChar char="•"/>
              <a:defRPr/>
            </a:pPr>
            <a:endParaRPr lang="en-US" sz="4000" kern="0" dirty="0">
              <a:solidFill>
                <a:srgbClr val="FF0000"/>
              </a:solidFill>
              <a:latin typeface="+mn-lt"/>
              <a:ea typeface="+mn-ea"/>
            </a:endParaRPr>
          </a:p>
          <a:p>
            <a:pPr marL="331788" indent="-331788" eaLnBrk="1" hangingPunct="1">
              <a:spcBef>
                <a:spcPct val="20000"/>
              </a:spcBef>
              <a:buFontTx/>
              <a:buChar char="•"/>
              <a:defRPr/>
            </a:pPr>
            <a:endParaRPr lang="en-US" sz="4000" kern="0" dirty="0">
              <a:solidFill>
                <a:srgbClr val="FF0000"/>
              </a:solidFill>
              <a:latin typeface="+mn-lt"/>
              <a:ea typeface="+mn-ea"/>
            </a:endParaRPr>
          </a:p>
          <a:p>
            <a:pPr marL="331788" indent="-331788" eaLnBrk="1" hangingPunct="1">
              <a:spcBef>
                <a:spcPct val="20000"/>
              </a:spcBef>
              <a:buFontTx/>
              <a:buChar char="•"/>
              <a:defRPr/>
            </a:pPr>
            <a:endParaRPr lang="fi-FI" sz="4000" kern="0" dirty="0">
              <a:solidFill>
                <a:srgbClr val="FF0000"/>
              </a:solidFill>
              <a:latin typeface="+mn-lt"/>
              <a:ea typeface="+mn-ea"/>
            </a:endParaRPr>
          </a:p>
        </p:txBody>
      </p:sp>
      <p:sp>
        <p:nvSpPr>
          <p:cNvPr id="35846" name="TextBox 2"/>
          <p:cNvSpPr txBox="1">
            <a:spLocks noChangeArrowheads="1"/>
          </p:cNvSpPr>
          <p:nvPr/>
        </p:nvSpPr>
        <p:spPr bwMode="auto">
          <a:xfrm>
            <a:off x="3851275" y="3573463"/>
            <a:ext cx="1512888" cy="503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en-US" altLang="en-US"/>
          </a:p>
        </p:txBody>
      </p:sp>
      <p:pic>
        <p:nvPicPr>
          <p:cNvPr id="3584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9576" y="34290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3"/>
          <p:cNvSpPr>
            <a:spLocks noGrp="1"/>
          </p:cNvSpPr>
          <p:nvPr>
            <p:ph type="title"/>
          </p:nvPr>
        </p:nvSpPr>
        <p:spPr/>
        <p:txBody>
          <a:bodyPr/>
          <a:lstStyle/>
          <a:p>
            <a:pPr eaLnBrk="1" hangingPunct="1"/>
            <a:r>
              <a:rPr lang="en-US" altLang="en-US" dirty="0" smtClean="0"/>
              <a:t>Objectives</a:t>
            </a:r>
          </a:p>
        </p:txBody>
      </p:sp>
      <p:sp>
        <p:nvSpPr>
          <p:cNvPr id="5" name="Sisällön paikkamerkki 4"/>
          <p:cNvSpPr>
            <a:spLocks noGrp="1"/>
          </p:cNvSpPr>
          <p:nvPr>
            <p:ph idx="1"/>
          </p:nvPr>
        </p:nvSpPr>
        <p:spPr/>
        <p:txBody>
          <a:bodyPr/>
          <a:lstStyle/>
          <a:p>
            <a:pPr eaLnBrk="1" fontAlgn="auto">
              <a:spcBef>
                <a:spcPts val="0"/>
              </a:spcBef>
              <a:spcAft>
                <a:spcPts val="1415"/>
              </a:spcAft>
              <a:buSzPct val="45000"/>
              <a:buFont typeface="Arial" pitchFamily="34" charset="0"/>
              <a:buChar char="•"/>
              <a:defRPr/>
            </a:pPr>
            <a:r>
              <a:rPr lang="en-US" dirty="0" smtClean="0">
                <a:ea typeface="+mn-ea"/>
                <a:cs typeface="+mn-cs"/>
                <a:sym typeface="Helvetica" charset="0"/>
              </a:rPr>
              <a:t>Understand the importance of hazardous material (HAZMAT) and hazardous waste (HW) management </a:t>
            </a:r>
          </a:p>
          <a:p>
            <a:pPr eaLnBrk="1" fontAlgn="auto">
              <a:spcBef>
                <a:spcPts val="0"/>
              </a:spcBef>
              <a:spcAft>
                <a:spcPts val="1415"/>
              </a:spcAft>
              <a:buSzPct val="45000"/>
              <a:buFont typeface="Arial" pitchFamily="34" charset="0"/>
              <a:buChar char="•"/>
              <a:defRPr/>
            </a:pPr>
            <a:r>
              <a:rPr lang="en-US" dirty="0" smtClean="0">
                <a:ea typeface="+mn-ea"/>
                <a:cs typeface="+mn-cs"/>
                <a:sym typeface="Helvetica" charset="0"/>
              </a:rPr>
              <a:t>Be familiar with common HAZMAT/HW management components</a:t>
            </a:r>
          </a:p>
          <a:p>
            <a:pPr eaLnBrk="1" fontAlgn="auto">
              <a:spcBef>
                <a:spcPts val="0"/>
              </a:spcBef>
              <a:spcAft>
                <a:spcPts val="1415"/>
              </a:spcAft>
              <a:buSzPct val="45000"/>
              <a:buFont typeface="Arial" pitchFamily="34" charset="0"/>
              <a:buChar char="•"/>
              <a:defRPr/>
            </a:pPr>
            <a:r>
              <a:rPr lang="en-US" kern="1200" dirty="0" smtClean="0">
                <a:ea typeface="+mn-ea"/>
                <a:cs typeface="Tahoma" pitchFamily="2"/>
              </a:rPr>
              <a:t>Understand environmental officer (EO) responsibilities concerning HAZMAT/HW activities</a:t>
            </a:r>
          </a:p>
          <a:p>
            <a:pPr eaLnBrk="1" fontAlgn="auto">
              <a:spcBef>
                <a:spcPts val="0"/>
              </a:spcBef>
              <a:spcAft>
                <a:spcPts val="1415"/>
              </a:spcAft>
              <a:buSzPct val="45000"/>
              <a:buFont typeface="Arial" pitchFamily="34" charset="0"/>
              <a:buChar char="•"/>
              <a:defRPr/>
            </a:pPr>
            <a:r>
              <a:rPr lang="en-US" kern="1200" dirty="0" smtClean="0">
                <a:ea typeface="+mn-ea"/>
                <a:cs typeface="Tahoma" pitchFamily="2"/>
              </a:rPr>
              <a:t>Develop </a:t>
            </a:r>
            <a:r>
              <a:rPr lang="en-US" kern="1200" dirty="0" smtClean="0">
                <a:solidFill>
                  <a:srgbClr val="000000"/>
                </a:solidFill>
                <a:ea typeface="+mn-ea"/>
                <a:cs typeface="Tahoma" pitchFamily="2"/>
              </a:rPr>
              <a:t>knowledge about the risks, regulations and preventive measures in the handling of HW</a:t>
            </a:r>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6B271DA8-671C-40F0-9D48-04179229575F}" type="slidenum">
              <a:rPr lang="en-US" altLang="en-US">
                <a:solidFill>
                  <a:srgbClr val="000000"/>
                </a:solidFill>
                <a:latin typeface="Arial" pitchFamily="34" charset="0"/>
              </a:rPr>
              <a:pPr/>
              <a:t>3</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611188" y="115888"/>
            <a:ext cx="8359775" cy="1249362"/>
          </a:xfrm>
        </p:spPr>
        <p:txBody>
          <a:bodyPr/>
          <a:lstStyle/>
          <a:p>
            <a:pPr eaLnBrk="1" hangingPunct="1">
              <a:lnSpc>
                <a:spcPts val="3200"/>
              </a:lnSpc>
            </a:pPr>
            <a:r>
              <a:rPr lang="en-US" altLang="en-US" sz="4000" smtClean="0"/>
              <a:t>Labeling of HAZMAT and HW</a:t>
            </a:r>
            <a:endParaRPr lang="en-US" altLang="en-US" sz="2400" smtClean="0"/>
          </a:p>
        </p:txBody>
      </p:sp>
      <p:pic>
        <p:nvPicPr>
          <p:cNvPr id="36867" name="Sisällön paikkamerkki 3" descr="gh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300163"/>
            <a:ext cx="72390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007AC1A0-125D-4C8D-986E-D0A0EFD48FF1}" type="slidenum">
              <a:rPr lang="en-US" altLang="en-US">
                <a:solidFill>
                  <a:srgbClr val="000000"/>
                </a:solidFill>
                <a:latin typeface="Arial" pitchFamily="34" charset="0"/>
              </a:rPr>
              <a:pPr/>
              <a:t>30</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tsikko 1"/>
          <p:cNvSpPr>
            <a:spLocks noGrp="1"/>
          </p:cNvSpPr>
          <p:nvPr>
            <p:ph type="title"/>
          </p:nvPr>
        </p:nvSpPr>
        <p:spPr/>
        <p:txBody>
          <a:bodyPr/>
          <a:lstStyle/>
          <a:p>
            <a:pPr eaLnBrk="1" hangingPunct="1"/>
            <a:r>
              <a:rPr lang="en-US" altLang="en-US" smtClean="0"/>
              <a:t>Handling</a:t>
            </a:r>
          </a:p>
        </p:txBody>
      </p:sp>
      <p:sp>
        <p:nvSpPr>
          <p:cNvPr id="3" name="Sisällön paikkamerkki 2"/>
          <p:cNvSpPr>
            <a:spLocks noGrp="1"/>
          </p:cNvSpPr>
          <p:nvPr>
            <p:ph idx="1"/>
          </p:nvPr>
        </p:nvSpPr>
        <p:spPr>
          <a:xfrm>
            <a:off x="457200" y="1524000"/>
            <a:ext cx="8229600" cy="5105400"/>
          </a:xfrm>
        </p:spPr>
        <p:txBody>
          <a:bodyPr/>
          <a:lstStyle/>
          <a:p>
            <a:pPr eaLnBrk="1" hangingPunct="1">
              <a:defRPr/>
            </a:pPr>
            <a:r>
              <a:rPr lang="en-US" kern="1200" dirty="0" smtClean="0">
                <a:ea typeface="+mn-ea"/>
                <a:cs typeface="+mn-cs"/>
              </a:rPr>
              <a:t>An important aspect of </a:t>
            </a:r>
            <a:r>
              <a:rPr lang="en-US" kern="1200" dirty="0">
                <a:ea typeface="+mn-ea"/>
                <a:cs typeface="+mn-cs"/>
              </a:rPr>
              <a:t>handling </a:t>
            </a:r>
            <a:r>
              <a:rPr lang="en-US" kern="1200" dirty="0" smtClean="0">
                <a:ea typeface="+mn-ea"/>
                <a:cs typeface="+mn-cs"/>
              </a:rPr>
              <a:t>HAZMAT and HW is correctly identifying the hazards associated with each individual chemical to minimize the risks to human health and the environment</a:t>
            </a:r>
          </a:p>
          <a:p>
            <a:pPr eaLnBrk="1" hangingPunct="1">
              <a:defRPr/>
            </a:pPr>
            <a:endParaRPr lang="en-US" kern="1200" dirty="0" smtClean="0">
              <a:ea typeface="+mn-ea"/>
              <a:cs typeface="+mn-cs"/>
            </a:endParaRPr>
          </a:p>
          <a:p>
            <a:pPr eaLnBrk="1" hangingPunct="1">
              <a:defRPr/>
            </a:pPr>
            <a:r>
              <a:rPr lang="en-US" kern="1200" dirty="0" smtClean="0">
                <a:ea typeface="+mn-ea"/>
                <a:cs typeface="+mn-cs"/>
              </a:rPr>
              <a:t>Hazardous characteristics for HAZMAT are found on the SDS for each substance. </a:t>
            </a:r>
          </a:p>
          <a:p>
            <a:pPr eaLnBrk="1" hangingPunct="1">
              <a:buFontTx/>
              <a:buNone/>
              <a:defRPr/>
            </a:pPr>
            <a:endParaRPr lang="fi-FI" sz="2800" dirty="0" smtClean="0">
              <a:ea typeface="+mn-ea"/>
              <a:cs typeface="+mn-cs"/>
            </a:endParaRPr>
          </a:p>
          <a:p>
            <a:pPr eaLnBrk="1" hangingPunct="1">
              <a:defRPr/>
            </a:pPr>
            <a:r>
              <a:rPr lang="en-US" dirty="0" smtClean="0">
                <a:ea typeface="+mn-ea"/>
                <a:cs typeface="+mn-cs"/>
              </a:rPr>
              <a:t>PPE is the primary means of safeguarding human health when handling HAZMAT and HW</a:t>
            </a:r>
          </a:p>
          <a:p>
            <a:pPr eaLnBrk="1" hangingPunct="1">
              <a:defRPr/>
            </a:pPr>
            <a:endParaRPr lang="en-US" dirty="0">
              <a:ea typeface="+mn-ea"/>
              <a:cs typeface="+mn-cs"/>
            </a:endParaRPr>
          </a:p>
          <a:p>
            <a:pPr eaLnBrk="1" hangingPunct="1">
              <a:defRPr/>
            </a:pPr>
            <a:r>
              <a:rPr lang="en-US" dirty="0" smtClean="0">
                <a:ea typeface="+mn-ea"/>
                <a:cs typeface="+mn-cs"/>
              </a:rPr>
              <a:t>Ensure PPE is properly stored to prevent degradation </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16F4E79A-DBB0-47D6-A936-A057722D69B7}" type="slidenum">
              <a:rPr lang="en-US" altLang="en-US">
                <a:solidFill>
                  <a:srgbClr val="000000"/>
                </a:solidFill>
                <a:latin typeface="Arial" pitchFamily="34" charset="0"/>
              </a:rPr>
              <a:pPr/>
              <a:t>31</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p:cNvSpPr>
            <a:spLocks noGrp="1"/>
          </p:cNvSpPr>
          <p:nvPr>
            <p:ph type="title"/>
          </p:nvPr>
        </p:nvSpPr>
        <p:spPr/>
        <p:txBody>
          <a:bodyPr/>
          <a:lstStyle/>
          <a:p>
            <a:pPr eaLnBrk="1" hangingPunct="1"/>
            <a:r>
              <a:rPr lang="en-US" altLang="en-US" smtClean="0"/>
              <a:t>Handling</a:t>
            </a:r>
          </a:p>
        </p:txBody>
      </p:sp>
      <p:sp>
        <p:nvSpPr>
          <p:cNvPr id="4" name="Sisällön paikkamerkki 2"/>
          <p:cNvSpPr txBox="1">
            <a:spLocks/>
          </p:cNvSpPr>
          <p:nvPr/>
        </p:nvSpPr>
        <p:spPr bwMode="auto">
          <a:xfrm>
            <a:off x="457200" y="1800225"/>
            <a:ext cx="8229600" cy="4005263"/>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lstStyle/>
          <a:p>
            <a:pPr marL="331788" indent="-331788" algn="ctr" eaLnBrk="1" hangingPunct="1">
              <a:spcBef>
                <a:spcPct val="20000"/>
              </a:spcBef>
              <a:defRPr/>
            </a:pPr>
            <a:r>
              <a:rPr lang="en-US" sz="2200" b="1" dirty="0">
                <a:solidFill>
                  <a:srgbClr val="000000"/>
                </a:solidFill>
                <a:latin typeface="+mn-lt"/>
                <a:ea typeface="+mn-ea"/>
              </a:rPr>
              <a:t>EO Responsibilities</a:t>
            </a:r>
          </a:p>
          <a:p>
            <a:pPr marL="331788" indent="-331788" algn="ctr" eaLnBrk="1" hangingPunct="1">
              <a:spcBef>
                <a:spcPct val="20000"/>
              </a:spcBef>
              <a:defRPr/>
            </a:pPr>
            <a:endParaRPr lang="en-US" sz="2000" b="1" dirty="0">
              <a:solidFill>
                <a:srgbClr val="000000"/>
              </a:solidFill>
              <a:latin typeface="+mn-lt"/>
              <a:ea typeface="+mn-ea"/>
            </a:endParaRPr>
          </a:p>
          <a:p>
            <a:pPr marL="331788" indent="-331788" eaLnBrk="1" hangingPunct="1">
              <a:spcBef>
                <a:spcPct val="20000"/>
              </a:spcBef>
              <a:buFont typeface="Arial" pitchFamily="34" charset="0"/>
              <a:buChar char="•"/>
              <a:defRPr/>
            </a:pPr>
            <a:r>
              <a:rPr lang="en-US" sz="2200" dirty="0">
                <a:solidFill>
                  <a:srgbClr val="000000"/>
                </a:solidFill>
                <a:latin typeface="+mn-lt"/>
                <a:ea typeface="+mn-ea"/>
              </a:rPr>
              <a:t>Include information on waste stream names and synonyms, the specific waste characterization, and handling or management procedures within the unit HW SOP</a:t>
            </a:r>
          </a:p>
          <a:p>
            <a:pPr eaLnBrk="1" hangingPunct="1">
              <a:spcBef>
                <a:spcPct val="20000"/>
              </a:spcBef>
              <a:defRPr/>
            </a:pPr>
            <a:endParaRPr lang="en-US" sz="2200" dirty="0">
              <a:solidFill>
                <a:srgbClr val="000000"/>
              </a:solidFill>
              <a:latin typeface="+mn-lt"/>
              <a:ea typeface="+mn-ea"/>
            </a:endParaRPr>
          </a:p>
          <a:p>
            <a:pPr marL="331788" indent="-331788" eaLnBrk="1" hangingPunct="1">
              <a:spcBef>
                <a:spcPct val="20000"/>
              </a:spcBef>
              <a:buFont typeface="Arial" pitchFamily="34" charset="0"/>
              <a:buChar char="•"/>
              <a:defRPr/>
            </a:pPr>
            <a:r>
              <a:rPr lang="en-US" sz="2200" dirty="0">
                <a:solidFill>
                  <a:srgbClr val="000000"/>
                </a:solidFill>
                <a:latin typeface="+mn-lt"/>
                <a:ea typeface="+mn-ea"/>
              </a:rPr>
              <a:t>Be prepared to respond to subordinate units requiring further information or clarification</a:t>
            </a:r>
          </a:p>
          <a:p>
            <a:pPr eaLnBrk="1" hangingPunct="1">
              <a:spcBef>
                <a:spcPct val="20000"/>
              </a:spcBef>
              <a:defRPr/>
            </a:pPr>
            <a:endParaRPr lang="en-US" sz="2200" dirty="0">
              <a:solidFill>
                <a:srgbClr val="FF0000"/>
              </a:solidFill>
              <a:latin typeface="+mn-lt"/>
              <a:ea typeface="+mn-ea"/>
            </a:endParaRPr>
          </a:p>
          <a:p>
            <a:pPr marL="331788" indent="-331788" eaLnBrk="1" hangingPunct="1">
              <a:spcBef>
                <a:spcPct val="20000"/>
              </a:spcBef>
              <a:buFont typeface="Arial" pitchFamily="34" charset="0"/>
              <a:buChar char="•"/>
              <a:defRPr/>
            </a:pPr>
            <a:r>
              <a:rPr lang="en-US" sz="2200" dirty="0">
                <a:latin typeface="+mn-lt"/>
                <a:ea typeface="+mn-ea"/>
              </a:rPr>
              <a:t>Ensure SDS are available and appropriately located</a:t>
            </a:r>
            <a:endParaRPr lang="fi-FI" sz="2200" dirty="0">
              <a:latin typeface="+mn-lt"/>
              <a:ea typeface="+mn-ea"/>
            </a:endParaRP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BC74DE0-7F35-457C-848E-8431B3723499}" type="slidenum">
              <a:rPr lang="en-US" altLang="en-US">
                <a:solidFill>
                  <a:srgbClr val="000000"/>
                </a:solidFill>
                <a:latin typeface="Arial" pitchFamily="34" charset="0"/>
              </a:rPr>
              <a:pPr/>
              <a:t>32</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p:cNvSpPr>
            <a:spLocks noGrp="1"/>
          </p:cNvSpPr>
          <p:nvPr>
            <p:ph type="title"/>
          </p:nvPr>
        </p:nvSpPr>
        <p:spPr/>
        <p:txBody>
          <a:bodyPr/>
          <a:lstStyle/>
          <a:p>
            <a:pPr eaLnBrk="1" hangingPunct="1"/>
            <a:r>
              <a:rPr lang="en-US" altLang="en-US" smtClean="0"/>
              <a:t>Transportation</a:t>
            </a:r>
          </a:p>
        </p:txBody>
      </p:sp>
      <p:sp>
        <p:nvSpPr>
          <p:cNvPr id="39939" name="Sisällön paikkamerkki 2"/>
          <p:cNvSpPr>
            <a:spLocks noGrp="1"/>
          </p:cNvSpPr>
          <p:nvPr>
            <p:ph idx="1"/>
          </p:nvPr>
        </p:nvSpPr>
        <p:spPr bwMode="auto">
          <a:xfrm>
            <a:off x="457200" y="1744663"/>
            <a:ext cx="8229600" cy="139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HW shipments must comply with all HAZMAT and HW transportation requirements in theater</a:t>
            </a:r>
          </a:p>
          <a:p>
            <a:pPr eaLnBrk="1" hangingPunct="1"/>
            <a:r>
              <a:rPr lang="en-US" altLang="en-US" smtClean="0"/>
              <a:t>Transporters of hazardous cargo must be certified</a:t>
            </a:r>
          </a:p>
          <a:p>
            <a:pPr eaLnBrk="1" hangingPunct="1"/>
            <a:endParaRPr lang="fi-FI" altLang="en-US" smtClean="0"/>
          </a:p>
        </p:txBody>
      </p:sp>
      <p:sp>
        <p:nvSpPr>
          <p:cNvPr id="4" name="Sisällön paikkamerkki 2"/>
          <p:cNvSpPr txBox="1">
            <a:spLocks/>
          </p:cNvSpPr>
          <p:nvPr/>
        </p:nvSpPr>
        <p:spPr bwMode="auto">
          <a:xfrm>
            <a:off x="533400" y="3284538"/>
            <a:ext cx="8229600" cy="296862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lstStyle/>
          <a:p>
            <a:pPr marL="331788" indent="-331788" algn="ctr" eaLnBrk="1" hangingPunct="1">
              <a:spcBef>
                <a:spcPct val="20000"/>
              </a:spcBef>
              <a:defRPr/>
            </a:pPr>
            <a:r>
              <a:rPr lang="en-US" sz="2400" kern="0" dirty="0">
                <a:solidFill>
                  <a:srgbClr val="000000"/>
                </a:solidFill>
                <a:latin typeface="+mn-lt"/>
                <a:ea typeface="+mn-ea"/>
              </a:rPr>
              <a:t> </a:t>
            </a:r>
            <a:r>
              <a:rPr lang="en-US" sz="2400" b="1" kern="0" dirty="0">
                <a:solidFill>
                  <a:srgbClr val="000000"/>
                </a:solidFill>
                <a:latin typeface="+mn-lt"/>
                <a:ea typeface="+mn-ea"/>
              </a:rPr>
              <a:t>EO Responsibilities</a:t>
            </a:r>
            <a:endParaRPr lang="en-US" sz="2400" kern="0" dirty="0">
              <a:solidFill>
                <a:srgbClr val="000000"/>
              </a:solidFill>
              <a:latin typeface="+mn-lt"/>
              <a:ea typeface="+mn-ea"/>
            </a:endParaRPr>
          </a:p>
          <a:p>
            <a:pPr marL="331788" indent="-331788" eaLnBrk="1" hangingPunct="1">
              <a:spcBef>
                <a:spcPct val="20000"/>
              </a:spcBef>
              <a:buFontTx/>
              <a:buChar char="•"/>
              <a:defRPr/>
            </a:pPr>
            <a:r>
              <a:rPr lang="en-US" sz="2400" kern="0" dirty="0" smtClean="0">
                <a:solidFill>
                  <a:srgbClr val="000000"/>
                </a:solidFill>
                <a:latin typeface="+mn-lt"/>
                <a:ea typeface="+mn-ea"/>
              </a:rPr>
              <a:t>Work with </a:t>
            </a:r>
            <a:r>
              <a:rPr lang="en-US" sz="2400" kern="0" dirty="0" smtClean="0">
                <a:latin typeface="+mn-lt"/>
                <a:ea typeface="+mn-ea"/>
              </a:rPr>
              <a:t>logistics </a:t>
            </a:r>
            <a:r>
              <a:rPr lang="en-US" sz="2400" kern="0" dirty="0" smtClean="0">
                <a:solidFill>
                  <a:srgbClr val="000000"/>
                </a:solidFill>
                <a:latin typeface="+mn-lt"/>
                <a:ea typeface="+mn-ea"/>
              </a:rPr>
              <a:t>personnel to ensure HAZMAT/HW is properly classified, labeled, and packaged</a:t>
            </a:r>
          </a:p>
          <a:p>
            <a:pPr marL="331788" indent="-331788" eaLnBrk="1" hangingPunct="1">
              <a:spcBef>
                <a:spcPct val="20000"/>
              </a:spcBef>
              <a:buFontTx/>
              <a:buChar char="•"/>
              <a:defRPr/>
            </a:pPr>
            <a:r>
              <a:rPr lang="en-US" sz="2400" kern="0" dirty="0" smtClean="0">
                <a:solidFill>
                  <a:srgbClr val="000000"/>
                </a:solidFill>
                <a:latin typeface="+mn-lt"/>
                <a:ea typeface="+mn-ea"/>
              </a:rPr>
              <a:t>Name</a:t>
            </a:r>
            <a:r>
              <a:rPr lang="en-US" sz="2400" kern="0" dirty="0">
                <a:solidFill>
                  <a:srgbClr val="000000"/>
                </a:solidFill>
                <a:latin typeface="+mn-lt"/>
                <a:ea typeface="+mn-ea"/>
              </a:rPr>
              <a:t>, classification and other needed information must be correctly marked on transport documentation</a:t>
            </a:r>
          </a:p>
          <a:p>
            <a:pPr marL="331788" indent="-331788" eaLnBrk="1" hangingPunct="1">
              <a:spcBef>
                <a:spcPct val="20000"/>
              </a:spcBef>
              <a:buFontTx/>
              <a:buChar char="•"/>
              <a:defRPr/>
            </a:pPr>
            <a:r>
              <a:rPr lang="en-US" sz="2400" kern="0" dirty="0">
                <a:solidFill>
                  <a:srgbClr val="000000"/>
                </a:solidFill>
                <a:latin typeface="+mn-lt"/>
                <a:ea typeface="+mn-ea"/>
              </a:rPr>
              <a:t>Maintain copies of documentation for tracking and record keeping purposes</a:t>
            </a:r>
          </a:p>
          <a:p>
            <a:pPr marL="331788" indent="-331788" eaLnBrk="1" hangingPunct="1">
              <a:spcBef>
                <a:spcPct val="20000"/>
              </a:spcBef>
              <a:buFontTx/>
              <a:buChar char="•"/>
              <a:defRPr/>
            </a:pPr>
            <a:endParaRPr lang="fi-FI" sz="2400" kern="0" dirty="0">
              <a:solidFill>
                <a:srgbClr val="000000"/>
              </a:solidFill>
              <a:latin typeface="+mn-lt"/>
              <a:ea typeface="+mn-ea"/>
            </a:endParaRPr>
          </a:p>
        </p:txBody>
      </p:sp>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F211D17-C8D1-4D95-A912-CCD45FC96156}" type="slidenum">
              <a:rPr lang="en-US" altLang="en-US">
                <a:solidFill>
                  <a:srgbClr val="000000"/>
                </a:solidFill>
                <a:latin typeface="Arial" pitchFamily="34" charset="0"/>
              </a:rPr>
              <a:pPr/>
              <a:t>33</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066800" y="76200"/>
            <a:ext cx="7772400" cy="762000"/>
          </a:xfrm>
        </p:spPr>
        <p:txBody>
          <a:bodyPr>
            <a:normAutofit fontScale="90000"/>
          </a:bodyPr>
          <a:lstStyle/>
          <a:p>
            <a:pPr eaLnBrk="1" hangingPunct="1">
              <a:defRPr/>
            </a:pPr>
            <a:r>
              <a:rPr lang="en-US" sz="3100" dirty="0" smtClean="0">
                <a:ea typeface="+mj-ea"/>
                <a:cs typeface="+mj-cs"/>
              </a:rPr>
              <a:t>Example of Labeling of HAZMAT/ Dangerous Goods Transportation </a:t>
            </a:r>
            <a:endParaRPr lang="en-US" sz="3100" dirty="0">
              <a:ea typeface="+mj-ea"/>
              <a:cs typeface="+mj-cs"/>
            </a:endParaRPr>
          </a:p>
        </p:txBody>
      </p:sp>
      <p:sp>
        <p:nvSpPr>
          <p:cNvPr id="6" name="Sisällön paikkamerkki 5"/>
          <p:cNvSpPr>
            <a:spLocks noGrp="1"/>
          </p:cNvSpPr>
          <p:nvPr>
            <p:ph sz="half" idx="2"/>
          </p:nvPr>
        </p:nvSpPr>
        <p:spPr>
          <a:xfrm>
            <a:off x="304800" y="1371600"/>
            <a:ext cx="4038600" cy="5257800"/>
          </a:xfrm>
        </p:spPr>
        <p:txBody>
          <a:bodyPr>
            <a:normAutofit/>
          </a:bodyPr>
          <a:lstStyle/>
          <a:p>
            <a:pPr marL="0" indent="0" eaLnBrk="1" hangingPunct="1">
              <a:buFontTx/>
              <a:buNone/>
              <a:defRPr/>
            </a:pPr>
            <a:r>
              <a:rPr lang="en-US" sz="1800" b="1" dirty="0" smtClean="0">
                <a:ea typeface="+mn-ea"/>
                <a:cs typeface="+mn-cs"/>
              </a:rPr>
              <a:t>Classes of HAZMAT/ dangerous goods  </a:t>
            </a:r>
            <a:endParaRPr lang="fi-FI" sz="1800" b="1" dirty="0" smtClean="0">
              <a:ea typeface="+mn-ea"/>
              <a:cs typeface="+mn-cs"/>
            </a:endParaRPr>
          </a:p>
          <a:p>
            <a:pPr eaLnBrk="1" hangingPunct="1">
              <a:buFontTx/>
              <a:buNone/>
              <a:defRPr/>
            </a:pPr>
            <a:r>
              <a:rPr lang="en-US" sz="1800" dirty="0" smtClean="0">
                <a:ea typeface="+mn-ea"/>
                <a:cs typeface="+mn-cs"/>
              </a:rPr>
              <a:t>1. Explosives </a:t>
            </a:r>
            <a:endParaRPr lang="fi-FI" sz="1800" dirty="0" smtClean="0">
              <a:ea typeface="+mn-ea"/>
              <a:cs typeface="+mn-cs"/>
            </a:endParaRPr>
          </a:p>
          <a:p>
            <a:pPr eaLnBrk="1" hangingPunct="1">
              <a:buFontTx/>
              <a:buNone/>
              <a:defRPr/>
            </a:pPr>
            <a:r>
              <a:rPr lang="en-US" sz="1800" dirty="0" smtClean="0">
                <a:ea typeface="+mn-ea"/>
                <a:cs typeface="+mn-cs"/>
              </a:rPr>
              <a:t>2. Gases </a:t>
            </a:r>
            <a:endParaRPr lang="fi-FI" sz="1800" dirty="0" smtClean="0">
              <a:ea typeface="+mn-ea"/>
              <a:cs typeface="+mn-cs"/>
            </a:endParaRPr>
          </a:p>
          <a:p>
            <a:pPr eaLnBrk="1" hangingPunct="1">
              <a:buFontTx/>
              <a:buNone/>
              <a:defRPr/>
            </a:pPr>
            <a:r>
              <a:rPr lang="en-US" sz="1800" dirty="0" smtClean="0">
                <a:ea typeface="+mn-ea"/>
                <a:cs typeface="+mn-cs"/>
              </a:rPr>
              <a:t>3. Flammable and combustible liquids </a:t>
            </a:r>
            <a:endParaRPr lang="fi-FI" sz="1800" dirty="0" smtClean="0">
              <a:ea typeface="+mn-ea"/>
              <a:cs typeface="+mn-cs"/>
            </a:endParaRPr>
          </a:p>
          <a:p>
            <a:pPr eaLnBrk="1" hangingPunct="1">
              <a:buFontTx/>
              <a:buNone/>
              <a:defRPr/>
            </a:pPr>
            <a:r>
              <a:rPr lang="en-US" sz="1800" dirty="0" smtClean="0">
                <a:ea typeface="+mn-ea"/>
                <a:cs typeface="+mn-cs"/>
              </a:rPr>
              <a:t>4.1 Combustible and self-reactive </a:t>
            </a:r>
            <a:endParaRPr lang="fi-FI" sz="1800" dirty="0" smtClean="0">
              <a:ea typeface="+mn-ea"/>
              <a:cs typeface="+mn-cs"/>
            </a:endParaRPr>
          </a:p>
          <a:p>
            <a:pPr eaLnBrk="1" hangingPunct="1">
              <a:buFontTx/>
              <a:buNone/>
              <a:defRPr/>
            </a:pPr>
            <a:r>
              <a:rPr lang="en-US" sz="1800" dirty="0" smtClean="0">
                <a:ea typeface="+mn-ea"/>
                <a:cs typeface="+mn-cs"/>
              </a:rPr>
              <a:t>4.2 Spontaneously combustible </a:t>
            </a:r>
            <a:endParaRPr lang="fi-FI" sz="1800" dirty="0" smtClean="0">
              <a:ea typeface="+mn-ea"/>
              <a:cs typeface="+mn-cs"/>
            </a:endParaRPr>
          </a:p>
          <a:p>
            <a:pPr eaLnBrk="1" hangingPunct="1">
              <a:buFontTx/>
              <a:buNone/>
              <a:defRPr/>
            </a:pPr>
            <a:r>
              <a:rPr lang="en-US" sz="1800" dirty="0" smtClean="0">
                <a:ea typeface="+mn-ea"/>
                <a:cs typeface="+mn-cs"/>
              </a:rPr>
              <a:t>4.3 Water Reactive </a:t>
            </a:r>
            <a:endParaRPr lang="fi-FI" sz="1800" dirty="0" smtClean="0">
              <a:ea typeface="+mn-ea"/>
              <a:cs typeface="+mn-cs"/>
            </a:endParaRPr>
          </a:p>
          <a:p>
            <a:pPr eaLnBrk="1" hangingPunct="1">
              <a:buFontTx/>
              <a:buNone/>
              <a:defRPr/>
            </a:pPr>
            <a:r>
              <a:rPr lang="en-US" sz="1800" dirty="0" smtClean="0">
                <a:ea typeface="+mn-ea"/>
                <a:cs typeface="+mn-cs"/>
              </a:rPr>
              <a:t>5.1 Oxidizing substances </a:t>
            </a:r>
            <a:endParaRPr lang="fi-FI" sz="1800" dirty="0" smtClean="0">
              <a:ea typeface="+mn-ea"/>
              <a:cs typeface="+mn-cs"/>
            </a:endParaRPr>
          </a:p>
          <a:p>
            <a:pPr eaLnBrk="1" hangingPunct="1">
              <a:buFontTx/>
              <a:buNone/>
              <a:defRPr/>
            </a:pPr>
            <a:r>
              <a:rPr lang="en-US" sz="1800" dirty="0" smtClean="0">
                <a:ea typeface="+mn-ea"/>
                <a:cs typeface="+mn-cs"/>
              </a:rPr>
              <a:t>5.2 Organic peroxides </a:t>
            </a:r>
            <a:endParaRPr lang="fi-FI" sz="1800" dirty="0" smtClean="0">
              <a:ea typeface="+mn-ea"/>
              <a:cs typeface="+mn-cs"/>
            </a:endParaRPr>
          </a:p>
          <a:p>
            <a:pPr eaLnBrk="1" hangingPunct="1">
              <a:buFontTx/>
              <a:buNone/>
              <a:defRPr/>
            </a:pPr>
            <a:r>
              <a:rPr lang="en-US" sz="1800" dirty="0" smtClean="0">
                <a:ea typeface="+mn-ea"/>
                <a:cs typeface="+mn-cs"/>
              </a:rPr>
              <a:t>6.1 Poisonous (toxic) substances </a:t>
            </a:r>
            <a:endParaRPr lang="fi-FI" sz="1800" dirty="0" smtClean="0">
              <a:ea typeface="+mn-ea"/>
              <a:cs typeface="+mn-cs"/>
            </a:endParaRPr>
          </a:p>
          <a:p>
            <a:pPr eaLnBrk="1" hangingPunct="1">
              <a:buFontTx/>
              <a:buNone/>
              <a:defRPr/>
            </a:pPr>
            <a:r>
              <a:rPr lang="en-US" sz="1800" dirty="0" smtClean="0">
                <a:ea typeface="+mn-ea"/>
                <a:cs typeface="+mn-cs"/>
              </a:rPr>
              <a:t>6.2 Infectious substances </a:t>
            </a:r>
            <a:endParaRPr lang="fi-FI" sz="1800" dirty="0" smtClean="0">
              <a:ea typeface="+mn-ea"/>
              <a:cs typeface="+mn-cs"/>
            </a:endParaRPr>
          </a:p>
          <a:p>
            <a:pPr eaLnBrk="1" hangingPunct="1">
              <a:buFontTx/>
              <a:buNone/>
              <a:defRPr/>
            </a:pPr>
            <a:r>
              <a:rPr lang="en-US" sz="1800" dirty="0" smtClean="0">
                <a:ea typeface="+mn-ea"/>
                <a:cs typeface="+mn-cs"/>
              </a:rPr>
              <a:t>7. Radioactive materials </a:t>
            </a:r>
            <a:endParaRPr lang="fi-FI" sz="1800" dirty="0" smtClean="0">
              <a:ea typeface="+mn-ea"/>
              <a:cs typeface="+mn-cs"/>
            </a:endParaRPr>
          </a:p>
          <a:p>
            <a:pPr eaLnBrk="1" hangingPunct="1">
              <a:buFontTx/>
              <a:buNone/>
              <a:defRPr/>
            </a:pPr>
            <a:r>
              <a:rPr lang="en-US" sz="1800" dirty="0" smtClean="0">
                <a:ea typeface="+mn-ea"/>
                <a:cs typeface="+mn-cs"/>
              </a:rPr>
              <a:t>8. Corrosives </a:t>
            </a:r>
            <a:endParaRPr lang="fi-FI" sz="1800" dirty="0" smtClean="0">
              <a:ea typeface="+mn-ea"/>
              <a:cs typeface="+mn-cs"/>
            </a:endParaRPr>
          </a:p>
          <a:p>
            <a:pPr eaLnBrk="1" hangingPunct="1">
              <a:buFontTx/>
              <a:buNone/>
              <a:defRPr/>
            </a:pPr>
            <a:r>
              <a:rPr lang="en-US" sz="1800" dirty="0" smtClean="0">
                <a:ea typeface="+mn-ea"/>
                <a:cs typeface="+mn-cs"/>
              </a:rPr>
              <a:t>9. Miscellaneous dangerous substances </a:t>
            </a:r>
            <a:endParaRPr lang="fi-FI" sz="1800" dirty="0">
              <a:ea typeface="+mn-ea"/>
              <a:cs typeface="+mn-cs"/>
            </a:endParaRPr>
          </a:p>
        </p:txBody>
      </p:sp>
      <p:grpSp>
        <p:nvGrpSpPr>
          <p:cNvPr id="40964" name="Grupp 1"/>
          <p:cNvGrpSpPr>
            <a:grpSpLocks/>
          </p:cNvGrpSpPr>
          <p:nvPr/>
        </p:nvGrpSpPr>
        <p:grpSpPr bwMode="auto">
          <a:xfrm>
            <a:off x="5181600" y="1341438"/>
            <a:ext cx="3049588" cy="5516562"/>
            <a:chOff x="5181600" y="1066800"/>
            <a:chExt cx="3200400" cy="5791200"/>
          </a:xfrm>
        </p:grpSpPr>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727" y="1068273"/>
              <a:ext cx="1003656"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648" y="1066800"/>
              <a:ext cx="993708"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007" y="1066800"/>
              <a:ext cx="1007295"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4756" y="2262547"/>
              <a:ext cx="1003494"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5900" y="2262547"/>
              <a:ext cx="1001148"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3007" y="2262547"/>
              <a:ext cx="100899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793" y="3458484"/>
              <a:ext cx="100767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3007" y="3458484"/>
              <a:ext cx="1002550"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4551825"/>
              <a:ext cx="1005516"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5900" y="4551825"/>
              <a:ext cx="1005704"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3007" y="4551825"/>
              <a:ext cx="1001095"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6867" y="5645167"/>
              <a:ext cx="1005516"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85900" y="3459059"/>
              <a:ext cx="970523" cy="85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TextBox 1"/>
            <p:cNvSpPr txBox="1">
              <a:spLocks noChangeArrowheads="1"/>
            </p:cNvSpPr>
            <p:nvPr/>
          </p:nvSpPr>
          <p:spPr bwMode="auto">
            <a:xfrm>
              <a:off x="5509395" y="1922351"/>
              <a:ext cx="2616784" cy="38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i-FI" altLang="en-US">
                  <a:solidFill>
                    <a:srgbClr val="000000"/>
                  </a:solidFill>
                  <a:latin typeface="Arial" pitchFamily="34" charset="0"/>
                  <a:cs typeface="Arial" pitchFamily="34" charset="0"/>
                </a:rPr>
                <a:t>1               2               3</a:t>
              </a:r>
            </a:p>
          </p:txBody>
        </p:sp>
        <p:sp>
          <p:nvSpPr>
            <p:cNvPr id="40980" name="TextBox 17"/>
            <p:cNvSpPr txBox="1">
              <a:spLocks noChangeArrowheads="1"/>
            </p:cNvSpPr>
            <p:nvPr/>
          </p:nvSpPr>
          <p:spPr bwMode="auto">
            <a:xfrm>
              <a:off x="5431745" y="3082552"/>
              <a:ext cx="2818696" cy="38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i-FI" altLang="en-US">
                  <a:solidFill>
                    <a:srgbClr val="000000"/>
                  </a:solidFill>
                  <a:latin typeface="Arial" pitchFamily="34" charset="0"/>
                  <a:cs typeface="Arial" pitchFamily="34" charset="0"/>
                </a:rPr>
                <a:t>4.1            4.2           4.3 </a:t>
              </a:r>
            </a:p>
          </p:txBody>
        </p:sp>
        <p:sp>
          <p:nvSpPr>
            <p:cNvPr id="40981" name="TextBox 18"/>
            <p:cNvSpPr txBox="1">
              <a:spLocks noChangeArrowheads="1"/>
            </p:cNvSpPr>
            <p:nvPr/>
          </p:nvSpPr>
          <p:spPr bwMode="auto">
            <a:xfrm>
              <a:off x="5431745" y="5328752"/>
              <a:ext cx="2751392" cy="38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i-FI" altLang="en-US">
                  <a:solidFill>
                    <a:srgbClr val="000000"/>
                  </a:solidFill>
                  <a:latin typeface="Arial" pitchFamily="34" charset="0"/>
                  <a:cs typeface="Arial" pitchFamily="34" charset="0"/>
                </a:rPr>
                <a:t>6.2             7              8 </a:t>
              </a:r>
            </a:p>
          </p:txBody>
        </p:sp>
        <p:sp>
          <p:nvSpPr>
            <p:cNvPr id="40982" name="TextBox 19"/>
            <p:cNvSpPr txBox="1">
              <a:spLocks noChangeArrowheads="1"/>
            </p:cNvSpPr>
            <p:nvPr/>
          </p:nvSpPr>
          <p:spPr bwMode="auto">
            <a:xfrm>
              <a:off x="5497611" y="6507513"/>
              <a:ext cx="325326" cy="35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i-FI" altLang="en-US">
                  <a:solidFill>
                    <a:srgbClr val="000000"/>
                  </a:solidFill>
                  <a:latin typeface="Arial" pitchFamily="34" charset="0"/>
                  <a:cs typeface="Arial" pitchFamily="34" charset="0"/>
                </a:rPr>
                <a:t>9</a:t>
              </a:r>
            </a:p>
          </p:txBody>
        </p:sp>
        <p:sp>
          <p:nvSpPr>
            <p:cNvPr id="40983" name="TextBox 20"/>
            <p:cNvSpPr txBox="1">
              <a:spLocks noChangeArrowheads="1"/>
            </p:cNvSpPr>
            <p:nvPr/>
          </p:nvSpPr>
          <p:spPr bwMode="auto">
            <a:xfrm>
              <a:off x="5431745" y="4244228"/>
              <a:ext cx="2751392" cy="38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i-FI" altLang="en-US">
                  <a:solidFill>
                    <a:srgbClr val="000000"/>
                  </a:solidFill>
                  <a:latin typeface="Arial" pitchFamily="34" charset="0"/>
                  <a:cs typeface="Arial" pitchFamily="34" charset="0"/>
                </a:rPr>
                <a:t>5.1            5.2           6.1</a:t>
              </a:r>
            </a:p>
          </p:txBody>
        </p:sp>
      </p:grpSp>
      <p:sp>
        <p:nvSpPr>
          <p:cNvPr id="409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7EE83125-5B94-4633-9798-540BFAC51436}" type="slidenum">
              <a:rPr lang="en-US" altLang="en-US">
                <a:solidFill>
                  <a:srgbClr val="000000"/>
                </a:solidFill>
                <a:latin typeface="Arial" pitchFamily="34" charset="0"/>
              </a:rPr>
              <a:pPr/>
              <a:t>34</a:t>
            </a:fld>
            <a:endParaRPr lang="en-US" altLang="en-US">
              <a:solidFill>
                <a:srgbClr val="000000"/>
              </a:solidFill>
              <a:latin typeface="Arial" pitchFamily="34" charset="0"/>
            </a:endParaRPr>
          </a:p>
        </p:txBody>
      </p:sp>
      <p:sp>
        <p:nvSpPr>
          <p:cNvPr id="25" name="Rektangel 3"/>
          <p:cNvSpPr/>
          <p:nvPr/>
        </p:nvSpPr>
        <p:spPr>
          <a:xfrm>
            <a:off x="7884368" y="548680"/>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tsikko 4"/>
          <p:cNvSpPr>
            <a:spLocks noGrp="1"/>
          </p:cNvSpPr>
          <p:nvPr>
            <p:ph type="title"/>
          </p:nvPr>
        </p:nvSpPr>
        <p:spPr/>
        <p:txBody>
          <a:bodyPr/>
          <a:lstStyle/>
          <a:p>
            <a:pPr eaLnBrk="1" hangingPunct="1"/>
            <a:r>
              <a:rPr lang="en-US" altLang="en-US" sz="3200" dirty="0" smtClean="0"/>
              <a:t>Example of Reuse of Engine Oil</a:t>
            </a:r>
          </a:p>
        </p:txBody>
      </p:sp>
      <p:sp>
        <p:nvSpPr>
          <p:cNvPr id="6" name="Sisällön paikkamerkki 5"/>
          <p:cNvSpPr>
            <a:spLocks noGrp="1"/>
          </p:cNvSpPr>
          <p:nvPr>
            <p:ph idx="1"/>
          </p:nvPr>
        </p:nvSpPr>
        <p:spPr>
          <a:xfrm>
            <a:off x="381000" y="1568450"/>
            <a:ext cx="8294688" cy="3660775"/>
          </a:xfrm>
        </p:spPr>
        <p:txBody>
          <a:bodyPr/>
          <a:lstStyle/>
          <a:p>
            <a:pPr marL="0" indent="0" eaLnBrk="1" hangingPunct="1">
              <a:buFontTx/>
              <a:buNone/>
              <a:defRPr/>
            </a:pPr>
            <a:r>
              <a:rPr lang="en-US" sz="2000" dirty="0" smtClean="0">
                <a:ea typeface="+mn-ea"/>
                <a:cs typeface="+mn-cs"/>
              </a:rPr>
              <a:t>Reusing engine oil is the easiest way to reduce the amount requiring disposal</a:t>
            </a:r>
          </a:p>
          <a:p>
            <a:pPr lvl="1" eaLnBrk="1" hangingPunct="1">
              <a:defRPr/>
            </a:pPr>
            <a:r>
              <a:rPr lang="en-US" sz="2000" dirty="0" smtClean="0">
                <a:ea typeface="ＭＳ Ｐゴシック" charset="0"/>
              </a:rPr>
              <a:t>Used</a:t>
            </a:r>
            <a:r>
              <a:rPr lang="en-US" sz="2000" dirty="0">
                <a:ea typeface="ＭＳ Ｐゴシック" charset="0"/>
              </a:rPr>
              <a:t>-oil blenders can be used to blend used engine oil (only from diesel engines) into the fuel tanks of vehicles and generators that burn diesel </a:t>
            </a:r>
            <a:r>
              <a:rPr lang="en-US" sz="2000" dirty="0" smtClean="0">
                <a:ea typeface="ＭＳ Ｐゴシック" charset="0"/>
              </a:rPr>
              <a:t>fuel in accordance with technical guidance</a:t>
            </a:r>
            <a:endParaRPr lang="fi-FI" sz="2000" dirty="0">
              <a:ea typeface="ＭＳ Ｐゴシック" charset="0"/>
            </a:endParaRPr>
          </a:p>
          <a:p>
            <a:pPr lvl="1" eaLnBrk="1" hangingPunct="1">
              <a:defRPr/>
            </a:pPr>
            <a:r>
              <a:rPr lang="en-US" sz="2000" dirty="0">
                <a:ea typeface="ＭＳ Ｐゴシック" charset="0"/>
              </a:rPr>
              <a:t>Oil that cannot be used for its intended purpose may be transferred through a government contract to local vendors for use as fuel in various manufacturing processes (such as oil refineries)</a:t>
            </a:r>
          </a:p>
          <a:p>
            <a:pPr lvl="1" eaLnBrk="1" hangingPunct="1">
              <a:defRPr/>
            </a:pPr>
            <a:r>
              <a:rPr lang="en-US" sz="2000" dirty="0">
                <a:ea typeface="ＭＳ Ｐゴシック" charset="0"/>
              </a:rPr>
              <a:t>Used oil can be converted into fuel or reused as a fuel source to generate hot water or heat </a:t>
            </a:r>
            <a:r>
              <a:rPr lang="en-US" sz="2000" dirty="0" smtClean="0">
                <a:ea typeface="ＭＳ Ｐゴシック" charset="0"/>
              </a:rPr>
              <a:t>with </a:t>
            </a:r>
            <a:r>
              <a:rPr lang="en-US" sz="2000" dirty="0">
                <a:ea typeface="ＭＳ Ｐゴシック" charset="0"/>
              </a:rPr>
              <a:t>specific devices </a:t>
            </a:r>
            <a:endParaRPr lang="fi-FI" dirty="0" smtClean="0">
              <a:ea typeface="+mn-ea"/>
              <a:cs typeface="+mn-cs"/>
            </a:endParaRPr>
          </a:p>
          <a:p>
            <a:pPr eaLnBrk="1" hangingPunct="1">
              <a:defRPr/>
            </a:pPr>
            <a:endParaRPr lang="fi-FI" dirty="0">
              <a:ea typeface="+mn-ea"/>
              <a:cs typeface="+mn-cs"/>
            </a:endParaRPr>
          </a:p>
        </p:txBody>
      </p:sp>
      <p:sp>
        <p:nvSpPr>
          <p:cNvPr id="419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B343103-FAE7-42A9-AF53-D2AAB63DA8A5}" type="slidenum">
              <a:rPr lang="en-US" altLang="en-US">
                <a:solidFill>
                  <a:srgbClr val="000000"/>
                </a:solidFill>
                <a:latin typeface="Arial" pitchFamily="34" charset="0"/>
              </a:rPr>
              <a:pPr/>
              <a:t>35</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p:cNvSpPr>
            <a:spLocks noGrp="1"/>
          </p:cNvSpPr>
          <p:nvPr>
            <p:ph type="title"/>
          </p:nvPr>
        </p:nvSpPr>
        <p:spPr/>
        <p:txBody>
          <a:bodyPr/>
          <a:lstStyle/>
          <a:p>
            <a:pPr eaLnBrk="1" hangingPunct="1"/>
            <a:r>
              <a:rPr lang="en-US" altLang="en-US" smtClean="0"/>
              <a:t>Disposal</a:t>
            </a:r>
          </a:p>
        </p:txBody>
      </p:sp>
      <p:sp>
        <p:nvSpPr>
          <p:cNvPr id="43011" name="Sisällön paikkamerkki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smtClean="0"/>
              <a:t>The primary means for disposing of hazardous waste will generally be through a qualified contractor</a:t>
            </a:r>
          </a:p>
          <a:p>
            <a:pPr eaLnBrk="1" hangingPunct="1"/>
            <a:r>
              <a:rPr lang="en-US" altLang="en-US" sz="3200" dirty="0" smtClean="0"/>
              <a:t>In some cases, disposal capability will be developed within the camp, such as incineration</a:t>
            </a:r>
          </a:p>
          <a:p>
            <a:pPr eaLnBrk="1" hangingPunct="1"/>
            <a:r>
              <a:rPr lang="en-US" altLang="en-US" sz="3200" dirty="0" smtClean="0"/>
              <a:t>If local contractors cannot be used, waste must be transported to a qualified disposal facility</a:t>
            </a:r>
          </a:p>
          <a:p>
            <a:pPr eaLnBrk="1" hangingPunct="1"/>
            <a:endParaRPr lang="fi-FI" altLang="en-US" dirty="0" smtClean="0"/>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DAAF6F44-AF77-408F-8055-DD6AD5291F34}" type="slidenum">
              <a:rPr lang="en-US" altLang="en-US">
                <a:solidFill>
                  <a:srgbClr val="000000"/>
                </a:solidFill>
                <a:latin typeface="Arial" pitchFamily="34" charset="0"/>
              </a:rPr>
              <a:pPr/>
              <a:t>36</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tsikko 1"/>
          <p:cNvSpPr>
            <a:spLocks noGrp="1"/>
          </p:cNvSpPr>
          <p:nvPr>
            <p:ph type="title"/>
          </p:nvPr>
        </p:nvSpPr>
        <p:spPr>
          <a:xfrm>
            <a:off x="1042988" y="260350"/>
            <a:ext cx="7772400" cy="762000"/>
          </a:xfrm>
        </p:spPr>
        <p:txBody>
          <a:bodyPr/>
          <a:lstStyle/>
          <a:p>
            <a:pPr eaLnBrk="1" hangingPunct="1"/>
            <a:r>
              <a:rPr lang="en-US" altLang="en-US" smtClean="0"/>
              <a:t>Conclusions</a:t>
            </a:r>
          </a:p>
        </p:txBody>
      </p:sp>
      <p:sp>
        <p:nvSpPr>
          <p:cNvPr id="3" name="Sisällön paikkamerkki 2"/>
          <p:cNvSpPr>
            <a:spLocks noGrp="1"/>
          </p:cNvSpPr>
          <p:nvPr>
            <p:ph idx="1"/>
          </p:nvPr>
        </p:nvSpPr>
        <p:spPr>
          <a:xfrm>
            <a:off x="457200" y="1384300"/>
            <a:ext cx="8382000" cy="4997450"/>
          </a:xfrm>
        </p:spPr>
        <p:txBody>
          <a:bodyPr/>
          <a:lstStyle/>
          <a:p>
            <a:pPr marL="0" indent="0" eaLnBrk="1" fontAlgn="auto">
              <a:spcBef>
                <a:spcPts val="0"/>
              </a:spcBef>
              <a:spcAft>
                <a:spcPts val="1415"/>
              </a:spcAft>
              <a:buSzPct val="45000"/>
              <a:buFontTx/>
              <a:buNone/>
              <a:defRPr/>
            </a:pPr>
            <a:r>
              <a:rPr lang="en-US" kern="1200" dirty="0" smtClean="0">
                <a:solidFill>
                  <a:srgbClr val="000000"/>
                </a:solidFill>
                <a:ea typeface="+mn-ea"/>
                <a:cs typeface="Tahoma" pitchFamily="2"/>
              </a:rPr>
              <a:t>Good HAZMAT/HW </a:t>
            </a:r>
            <a:r>
              <a:rPr lang="en-US" kern="1200" dirty="0">
                <a:solidFill>
                  <a:srgbClr val="000000"/>
                </a:solidFill>
                <a:ea typeface="+mn-ea"/>
                <a:cs typeface="Tahoma" pitchFamily="2"/>
              </a:rPr>
              <a:t>management can </a:t>
            </a:r>
            <a:endParaRPr lang="en-US" kern="1200" dirty="0" smtClean="0">
              <a:solidFill>
                <a:srgbClr val="000000"/>
              </a:solidFill>
              <a:ea typeface="+mn-ea"/>
              <a:cs typeface="Tahoma" pitchFamily="2"/>
            </a:endParaRPr>
          </a:p>
          <a:p>
            <a:pPr marL="342900" indent="-342900" eaLnBrk="1" fontAlgn="auto">
              <a:spcBef>
                <a:spcPts val="0"/>
              </a:spcBef>
              <a:spcAft>
                <a:spcPts val="1415"/>
              </a:spcAft>
              <a:buSzPct val="45000"/>
              <a:buFont typeface="StarSymbol"/>
              <a:buChar char="●"/>
              <a:defRPr/>
            </a:pPr>
            <a:r>
              <a:rPr lang="en-US" kern="1200" dirty="0" smtClean="0">
                <a:solidFill>
                  <a:srgbClr val="000000"/>
                </a:solidFill>
                <a:ea typeface="+mn-ea"/>
                <a:cs typeface="Tahoma" pitchFamily="2"/>
              </a:rPr>
              <a:t>Enhance mission accomplishment</a:t>
            </a:r>
            <a:endParaRPr lang="en-US" kern="1200" dirty="0">
              <a:solidFill>
                <a:srgbClr val="FF0000"/>
              </a:solidFill>
              <a:ea typeface="+mn-ea"/>
              <a:cs typeface="Tahoma" pitchFamily="2"/>
            </a:endParaRPr>
          </a:p>
          <a:p>
            <a:pPr marL="342900" indent="-342900" eaLnBrk="1" fontAlgn="auto">
              <a:spcBef>
                <a:spcPts val="0"/>
              </a:spcBef>
              <a:spcAft>
                <a:spcPts val="1415"/>
              </a:spcAft>
              <a:buSzPct val="45000"/>
              <a:buFont typeface="StarSymbol"/>
              <a:buChar char="●"/>
              <a:defRPr/>
            </a:pPr>
            <a:r>
              <a:rPr lang="en-US" kern="1200" dirty="0" smtClean="0">
                <a:ea typeface="+mn-ea"/>
                <a:cs typeface="Tahoma" pitchFamily="2"/>
              </a:rPr>
              <a:t>Contribute to force health protection by preventing </a:t>
            </a:r>
          </a:p>
          <a:p>
            <a:pPr marL="741362" lvl="1" indent="-342900" eaLnBrk="1" fontAlgn="auto">
              <a:spcBef>
                <a:spcPts val="0"/>
              </a:spcBef>
              <a:spcAft>
                <a:spcPts val="1415"/>
              </a:spcAft>
              <a:buSzPct val="45000"/>
              <a:buFont typeface="StarSymbol"/>
              <a:buChar char="●"/>
              <a:defRPr/>
            </a:pPr>
            <a:r>
              <a:rPr lang="en-US" kern="1200" dirty="0">
                <a:ea typeface="ＭＳ Ｐゴシック" charset="0"/>
                <a:cs typeface="Tahoma" pitchFamily="2"/>
              </a:rPr>
              <a:t>Direct health problems</a:t>
            </a:r>
          </a:p>
          <a:p>
            <a:pPr marL="741362" lvl="1" indent="-342900" eaLnBrk="1" fontAlgn="auto">
              <a:spcBef>
                <a:spcPts val="0"/>
              </a:spcBef>
              <a:spcAft>
                <a:spcPts val="1415"/>
              </a:spcAft>
              <a:buSzPct val="45000"/>
              <a:buFont typeface="StarSymbol"/>
              <a:buChar char="●"/>
              <a:defRPr/>
            </a:pPr>
            <a:r>
              <a:rPr lang="en-US" kern="1200" dirty="0">
                <a:ea typeface="ＭＳ Ｐゴシック" charset="0"/>
                <a:cs typeface="Tahoma" pitchFamily="2"/>
              </a:rPr>
              <a:t>Contamination of the environment</a:t>
            </a:r>
          </a:p>
          <a:p>
            <a:pPr marL="342900" indent="-342900" eaLnBrk="1" fontAlgn="auto">
              <a:spcBef>
                <a:spcPts val="0"/>
              </a:spcBef>
              <a:spcAft>
                <a:spcPts val="1415"/>
              </a:spcAft>
              <a:buSzPct val="45000"/>
              <a:buFont typeface="StarSymbol"/>
              <a:buChar char="●"/>
              <a:defRPr/>
            </a:pPr>
            <a:r>
              <a:rPr lang="en-US" kern="1200" dirty="0" smtClean="0">
                <a:ea typeface="+mn-ea"/>
                <a:cs typeface="Tahoma" pitchFamily="2"/>
              </a:rPr>
              <a:t>Promote good relations with the </a:t>
            </a:r>
            <a:r>
              <a:rPr lang="en-US" kern="1200" dirty="0">
                <a:ea typeface="+mn-ea"/>
                <a:cs typeface="Tahoma" pitchFamily="2"/>
              </a:rPr>
              <a:t>h</a:t>
            </a:r>
            <a:r>
              <a:rPr lang="en-US" kern="1200" dirty="0" smtClean="0">
                <a:ea typeface="+mn-ea"/>
                <a:cs typeface="Tahoma" pitchFamily="2"/>
              </a:rPr>
              <a:t>ost nation and the local communities</a:t>
            </a:r>
          </a:p>
          <a:p>
            <a:pPr marL="342900" indent="-342900" eaLnBrk="1" fontAlgn="auto">
              <a:spcBef>
                <a:spcPts val="0"/>
              </a:spcBef>
              <a:spcAft>
                <a:spcPts val="1415"/>
              </a:spcAft>
              <a:buSzPct val="45000"/>
              <a:buFont typeface="StarSymbol"/>
              <a:buChar char="●"/>
              <a:defRPr/>
            </a:pPr>
            <a:r>
              <a:rPr lang="en-US" kern="1200" dirty="0" smtClean="0">
                <a:ea typeface="+mn-ea"/>
                <a:cs typeface="Tahoma" pitchFamily="2"/>
              </a:rPr>
              <a:t>Reduce the logistical footprint of the operation (camp space, transportation, funds, etc.)</a:t>
            </a:r>
          </a:p>
          <a:p>
            <a:pPr marL="342900" indent="-342900" eaLnBrk="1" fontAlgn="auto">
              <a:spcBef>
                <a:spcPts val="0"/>
              </a:spcBef>
              <a:spcAft>
                <a:spcPts val="1415"/>
              </a:spcAft>
              <a:buSzPct val="45000"/>
              <a:buFont typeface="StarSymbol"/>
              <a:buChar char="●"/>
              <a:defRPr/>
            </a:pPr>
            <a:r>
              <a:rPr lang="en-US" kern="1200" dirty="0" smtClean="0">
                <a:ea typeface="+mn-ea"/>
                <a:cs typeface="Tahoma" pitchFamily="2"/>
              </a:rPr>
              <a:t>Adapt to all weather conditions</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4BD8E14-A470-400D-A2C0-A24F3F0FBDBE}" type="slidenum">
              <a:rPr lang="en-US" altLang="en-US">
                <a:solidFill>
                  <a:srgbClr val="000000"/>
                </a:solidFill>
                <a:latin typeface="Arial" pitchFamily="34" charset="0"/>
              </a:rPr>
              <a:pPr/>
              <a:t>37</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normAutofit/>
          </a:bodyPr>
          <a:lstStyle/>
          <a:p>
            <a:pPr eaLnBrk="1" hangingPunct="1">
              <a:defRPr/>
            </a:pPr>
            <a:r>
              <a:rPr lang="en-US" dirty="0" smtClean="0">
                <a:latin typeface="+mn-lt"/>
                <a:ea typeface="+mj-ea"/>
                <a:cs typeface="Arial" pitchFamily="34" charset="0"/>
              </a:rPr>
              <a:t>Overview</a:t>
            </a:r>
          </a:p>
        </p:txBody>
      </p:sp>
      <p:sp>
        <p:nvSpPr>
          <p:cNvPr id="10243" name="Content Placeholder 4"/>
          <p:cNvSpPr>
            <a:spLocks noGrp="1"/>
          </p:cNvSpPr>
          <p:nvPr>
            <p:ph sz="half" idx="1"/>
          </p:nvPr>
        </p:nvSpPr>
        <p:spPr bwMode="auto">
          <a:xfrm>
            <a:off x="228600" y="1752600"/>
            <a:ext cx="4267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cs typeface="Arial" pitchFamily="34" charset="0"/>
              </a:rPr>
              <a:t>Planning considerations for HAZMAT and HW storage areas</a:t>
            </a:r>
          </a:p>
          <a:p>
            <a:pPr eaLnBrk="1" hangingPunct="1"/>
            <a:r>
              <a:rPr lang="en-US" altLang="en-US" sz="2400" dirty="0" smtClean="0">
                <a:cs typeface="Arial" pitchFamily="34" charset="0"/>
              </a:rPr>
              <a:t>Collection</a:t>
            </a:r>
          </a:p>
          <a:p>
            <a:pPr eaLnBrk="1" hangingPunct="1"/>
            <a:r>
              <a:rPr lang="en-US" altLang="en-US" sz="2400" dirty="0" smtClean="0">
                <a:cs typeface="Arial" pitchFamily="34" charset="0"/>
              </a:rPr>
              <a:t>Secondary Containment</a:t>
            </a:r>
          </a:p>
          <a:p>
            <a:pPr eaLnBrk="1" hangingPunct="1"/>
            <a:r>
              <a:rPr lang="en-US" altLang="en-US" sz="2400" dirty="0" smtClean="0">
                <a:cs typeface="Arial" pitchFamily="34" charset="0"/>
              </a:rPr>
              <a:t>Segregation</a:t>
            </a:r>
          </a:p>
          <a:p>
            <a:pPr eaLnBrk="1" hangingPunct="1"/>
            <a:r>
              <a:rPr lang="en-US" altLang="en-US" sz="2400" dirty="0" smtClean="0">
                <a:cs typeface="Arial" pitchFamily="34" charset="0"/>
              </a:rPr>
              <a:t>Emergency Preparedness</a:t>
            </a:r>
          </a:p>
          <a:p>
            <a:pPr eaLnBrk="1" hangingPunct="1"/>
            <a:r>
              <a:rPr lang="en-US" altLang="en-US" sz="2400" dirty="0" smtClean="0">
                <a:cs typeface="Arial" pitchFamily="34" charset="0"/>
              </a:rPr>
              <a:t>Inspections</a:t>
            </a:r>
          </a:p>
          <a:p>
            <a:pPr eaLnBrk="1" hangingPunct="1"/>
            <a:r>
              <a:rPr lang="en-US" altLang="en-US" sz="2400" dirty="0" smtClean="0">
                <a:cs typeface="Arial" pitchFamily="34" charset="0"/>
              </a:rPr>
              <a:t>Recordkeeping</a:t>
            </a:r>
          </a:p>
          <a:p>
            <a:pPr eaLnBrk="1" hangingPunct="1">
              <a:buFontTx/>
              <a:buNone/>
            </a:pPr>
            <a:endParaRPr lang="en-US" altLang="en-US" sz="2400" dirty="0" smtClean="0">
              <a:cs typeface="Arial" pitchFamily="34" charset="0"/>
            </a:endParaRPr>
          </a:p>
          <a:p>
            <a:pPr eaLnBrk="1" hangingPunct="1">
              <a:buFontTx/>
              <a:buNone/>
            </a:pPr>
            <a:endParaRPr lang="en-US" altLang="en-US" sz="2400" dirty="0" smtClean="0">
              <a:cs typeface="Arial" pitchFamily="34" charset="0"/>
            </a:endParaRPr>
          </a:p>
          <a:p>
            <a:pPr eaLnBrk="1" hangingPunct="1"/>
            <a:endParaRPr lang="en-US" altLang="en-US" sz="2400" dirty="0" smtClean="0">
              <a:cs typeface="Arial" pitchFamily="34" charset="0"/>
            </a:endParaRPr>
          </a:p>
          <a:p>
            <a:pPr eaLnBrk="1" hangingPunct="1">
              <a:buFontTx/>
              <a:buNone/>
            </a:pPr>
            <a:endParaRPr lang="en-US" altLang="en-US" sz="1400" dirty="0" smtClean="0">
              <a:cs typeface="Arial" pitchFamily="34" charset="0"/>
            </a:endParaRPr>
          </a:p>
          <a:p>
            <a:pPr eaLnBrk="1" hangingPunct="1"/>
            <a:endParaRPr lang="en-US" altLang="en-US" sz="1400" dirty="0" smtClean="0">
              <a:cs typeface="Arial" pitchFamily="34" charset="0"/>
            </a:endParaRPr>
          </a:p>
        </p:txBody>
      </p:sp>
      <p:sp>
        <p:nvSpPr>
          <p:cNvPr id="10244" name="Sisällön paikkamerkki 3"/>
          <p:cNvSpPr>
            <a:spLocks noGrp="1"/>
          </p:cNvSpPr>
          <p:nvPr>
            <p:ph sz="half" idx="2"/>
          </p:nvPr>
        </p:nvSpPr>
        <p:spPr bwMode="auto">
          <a:xfrm>
            <a:off x="4953000" y="1752600"/>
            <a:ext cx="4038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cs typeface="Arial" pitchFamily="34" charset="0"/>
              </a:rPr>
              <a:t>Container requirements</a:t>
            </a:r>
          </a:p>
          <a:p>
            <a:pPr eaLnBrk="1" hangingPunct="1"/>
            <a:r>
              <a:rPr lang="en-US" altLang="en-US" sz="2400" smtClean="0">
                <a:cs typeface="Arial" pitchFamily="34" charset="0"/>
              </a:rPr>
              <a:t>Marking and Labeling</a:t>
            </a:r>
          </a:p>
          <a:p>
            <a:pPr eaLnBrk="1" hangingPunct="1"/>
            <a:r>
              <a:rPr lang="en-US" altLang="en-US" sz="2400" smtClean="0">
                <a:cs typeface="Arial" pitchFamily="34" charset="0"/>
              </a:rPr>
              <a:t>Handling</a:t>
            </a:r>
          </a:p>
          <a:p>
            <a:pPr eaLnBrk="1" hangingPunct="1"/>
            <a:r>
              <a:rPr lang="en-US" altLang="en-US" sz="2400" smtClean="0">
                <a:cs typeface="Arial" pitchFamily="34" charset="0"/>
              </a:rPr>
              <a:t>Transportation</a:t>
            </a:r>
          </a:p>
          <a:p>
            <a:pPr eaLnBrk="1" hangingPunct="1"/>
            <a:r>
              <a:rPr lang="en-US" altLang="en-US" sz="2400" smtClean="0">
                <a:cs typeface="Arial" pitchFamily="34" charset="0"/>
              </a:rPr>
              <a:t>Reuse</a:t>
            </a:r>
          </a:p>
          <a:p>
            <a:pPr eaLnBrk="1" hangingPunct="1"/>
            <a:r>
              <a:rPr lang="en-US" altLang="en-US" sz="2400" smtClean="0">
                <a:cs typeface="Arial" pitchFamily="34" charset="0"/>
              </a:rPr>
              <a:t>Disposal</a:t>
            </a:r>
          </a:p>
          <a:p>
            <a:pPr eaLnBrk="1" hangingPunct="1"/>
            <a:endParaRPr lang="fi-FI" altLang="en-US" smtClean="0"/>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lstStyle/>
          <a:p>
            <a:pPr eaLnBrk="1" hangingPunct="1"/>
            <a:r>
              <a:rPr lang="fi-FI" altLang="en-US" smtClean="0"/>
              <a:t>Definitions</a:t>
            </a:r>
          </a:p>
        </p:txBody>
      </p:sp>
      <p:sp>
        <p:nvSpPr>
          <p:cNvPr id="11267" name="Sisällön paikkamerkki 2"/>
          <p:cNvSpPr>
            <a:spLocks noGrp="1"/>
          </p:cNvSpPr>
          <p:nvPr>
            <p:ph idx="1"/>
          </p:nvPr>
        </p:nvSpPr>
        <p:spPr bwMode="auto">
          <a:xfrm>
            <a:off x="457200" y="1600200"/>
            <a:ext cx="8229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Hazardous Material  (HAZMAT)</a:t>
            </a:r>
          </a:p>
          <a:p>
            <a:pPr marL="463550" lvl="1" indent="-7938" eaLnBrk="1" hangingPunct="1">
              <a:buFontTx/>
              <a:buNone/>
            </a:pPr>
            <a:r>
              <a:rPr lang="en-US" altLang="en-US" i="1" dirty="0" smtClean="0"/>
              <a:t>“</a:t>
            </a:r>
            <a:r>
              <a:rPr lang="en-US" altLang="ja-JP" i="1" dirty="0" smtClean="0"/>
              <a:t>Material that may pose a risk for the population, property, safety, or the environment owing to its chemical or physical properties or the reactions that it may cause.</a:t>
            </a:r>
            <a:r>
              <a:rPr lang="en-US" altLang="en-US" i="1" dirty="0" smtClean="0"/>
              <a:t>”</a:t>
            </a:r>
            <a:r>
              <a:rPr lang="en-US" altLang="ja-JP" i="1" dirty="0" smtClean="0"/>
              <a:t> </a:t>
            </a:r>
          </a:p>
          <a:p>
            <a:pPr marL="463550" lvl="1" indent="-7938" eaLnBrk="1" hangingPunct="1">
              <a:buFontTx/>
              <a:buNone/>
            </a:pPr>
            <a:endParaRPr lang="en-US" altLang="en-US" i="1" dirty="0" smtClean="0"/>
          </a:p>
          <a:p>
            <a:pPr eaLnBrk="1" hangingPunct="1"/>
            <a:r>
              <a:rPr lang="en-US" altLang="en-US" dirty="0" smtClean="0"/>
              <a:t>Hazardous Waste (HW) </a:t>
            </a:r>
          </a:p>
          <a:p>
            <a:pPr marL="463550" lvl="1" indent="-7938" eaLnBrk="1" hangingPunct="1">
              <a:buFontTx/>
              <a:buNone/>
            </a:pPr>
            <a:r>
              <a:rPr lang="en-US" altLang="en-US" i="1" dirty="0" smtClean="0"/>
              <a:t>“Waste that because of its chemical reactivity, toxic, explosive, radioactive, or other characteristics, causes danger or is likely to cause danger, to health or the environment.”</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36D2827-4066-4EE9-A47E-6439D0B75056}" type="slidenum">
              <a:rPr lang="en-US" altLang="en-US">
                <a:solidFill>
                  <a:srgbClr val="000000"/>
                </a:solidFill>
                <a:latin typeface="Arial" pitchFamily="34" charset="0"/>
              </a:rPr>
              <a:pPr/>
              <a:t>5</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a:xfrm>
            <a:off x="1066800" y="152400"/>
            <a:ext cx="7772400" cy="762000"/>
          </a:xfrm>
        </p:spPr>
        <p:txBody>
          <a:bodyPr/>
          <a:lstStyle/>
          <a:p>
            <a:pPr eaLnBrk="1" hangingPunct="1"/>
            <a:r>
              <a:rPr lang="en-US" altLang="en-US" smtClean="0"/>
              <a:t>Significance and Benefits</a:t>
            </a:r>
          </a:p>
        </p:txBody>
      </p:sp>
      <p:sp>
        <p:nvSpPr>
          <p:cNvPr id="3" name="Sisällön paikkamerkki 2"/>
          <p:cNvSpPr>
            <a:spLocks noGrp="1"/>
          </p:cNvSpPr>
          <p:nvPr>
            <p:ph idx="1"/>
          </p:nvPr>
        </p:nvSpPr>
        <p:spPr>
          <a:xfrm>
            <a:off x="457200" y="1600200"/>
            <a:ext cx="8382000" cy="4525963"/>
          </a:xfrm>
        </p:spPr>
        <p:txBody>
          <a:bodyPr/>
          <a:lstStyle/>
          <a:p>
            <a:pPr marL="0" indent="0" eaLnBrk="1" fontAlgn="auto">
              <a:spcBef>
                <a:spcPts val="0"/>
              </a:spcBef>
              <a:spcAft>
                <a:spcPts val="1415"/>
              </a:spcAft>
              <a:buSzPct val="45000"/>
              <a:buFontTx/>
              <a:buNone/>
              <a:defRPr/>
            </a:pPr>
            <a:r>
              <a:rPr lang="en-US" kern="1200" dirty="0" smtClean="0">
                <a:solidFill>
                  <a:srgbClr val="000000"/>
                </a:solidFill>
                <a:ea typeface="+mn-ea"/>
                <a:cs typeface="Tahoma" pitchFamily="2"/>
              </a:rPr>
              <a:t>Good </a:t>
            </a:r>
            <a:r>
              <a:rPr lang="en-US" kern="1200" dirty="0" smtClean="0">
                <a:ea typeface="+mn-ea"/>
                <a:cs typeface="Tahoma" pitchFamily="2"/>
              </a:rPr>
              <a:t>HAZMAT/</a:t>
            </a:r>
            <a:r>
              <a:rPr lang="en-US" kern="1200" dirty="0" smtClean="0">
                <a:solidFill>
                  <a:srgbClr val="000000"/>
                </a:solidFill>
                <a:ea typeface="+mn-ea"/>
                <a:cs typeface="Tahoma" pitchFamily="2"/>
              </a:rPr>
              <a:t>HW </a:t>
            </a:r>
            <a:r>
              <a:rPr lang="en-US" kern="1200" dirty="0">
                <a:solidFill>
                  <a:srgbClr val="000000"/>
                </a:solidFill>
                <a:ea typeface="+mn-ea"/>
                <a:cs typeface="Tahoma" pitchFamily="2"/>
              </a:rPr>
              <a:t>management </a:t>
            </a:r>
            <a:r>
              <a:rPr lang="en-US" kern="1200" dirty="0" smtClean="0">
                <a:solidFill>
                  <a:srgbClr val="000000"/>
                </a:solidFill>
                <a:ea typeface="+mn-ea"/>
                <a:cs typeface="Tahoma" pitchFamily="2"/>
              </a:rPr>
              <a:t>can:</a:t>
            </a:r>
          </a:p>
          <a:p>
            <a:pPr marL="342900" indent="-342900" eaLnBrk="1" fontAlgn="auto">
              <a:spcBef>
                <a:spcPts val="0"/>
              </a:spcBef>
              <a:spcAft>
                <a:spcPts val="1415"/>
              </a:spcAft>
              <a:buSzPct val="45000"/>
              <a:buFont typeface="StarSymbol"/>
              <a:buChar char="●"/>
              <a:defRPr/>
            </a:pPr>
            <a:r>
              <a:rPr lang="en-US" kern="1200" dirty="0" smtClean="0">
                <a:solidFill>
                  <a:srgbClr val="000000"/>
                </a:solidFill>
                <a:ea typeface="+mn-ea"/>
                <a:cs typeface="Tahoma" pitchFamily="2"/>
              </a:rPr>
              <a:t>Enhance mission accomplishment</a:t>
            </a:r>
            <a:endParaRPr lang="en-US" kern="1200" dirty="0">
              <a:solidFill>
                <a:srgbClr val="FF0000"/>
              </a:solidFill>
              <a:ea typeface="+mn-ea"/>
              <a:cs typeface="Tahoma" pitchFamily="2"/>
            </a:endParaRPr>
          </a:p>
          <a:p>
            <a:pPr marL="342900" indent="-342900" eaLnBrk="1" fontAlgn="auto">
              <a:spcBef>
                <a:spcPts val="0"/>
              </a:spcBef>
              <a:spcAft>
                <a:spcPts val="0"/>
              </a:spcAft>
              <a:buSzPct val="45000"/>
              <a:buFont typeface="StarSymbol"/>
              <a:buChar char="●"/>
              <a:defRPr/>
            </a:pPr>
            <a:r>
              <a:rPr lang="en-US" kern="1200" dirty="0" smtClean="0">
                <a:ea typeface="+mn-ea"/>
                <a:cs typeface="Tahoma" pitchFamily="2"/>
              </a:rPr>
              <a:t>Contribute to force health protection by preventing:</a:t>
            </a:r>
          </a:p>
          <a:p>
            <a:pPr marL="741362" lvl="1" indent="-342900" eaLnBrk="1" fontAlgn="auto">
              <a:spcBef>
                <a:spcPts val="0"/>
              </a:spcBef>
              <a:spcAft>
                <a:spcPts val="0"/>
              </a:spcAft>
              <a:buSzPct val="45000"/>
              <a:buFont typeface="StarSymbol"/>
              <a:buChar char="●"/>
              <a:defRPr/>
            </a:pPr>
            <a:r>
              <a:rPr lang="en-US" kern="1200" dirty="0">
                <a:ea typeface="ＭＳ Ｐゴシック" charset="0"/>
                <a:cs typeface="Tahoma" pitchFamily="2"/>
              </a:rPr>
              <a:t>Direct health problems</a:t>
            </a:r>
          </a:p>
          <a:p>
            <a:pPr marL="741362" lvl="1" indent="-342900" eaLnBrk="1" fontAlgn="auto">
              <a:spcBef>
                <a:spcPts val="0"/>
              </a:spcBef>
              <a:spcAft>
                <a:spcPts val="1415"/>
              </a:spcAft>
              <a:buSzPct val="45000"/>
              <a:buFont typeface="StarSymbol"/>
              <a:buChar char="●"/>
              <a:defRPr/>
            </a:pPr>
            <a:r>
              <a:rPr lang="en-US" kern="1200" dirty="0">
                <a:ea typeface="ＭＳ Ｐゴシック" charset="0"/>
                <a:cs typeface="Tahoma" pitchFamily="2"/>
              </a:rPr>
              <a:t>Contamination of the </a:t>
            </a:r>
            <a:r>
              <a:rPr lang="en-US" kern="1200" dirty="0" smtClean="0">
                <a:ea typeface="ＭＳ Ｐゴシック" charset="0"/>
                <a:cs typeface="Tahoma" pitchFamily="2"/>
              </a:rPr>
              <a:t>environment</a:t>
            </a:r>
            <a:endParaRPr lang="en-US" sz="2400" kern="1200" dirty="0">
              <a:solidFill>
                <a:srgbClr val="000000"/>
              </a:solidFill>
              <a:ea typeface="+mn-ea"/>
              <a:cs typeface="Tahoma" pitchFamily="2"/>
            </a:endParaRPr>
          </a:p>
          <a:p>
            <a:pPr marL="342900" indent="-342900" eaLnBrk="1" fontAlgn="auto">
              <a:spcBef>
                <a:spcPts val="0"/>
              </a:spcBef>
              <a:spcAft>
                <a:spcPts val="1415"/>
              </a:spcAft>
              <a:buSzPct val="45000"/>
              <a:buFont typeface="StarSymbol"/>
              <a:buChar char="●"/>
              <a:defRPr/>
            </a:pPr>
            <a:r>
              <a:rPr lang="en-US" kern="1200" dirty="0" smtClean="0">
                <a:ea typeface="+mn-ea"/>
                <a:cs typeface="Tahoma" pitchFamily="2"/>
              </a:rPr>
              <a:t>Promote good relations with the </a:t>
            </a:r>
            <a:r>
              <a:rPr lang="en-US" kern="1200" dirty="0">
                <a:ea typeface="+mn-ea"/>
                <a:cs typeface="Tahoma" pitchFamily="2"/>
              </a:rPr>
              <a:t>h</a:t>
            </a:r>
            <a:r>
              <a:rPr lang="en-US" kern="1200" dirty="0" smtClean="0">
                <a:ea typeface="+mn-ea"/>
                <a:cs typeface="Tahoma" pitchFamily="2"/>
              </a:rPr>
              <a:t>ost nation (HN) and local communities</a:t>
            </a:r>
          </a:p>
          <a:p>
            <a:pPr marL="342900" indent="-342900" eaLnBrk="1" fontAlgn="auto">
              <a:spcBef>
                <a:spcPts val="0"/>
              </a:spcBef>
              <a:spcAft>
                <a:spcPts val="1415"/>
              </a:spcAft>
              <a:buSzPct val="45000"/>
              <a:buFont typeface="StarSymbol"/>
              <a:buChar char="●"/>
              <a:defRPr/>
            </a:pPr>
            <a:r>
              <a:rPr lang="en-US" kern="1200" dirty="0" smtClean="0">
                <a:cs typeface="Tahoma" pitchFamily="2"/>
              </a:rPr>
              <a:t>Reduce the </a:t>
            </a:r>
            <a:r>
              <a:rPr lang="en-US" kern="1200" dirty="0">
                <a:cs typeface="Tahoma" pitchFamily="2"/>
              </a:rPr>
              <a:t>logistical footprint of the </a:t>
            </a:r>
            <a:r>
              <a:rPr lang="en-US" kern="1200" dirty="0" smtClean="0">
                <a:cs typeface="Tahoma" pitchFamily="2"/>
              </a:rPr>
              <a:t>operation </a:t>
            </a:r>
            <a:r>
              <a:rPr lang="en-US" kern="1200" dirty="0" smtClean="0">
                <a:ea typeface="+mn-ea"/>
                <a:cs typeface="Tahoma" pitchFamily="2"/>
              </a:rPr>
              <a:t>(camp </a:t>
            </a:r>
            <a:r>
              <a:rPr lang="en-US" kern="1200" dirty="0" smtClean="0">
                <a:solidFill>
                  <a:srgbClr val="000000"/>
                </a:solidFill>
                <a:ea typeface="+mn-ea"/>
                <a:cs typeface="Tahoma" pitchFamily="2"/>
              </a:rPr>
              <a:t>space, transportation, funding, etc.)</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206C242-E90D-4589-9A33-80FEA80C969B}" type="slidenum">
              <a:rPr lang="en-US" altLang="en-US">
                <a:solidFill>
                  <a:srgbClr val="000000"/>
                </a:solidFill>
                <a:latin typeface="Arial" pitchFamily="34" charset="0"/>
              </a:rPr>
              <a:pPr/>
              <a:t>6</a:t>
            </a:fld>
            <a:endParaRPr lang="en-US" altLang="en-US">
              <a:solidFill>
                <a:srgbClr val="000000"/>
              </a:solidFill>
              <a:latin typeface="Arial" pitchFamily="34" charset="0"/>
            </a:endParaRPr>
          </a:p>
        </p:txBody>
      </p:sp>
      <p:sp>
        <p:nvSpPr>
          <p:cNvPr id="6"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1066800" y="152400"/>
            <a:ext cx="7772400" cy="762000"/>
          </a:xfrm>
        </p:spPr>
        <p:txBody>
          <a:bodyPr/>
          <a:lstStyle/>
          <a:p>
            <a:pPr eaLnBrk="1" hangingPunct="1"/>
            <a:r>
              <a:rPr lang="fi-FI" altLang="en-US" dirty="0" smtClean="0"/>
              <a:t/>
            </a:r>
            <a:br>
              <a:rPr lang="fi-FI" altLang="en-US" dirty="0" smtClean="0"/>
            </a:br>
            <a:r>
              <a:rPr lang="fi-FI" altLang="en-US" sz="3200" dirty="0" smtClean="0"/>
              <a:t>HAZMAT</a:t>
            </a:r>
            <a:r>
              <a:rPr lang="en-US" altLang="en-US" sz="3200" dirty="0" smtClean="0"/>
              <a:t> and HW Management Objectives</a:t>
            </a:r>
            <a:r>
              <a:rPr lang="en-US" altLang="en-US" dirty="0" smtClean="0"/>
              <a:t/>
            </a:r>
            <a:br>
              <a:rPr lang="en-US" altLang="en-US" dirty="0" smtClean="0"/>
            </a:br>
            <a:endParaRPr lang="fi-FI" altLang="en-US" dirty="0" smtClean="0"/>
          </a:p>
        </p:txBody>
      </p:sp>
      <p:sp>
        <p:nvSpPr>
          <p:cNvPr id="13315" name="Sisällön paikkamerkki 2"/>
          <p:cNvSpPr>
            <a:spLocks noGrp="1"/>
          </p:cNvSpPr>
          <p:nvPr>
            <p:ph idx="1"/>
          </p:nvPr>
        </p:nvSpPr>
        <p:spPr bwMode="auto">
          <a:xfrm>
            <a:off x="457200" y="1295400"/>
            <a:ext cx="8229600" cy="501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smtClean="0"/>
              <a:t>Use alternative nonhazardous substances, use less HAZMAT, and/or use HAZMAT that can be recycled </a:t>
            </a:r>
          </a:p>
          <a:p>
            <a:pPr eaLnBrk="1" hangingPunct="1"/>
            <a:r>
              <a:rPr lang="en-US" altLang="en-US" sz="2000" dirty="0" smtClean="0"/>
              <a:t>Seek to reduce the inventory of HAZMAT without risking operational readiness and within allowable limits</a:t>
            </a:r>
          </a:p>
          <a:p>
            <a:pPr eaLnBrk="1" hangingPunct="1"/>
            <a:r>
              <a:rPr lang="en-US" altLang="en-US" sz="2000" dirty="0" smtClean="0"/>
              <a:t>Prevent subordinate units from stockpiling HAZMAT and ensure that excess HAZMAT is turned back in for redistribution </a:t>
            </a:r>
          </a:p>
          <a:p>
            <a:pPr eaLnBrk="1" hangingPunct="1"/>
            <a:r>
              <a:rPr lang="en-US" altLang="en-US" sz="2000" dirty="0" smtClean="0"/>
              <a:t>Ensure HAZMAT is used before the expiration of its shelf life (first in, first out), or extend the shelf life of the substance when appropriate </a:t>
            </a:r>
          </a:p>
          <a:p>
            <a:pPr eaLnBrk="1" hangingPunct="1"/>
            <a:r>
              <a:rPr lang="en-US" altLang="en-US" sz="2000" dirty="0" smtClean="0"/>
              <a:t>Ensure HAZMAT is properly stored and safeguarded </a:t>
            </a:r>
            <a:endParaRPr lang="en-US" altLang="en-US" sz="2000" strike="sngStrike" dirty="0" smtClean="0">
              <a:solidFill>
                <a:srgbClr val="FF0000"/>
              </a:solidFill>
            </a:endParaRPr>
          </a:p>
          <a:p>
            <a:pPr eaLnBrk="1" hangingPunct="1"/>
            <a:r>
              <a:rPr lang="en-US" altLang="en-US" sz="2000" dirty="0" smtClean="0"/>
              <a:t>Reuse or recycle HAZMAT if possible </a:t>
            </a:r>
          </a:p>
          <a:p>
            <a:pPr eaLnBrk="1" hangingPunct="1"/>
            <a:r>
              <a:rPr lang="en-US" altLang="en-US" sz="2000" dirty="0" smtClean="0"/>
              <a:t>Ensure waste streams are segregated to prevent HW from mixing with nonhazardous waste </a:t>
            </a:r>
          </a:p>
          <a:p>
            <a:pPr eaLnBrk="1" hangingPunct="1"/>
            <a:r>
              <a:rPr lang="en-US" altLang="en-US" sz="2000" dirty="0" smtClean="0"/>
              <a:t>Ensure HW is disposed of</a:t>
            </a:r>
            <a:r>
              <a:rPr lang="fi-FI" altLang="en-US" sz="2000" dirty="0" smtClean="0"/>
              <a:t> </a:t>
            </a:r>
            <a:r>
              <a:rPr lang="en-US" altLang="en-US" sz="2000" dirty="0" smtClean="0"/>
              <a:t>properly</a:t>
            </a:r>
            <a:endParaRPr lang="fi-FI" altLang="en-US" dirty="0" smtClean="0"/>
          </a:p>
        </p:txBody>
      </p:sp>
      <p:sp>
        <p:nvSpPr>
          <p:cNvPr id="13316" name="Slide Number Placeholder 3"/>
          <p:cNvSpPr>
            <a:spLocks noGrp="1"/>
          </p:cNvSpPr>
          <p:nvPr>
            <p:ph type="sldNum" sz="quarter" idx="12"/>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A4228C15-D78D-4EAE-85D0-0916E5BA5C05}" type="slidenum">
              <a:rPr lang="en-US" altLang="en-US">
                <a:solidFill>
                  <a:srgbClr val="000000"/>
                </a:solidFill>
                <a:latin typeface="Arial" pitchFamily="34" charset="0"/>
              </a:rPr>
              <a:pPr/>
              <a:t>7</a:t>
            </a:fld>
            <a:endParaRPr lang="en-US" altLang="en-US">
              <a:solidFill>
                <a:srgbClr val="000000"/>
              </a:solidFill>
              <a:latin typeface="Arial" pitchFamily="34" charset="0"/>
            </a:endParaRPr>
          </a:p>
        </p:txBody>
      </p:sp>
      <p:sp>
        <p:nvSpPr>
          <p:cNvPr id="6" name="Rektangel 3"/>
          <p:cNvSpPr/>
          <p:nvPr/>
        </p:nvSpPr>
        <p:spPr>
          <a:xfrm>
            <a:off x="8012276" y="14490"/>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p:txBody>
          <a:bodyPr/>
          <a:lstStyle/>
          <a:p>
            <a:pPr eaLnBrk="1" hangingPunct="1"/>
            <a:r>
              <a:rPr lang="en-US" altLang="en-US" smtClean="0"/>
              <a:t>HW Management Plan</a:t>
            </a:r>
          </a:p>
        </p:txBody>
      </p:sp>
      <p:sp>
        <p:nvSpPr>
          <p:cNvPr id="3" name="Sisällön paikkamerkki 2"/>
          <p:cNvSpPr>
            <a:spLocks noGrp="1"/>
          </p:cNvSpPr>
          <p:nvPr>
            <p:ph idx="1"/>
          </p:nvPr>
        </p:nvSpPr>
        <p:spPr>
          <a:xfrm>
            <a:off x="381000" y="1371600"/>
            <a:ext cx="8229600" cy="3713163"/>
          </a:xfrm>
        </p:spPr>
        <p:txBody>
          <a:bodyPr/>
          <a:lstStyle/>
          <a:p>
            <a:pPr eaLnBrk="1" hangingPunct="1">
              <a:defRPr/>
            </a:pPr>
            <a:r>
              <a:rPr lang="en-US" sz="2800" dirty="0" smtClean="0">
                <a:ea typeface="+mn-ea"/>
                <a:cs typeface="+mn-cs"/>
              </a:rPr>
              <a:t>Analyze the situation</a:t>
            </a:r>
          </a:p>
          <a:p>
            <a:pPr eaLnBrk="1" hangingPunct="1">
              <a:defRPr/>
            </a:pPr>
            <a:r>
              <a:rPr lang="en-US" sz="2800" dirty="0" smtClean="0">
                <a:ea typeface="+mn-ea"/>
                <a:cs typeface="+mn-cs"/>
              </a:rPr>
              <a:t>Develop preliminary HW estimates</a:t>
            </a:r>
          </a:p>
          <a:p>
            <a:pPr eaLnBrk="1" hangingPunct="1">
              <a:defRPr/>
            </a:pPr>
            <a:r>
              <a:rPr lang="en-US" sz="2800" dirty="0" smtClean="0">
                <a:ea typeface="+mn-ea"/>
                <a:cs typeface="+mn-cs"/>
              </a:rPr>
              <a:t>Categorize HW requirements</a:t>
            </a:r>
          </a:p>
          <a:p>
            <a:pPr eaLnBrk="1" hangingPunct="1">
              <a:defRPr/>
            </a:pPr>
            <a:r>
              <a:rPr lang="en-US" sz="2800" dirty="0" smtClean="0">
                <a:ea typeface="+mn-ea"/>
                <a:cs typeface="+mn-cs"/>
              </a:rPr>
              <a:t>Evaluate HW management capabilities</a:t>
            </a:r>
          </a:p>
          <a:p>
            <a:pPr eaLnBrk="1" hangingPunct="1">
              <a:defRPr/>
            </a:pPr>
            <a:r>
              <a:rPr lang="en-US" sz="2800" dirty="0" smtClean="0">
                <a:ea typeface="+mn-ea"/>
                <a:cs typeface="+mn-cs"/>
              </a:rPr>
              <a:t>Generate solutions</a:t>
            </a:r>
          </a:p>
          <a:p>
            <a:pPr eaLnBrk="1" hangingPunct="1">
              <a:defRPr/>
            </a:pPr>
            <a:r>
              <a:rPr lang="en-US" sz="2800" dirty="0">
                <a:ea typeface="+mn-ea"/>
                <a:cs typeface="+mn-cs"/>
              </a:rPr>
              <a:t>Designate responsible parties </a:t>
            </a:r>
            <a:r>
              <a:rPr lang="en-US" sz="2800" dirty="0" smtClean="0">
                <a:ea typeface="+mn-ea"/>
                <a:cs typeface="+mn-cs"/>
              </a:rPr>
              <a:t>and integrate waste management tasks into plans and orders</a:t>
            </a:r>
          </a:p>
          <a:p>
            <a:pPr marL="0" indent="0" eaLnBrk="1" hangingPunct="1">
              <a:buFontTx/>
              <a:buNone/>
              <a:defRPr/>
            </a:pPr>
            <a:endParaRPr lang="en-US" sz="2800" dirty="0">
              <a:ea typeface="+mn-ea"/>
              <a:cs typeface="+mn-cs"/>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C20C220-D6A7-421B-8DBA-62F21F288EC7}" type="slidenum">
              <a:rPr lang="en-US" altLang="en-US">
                <a:solidFill>
                  <a:srgbClr val="000000"/>
                </a:solidFill>
                <a:latin typeface="Arial" pitchFamily="34" charset="0"/>
              </a:rPr>
              <a:pPr/>
              <a:t>8</a:t>
            </a:fld>
            <a:endParaRPr lang="en-US" altLang="en-US">
              <a:solidFill>
                <a:srgbClr val="000000"/>
              </a:solidFill>
              <a:latin typeface="Arial" pitchFamily="34" charset="0"/>
            </a:endParaRPr>
          </a:p>
        </p:txBody>
      </p:sp>
      <p:sp>
        <p:nvSpPr>
          <p:cNvPr id="7" name="Rektangel 3"/>
          <p:cNvSpPr/>
          <p:nvPr/>
        </p:nvSpPr>
        <p:spPr>
          <a:xfrm>
            <a:off x="7884368" y="116632"/>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1066800" y="152400"/>
            <a:ext cx="7681913" cy="762000"/>
          </a:xfrm>
        </p:spPr>
        <p:txBody>
          <a:bodyPr/>
          <a:lstStyle/>
          <a:p>
            <a:pPr eaLnBrk="1" hangingPunct="1"/>
            <a:r>
              <a:rPr lang="en-US" altLang="en-US" sz="3200" dirty="0" smtClean="0"/>
              <a:t>HAZMAT and HW Management Plan: </a:t>
            </a:r>
            <a:br>
              <a:rPr lang="en-US" altLang="en-US" sz="3200" dirty="0" smtClean="0"/>
            </a:br>
            <a:r>
              <a:rPr lang="en-US" altLang="en-US" sz="3200" dirty="0" smtClean="0"/>
              <a:t>EO Responsibilities</a:t>
            </a:r>
          </a:p>
        </p:txBody>
      </p:sp>
      <p:sp>
        <p:nvSpPr>
          <p:cNvPr id="3" name="Sisällön paikkamerkki 2"/>
          <p:cNvSpPr>
            <a:spLocks noGrp="1"/>
          </p:cNvSpPr>
          <p:nvPr>
            <p:ph idx="1"/>
          </p:nvPr>
        </p:nvSpPr>
        <p:spPr>
          <a:xfrm>
            <a:off x="323850" y="1484313"/>
            <a:ext cx="8458200" cy="4824412"/>
          </a:xfrm>
          <a:solidFill>
            <a:schemeClr val="bg2">
              <a:lumMod val="40000"/>
              <a:lumOff val="60000"/>
            </a:schemeClr>
          </a:solidFill>
          <a:ln>
            <a:solidFill>
              <a:srgbClr val="131307"/>
            </a:solidFill>
          </a:ln>
        </p:spPr>
        <p:txBody>
          <a:bodyPr/>
          <a:lstStyle/>
          <a:p>
            <a:pPr eaLnBrk="1" hangingPunct="1">
              <a:defRPr/>
            </a:pPr>
            <a:r>
              <a:rPr lang="en-US" dirty="0" smtClean="0">
                <a:ea typeface="+mn-ea"/>
                <a:cs typeface="+mn-cs"/>
              </a:rPr>
              <a:t>Work and train together with the appropriate staff </a:t>
            </a:r>
            <a:r>
              <a:rPr lang="en-US" dirty="0">
                <a:ea typeface="+mn-ea"/>
                <a:cs typeface="+mn-cs"/>
              </a:rPr>
              <a:t>members to </a:t>
            </a:r>
            <a:r>
              <a:rPr lang="en-US" dirty="0" smtClean="0">
                <a:ea typeface="+mn-ea"/>
                <a:cs typeface="+mn-cs"/>
              </a:rPr>
              <a:t>effectively manage HAZMAT and HW</a:t>
            </a:r>
          </a:p>
          <a:p>
            <a:pPr eaLnBrk="1" hangingPunct="1">
              <a:defRPr/>
            </a:pPr>
            <a:endParaRPr lang="fi-FI" dirty="0" smtClean="0">
              <a:ea typeface="+mn-ea"/>
              <a:cs typeface="+mn-cs"/>
            </a:endParaRPr>
          </a:p>
          <a:p>
            <a:pPr eaLnBrk="1" hangingPunct="1">
              <a:defRPr/>
            </a:pPr>
            <a:r>
              <a:rPr lang="en-US" dirty="0" smtClean="0">
                <a:ea typeface="+mn-ea"/>
                <a:cs typeface="+mn-cs"/>
              </a:rPr>
              <a:t>Assist other officers in developing the HAZMAT management plan and incorporate relevant HAZMAT-related information within the HW management plan and standard operating procedures (SOP)</a:t>
            </a:r>
          </a:p>
          <a:p>
            <a:pPr eaLnBrk="1" hangingPunct="1">
              <a:defRPr/>
            </a:pPr>
            <a:endParaRPr lang="en-US" dirty="0" smtClean="0">
              <a:ea typeface="+mn-ea"/>
              <a:cs typeface="+mn-cs"/>
            </a:endParaRPr>
          </a:p>
          <a:p>
            <a:pPr eaLnBrk="1" hangingPunct="1">
              <a:defRPr/>
            </a:pPr>
            <a:r>
              <a:rPr lang="en-US" kern="1200" dirty="0" smtClean="0">
                <a:ea typeface="+mn-ea"/>
                <a:cs typeface="+mn-cs"/>
              </a:rPr>
              <a:t>Establish the standards and requirements for conducting inspections as a means of ensuring that established management practices are followed</a:t>
            </a:r>
          </a:p>
          <a:p>
            <a:pPr eaLnBrk="1" hangingPunct="1">
              <a:defRPr/>
            </a:pPr>
            <a:endParaRPr lang="en-US" dirty="0" smtClean="0">
              <a:solidFill>
                <a:schemeClr val="accent2"/>
              </a:solidFill>
              <a:ea typeface="+mn-ea"/>
              <a:cs typeface="+mn-cs"/>
            </a:endParaRPr>
          </a:p>
          <a:p>
            <a:pPr eaLnBrk="1" hangingPunct="1">
              <a:defRPr/>
            </a:pPr>
            <a:endParaRPr lang="en-US" dirty="0">
              <a:ea typeface="+mn-ea"/>
              <a:cs typeface="+mn-cs"/>
            </a:endParaRPr>
          </a:p>
        </p:txBody>
      </p:sp>
      <p:sp>
        <p:nvSpPr>
          <p:cNvPr id="15364" name="Dian numeron paikkamerkki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134779F5-D8AD-4376-9AB0-4E227BC543E1}" type="slidenum">
              <a:rPr lang="en-US" altLang="en-US">
                <a:solidFill>
                  <a:srgbClr val="000000"/>
                </a:solidFill>
                <a:latin typeface="Arial" pitchFamily="34" charset="0"/>
              </a:rPr>
              <a:pPr/>
              <a:t>9</a:t>
            </a:fld>
            <a:endParaRPr lang="en-US" altLang="en-US">
              <a:solidFill>
                <a:srgbClr val="000000"/>
              </a:solidFill>
              <a:latin typeface="Arial" pitchFamily="34" charset="0"/>
            </a:endParaRPr>
          </a:p>
        </p:txBody>
      </p:sp>
      <p:sp>
        <p:nvSpPr>
          <p:cNvPr id="6" name="Rektangel 3"/>
          <p:cNvSpPr/>
          <p:nvPr/>
        </p:nvSpPr>
        <p:spPr>
          <a:xfrm>
            <a:off x="7884368" y="548680"/>
            <a:ext cx="1131724" cy="27699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S7HKT6SCDKAV-980-397</_dlc_DocId>
    <_dlc_DocIdUrl xmlns="8ae76915-f381-446f-bfa1-a60940b41f89">
      <Url>https://wss.apan.org/2173/_layouts/DocIdRedir.aspx?ID=S7HKT6SCDKAV-980-397</Url>
      <Description>S7HKT6SCDKAV-980-397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D1EC89-05E0-4352-8515-E6F454E04563}">
  <ds:schemaRefs>
    <ds:schemaRef ds:uri="http://schemas.microsoft.com/office/2006/metadata/longProperties"/>
  </ds:schemaRefs>
</ds:datastoreItem>
</file>

<file path=customXml/itemProps2.xml><?xml version="1.0" encoding="utf-8"?>
<ds:datastoreItem xmlns:ds="http://schemas.openxmlformats.org/officeDocument/2006/customXml" ds:itemID="{4F7C5E03-1A07-4FE1-AB02-5C13989AFA7B}">
  <ds:schemaRefs>
    <ds:schemaRef ds:uri="http://purl.org/dc/terms/"/>
    <ds:schemaRef ds:uri="8ae76915-f381-446f-bfa1-a60940b41f89"/>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B497ED0-0B05-4DFC-8B86-FBD98DCBB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1440</TotalTime>
  <Words>6435</Words>
  <Application>Microsoft Office PowerPoint</Application>
  <PresentationFormat>On-screen Show (4:3)</PresentationFormat>
  <Paragraphs>623</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Theme1[1]</vt:lpstr>
      <vt:lpstr>Photo Editor Photo</vt:lpstr>
      <vt:lpstr>PowerPoint Presentation</vt:lpstr>
      <vt:lpstr>Technical Module</vt:lpstr>
      <vt:lpstr>Objectives</vt:lpstr>
      <vt:lpstr>Overview</vt:lpstr>
      <vt:lpstr>Definitions</vt:lpstr>
      <vt:lpstr>Significance and Benefits</vt:lpstr>
      <vt:lpstr> HAZMAT and HW Management Objectives </vt:lpstr>
      <vt:lpstr>HW Management Plan</vt:lpstr>
      <vt:lpstr>HAZMAT and HW Management Plan:  EO Responsibilities</vt:lpstr>
      <vt:lpstr>HAZMAT Transformation into HW</vt:lpstr>
      <vt:lpstr>Examples of HAZMAT and Potential HW in Operations </vt:lpstr>
      <vt:lpstr> Planning Considerations for  HAZMAT and HW Locations   </vt:lpstr>
      <vt:lpstr>Planning Considerations for  HAZMAT and HW Locations (continued)</vt:lpstr>
      <vt:lpstr>Planning Considerations for  HAZMAT and HW Locations (continued)</vt:lpstr>
      <vt:lpstr>PowerPoint Presentation</vt:lpstr>
      <vt:lpstr>Planning Factors for HAZMAT/HW Locations EO Responsibilities</vt:lpstr>
      <vt:lpstr>Collection</vt:lpstr>
      <vt:lpstr>Secondary Containment</vt:lpstr>
      <vt:lpstr>Segregation</vt:lpstr>
      <vt:lpstr>Segregation</vt:lpstr>
      <vt:lpstr>Example of Storage  Segregation Chart</vt:lpstr>
      <vt:lpstr>Segregation </vt:lpstr>
      <vt:lpstr>Elements of a GHS Safety Data Sheet </vt:lpstr>
      <vt:lpstr>Emergency Preparedness </vt:lpstr>
      <vt:lpstr>Inspections </vt:lpstr>
      <vt:lpstr>Recordkeeping </vt:lpstr>
      <vt:lpstr>Container Requirements </vt:lpstr>
      <vt:lpstr>Container Requirements</vt:lpstr>
      <vt:lpstr>Marking and Labeling</vt:lpstr>
      <vt:lpstr>Labeling of HAZMAT and HW</vt:lpstr>
      <vt:lpstr>Handling</vt:lpstr>
      <vt:lpstr>Handling</vt:lpstr>
      <vt:lpstr>Transportation</vt:lpstr>
      <vt:lpstr>Example of Labeling of HAZMAT/ Dangerous Goods Transportation </vt:lpstr>
      <vt:lpstr>Example of Reuse of Engine Oil</vt:lpstr>
      <vt:lpstr>Disposal</vt:lpstr>
      <vt:lpstr>Conclusions</vt:lpstr>
    </vt:vector>
  </TitlesOfParts>
  <Company>Försvarsmakten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Administratör</dc:creator>
  <cp:lastModifiedBy>sclark</cp:lastModifiedBy>
  <cp:revision>174</cp:revision>
  <dcterms:created xsi:type="dcterms:W3CDTF">2013-04-17T07:15:38Z</dcterms:created>
  <dcterms:modified xsi:type="dcterms:W3CDTF">2017-03-08T14:02:37Z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S7HKT6SCDKAV-980-153</vt:lpwstr>
  </property>
  <property fmtid="{D5CDD505-2E9C-101B-9397-08002B2CF9AE}" pid="3" name="_dlc_DocIdItemGuid">
    <vt:lpwstr>209e676b-0ac7-4e2e-b837-abed1c19fa4e</vt:lpwstr>
  </property>
  <property fmtid="{D5CDD505-2E9C-101B-9397-08002B2CF9AE}" pid="4" name="_dlc_DocIdUrl">
    <vt:lpwstr>https://wss.apan.org/2173/_layouts/DocIdRedir.aspx?ID=S7HKT6SCDKAV-980-153, S7HKT6SCDKAV-980-153</vt:lpwstr>
  </property>
  <property fmtid="{D5CDD505-2E9C-101B-9397-08002B2CF9AE}" pid="5" name="ContentTypeId">
    <vt:lpwstr>0x010100159311FA1DFA4B4A87C6BA54D2A44D59</vt:lpwstr>
  </property>
  <property fmtid="{D5CDD505-2E9C-101B-9397-08002B2CF9AE}" pid="6" name="TitusGUID">
    <vt:lpwstr>e826a70a-f018-4bb4-8ec2-4220ad2033b9</vt:lpwstr>
  </property>
  <property fmtid="{D5CDD505-2E9C-101B-9397-08002B2CF9AE}" pid="7" name="FörsvarsmaktenKlassificering">
    <vt:lpwstr>ES</vt:lpwstr>
  </property>
  <property fmtid="{D5CDD505-2E9C-101B-9397-08002B2CF9AE}" pid="8" name="FörsvarsmaktenSEKRETESSKLASSIFICERAD">
    <vt:lpwstr/>
  </property>
  <property fmtid="{D5CDD505-2E9C-101B-9397-08002B2CF9AE}" pid="9" name="Klassificering">
    <vt:lpwstr>ES</vt:lpwstr>
  </property>
</Properties>
</file>