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6"/>
  </p:sldMasterIdLst>
  <p:notesMasterIdLst>
    <p:notesMasterId r:id="rId54"/>
  </p:notesMasterIdLst>
  <p:handoutMasterIdLst>
    <p:handoutMasterId r:id="rId55"/>
  </p:handoutMasterIdLst>
  <p:sldIdLst>
    <p:sldId id="256" r:id="rId7"/>
    <p:sldId id="316" r:id="rId8"/>
    <p:sldId id="257" r:id="rId9"/>
    <p:sldId id="258" r:id="rId10"/>
    <p:sldId id="259" r:id="rId11"/>
    <p:sldId id="263" r:id="rId12"/>
    <p:sldId id="308" r:id="rId13"/>
    <p:sldId id="309" r:id="rId14"/>
    <p:sldId id="310" r:id="rId15"/>
    <p:sldId id="262" r:id="rId16"/>
    <p:sldId id="264" r:id="rId17"/>
    <p:sldId id="265" r:id="rId18"/>
    <p:sldId id="266" r:id="rId19"/>
    <p:sldId id="267" r:id="rId20"/>
    <p:sldId id="313" r:id="rId21"/>
    <p:sldId id="312" r:id="rId22"/>
    <p:sldId id="268" r:id="rId23"/>
    <p:sldId id="274" r:id="rId24"/>
    <p:sldId id="275" r:id="rId25"/>
    <p:sldId id="273" r:id="rId26"/>
    <p:sldId id="269" r:id="rId27"/>
    <p:sldId id="270" r:id="rId28"/>
    <p:sldId id="272" r:id="rId29"/>
    <p:sldId id="271" r:id="rId30"/>
    <p:sldId id="318" r:id="rId31"/>
    <p:sldId id="277" r:id="rId32"/>
    <p:sldId id="278" r:id="rId33"/>
    <p:sldId id="279" r:id="rId34"/>
    <p:sldId id="280" r:id="rId35"/>
    <p:sldId id="281" r:id="rId36"/>
    <p:sldId id="282" r:id="rId37"/>
    <p:sldId id="284" r:id="rId38"/>
    <p:sldId id="285" r:id="rId39"/>
    <p:sldId id="286" r:id="rId40"/>
    <p:sldId id="287" r:id="rId41"/>
    <p:sldId id="288" r:id="rId42"/>
    <p:sldId id="289" r:id="rId43"/>
    <p:sldId id="317" r:id="rId44"/>
    <p:sldId id="297" r:id="rId45"/>
    <p:sldId id="298" r:id="rId46"/>
    <p:sldId id="299" r:id="rId47"/>
    <p:sldId id="301" r:id="rId48"/>
    <p:sldId id="302" r:id="rId49"/>
    <p:sldId id="314" r:id="rId50"/>
    <p:sldId id="306" r:id="rId51"/>
    <p:sldId id="307" r:id="rId52"/>
    <p:sldId id="315" r:id="rId53"/>
  </p:sldIdLst>
  <p:sldSz cx="13004800" cy="9753600"/>
  <p:notesSz cx="6858000" cy="9296400"/>
  <p:defaultTextStyle>
    <a:defPPr>
      <a:defRPr lang="en-US"/>
    </a:defPPr>
    <a:lvl1pPr algn="ctr" defTabSz="584200" rtl="0" fontAlgn="base" hangingPunct="0">
      <a:spcBef>
        <a:spcPct val="0"/>
      </a:spcBef>
      <a:spcAft>
        <a:spcPct val="0"/>
      </a:spcAft>
      <a:defRPr sz="3600" kern="1200">
        <a:solidFill>
          <a:srgbClr val="000000"/>
        </a:solidFill>
        <a:latin typeface="Helvetica Light" pitchFamily="1" charset="0"/>
        <a:ea typeface="MS PGothic" pitchFamily="34" charset="-128"/>
        <a:cs typeface="+mn-cs"/>
        <a:sym typeface="Helvetica Light" pitchFamily="1" charset="0"/>
      </a:defRPr>
    </a:lvl1pPr>
    <a:lvl2pPr marL="342900" indent="114300" algn="ctr" defTabSz="584200" rtl="0" fontAlgn="base" hangingPunct="0">
      <a:spcBef>
        <a:spcPct val="0"/>
      </a:spcBef>
      <a:spcAft>
        <a:spcPct val="0"/>
      </a:spcAft>
      <a:defRPr sz="3600" kern="1200">
        <a:solidFill>
          <a:srgbClr val="000000"/>
        </a:solidFill>
        <a:latin typeface="Helvetica Light" pitchFamily="1" charset="0"/>
        <a:ea typeface="MS PGothic" pitchFamily="34" charset="-128"/>
        <a:cs typeface="+mn-cs"/>
        <a:sym typeface="Helvetica Light" pitchFamily="1" charset="0"/>
      </a:defRPr>
    </a:lvl2pPr>
    <a:lvl3pPr marL="685800" indent="228600" algn="ctr" defTabSz="584200" rtl="0" fontAlgn="base" hangingPunct="0">
      <a:spcBef>
        <a:spcPct val="0"/>
      </a:spcBef>
      <a:spcAft>
        <a:spcPct val="0"/>
      </a:spcAft>
      <a:defRPr sz="3600" kern="1200">
        <a:solidFill>
          <a:srgbClr val="000000"/>
        </a:solidFill>
        <a:latin typeface="Helvetica Light" pitchFamily="1" charset="0"/>
        <a:ea typeface="MS PGothic" pitchFamily="34" charset="-128"/>
        <a:cs typeface="+mn-cs"/>
        <a:sym typeface="Helvetica Light" pitchFamily="1" charset="0"/>
      </a:defRPr>
    </a:lvl3pPr>
    <a:lvl4pPr marL="1028700" indent="342900" algn="ctr" defTabSz="584200" rtl="0" fontAlgn="base" hangingPunct="0">
      <a:spcBef>
        <a:spcPct val="0"/>
      </a:spcBef>
      <a:spcAft>
        <a:spcPct val="0"/>
      </a:spcAft>
      <a:defRPr sz="3600" kern="1200">
        <a:solidFill>
          <a:srgbClr val="000000"/>
        </a:solidFill>
        <a:latin typeface="Helvetica Light" pitchFamily="1" charset="0"/>
        <a:ea typeface="MS PGothic" pitchFamily="34" charset="-128"/>
        <a:cs typeface="+mn-cs"/>
        <a:sym typeface="Helvetica Light" pitchFamily="1" charset="0"/>
      </a:defRPr>
    </a:lvl4pPr>
    <a:lvl5pPr marL="1371600" indent="457200" algn="ctr" defTabSz="584200" rtl="0" fontAlgn="base" hangingPunct="0">
      <a:spcBef>
        <a:spcPct val="0"/>
      </a:spcBef>
      <a:spcAft>
        <a:spcPct val="0"/>
      </a:spcAft>
      <a:defRPr sz="3600" kern="1200">
        <a:solidFill>
          <a:srgbClr val="000000"/>
        </a:solidFill>
        <a:latin typeface="Helvetica Light" pitchFamily="1" charset="0"/>
        <a:ea typeface="MS PGothic" pitchFamily="34" charset="-128"/>
        <a:cs typeface="+mn-cs"/>
        <a:sym typeface="Helvetica Light" pitchFamily="1" charset="0"/>
      </a:defRPr>
    </a:lvl5pPr>
    <a:lvl6pPr marL="2286000" algn="l" defTabSz="914400" rtl="0" eaLnBrk="1" latinLnBrk="0" hangingPunct="1">
      <a:defRPr sz="3600" kern="1200">
        <a:solidFill>
          <a:srgbClr val="000000"/>
        </a:solidFill>
        <a:latin typeface="Helvetica Light" pitchFamily="1" charset="0"/>
        <a:ea typeface="MS PGothic" pitchFamily="34" charset="-128"/>
        <a:cs typeface="+mn-cs"/>
        <a:sym typeface="Helvetica Light" pitchFamily="1" charset="0"/>
      </a:defRPr>
    </a:lvl6pPr>
    <a:lvl7pPr marL="2743200" algn="l" defTabSz="914400" rtl="0" eaLnBrk="1" latinLnBrk="0" hangingPunct="1">
      <a:defRPr sz="3600" kern="1200">
        <a:solidFill>
          <a:srgbClr val="000000"/>
        </a:solidFill>
        <a:latin typeface="Helvetica Light" pitchFamily="1" charset="0"/>
        <a:ea typeface="MS PGothic" pitchFamily="34" charset="-128"/>
        <a:cs typeface="+mn-cs"/>
        <a:sym typeface="Helvetica Light" pitchFamily="1" charset="0"/>
      </a:defRPr>
    </a:lvl7pPr>
    <a:lvl8pPr marL="3200400" algn="l" defTabSz="914400" rtl="0" eaLnBrk="1" latinLnBrk="0" hangingPunct="1">
      <a:defRPr sz="3600" kern="1200">
        <a:solidFill>
          <a:srgbClr val="000000"/>
        </a:solidFill>
        <a:latin typeface="Helvetica Light" pitchFamily="1" charset="0"/>
        <a:ea typeface="MS PGothic" pitchFamily="34" charset="-128"/>
        <a:cs typeface="+mn-cs"/>
        <a:sym typeface="Helvetica Light" pitchFamily="1" charset="0"/>
      </a:defRPr>
    </a:lvl8pPr>
    <a:lvl9pPr marL="3657600" algn="l" defTabSz="914400" rtl="0" eaLnBrk="1" latinLnBrk="0" hangingPunct="1">
      <a:defRPr sz="3600" kern="1200">
        <a:solidFill>
          <a:srgbClr val="000000"/>
        </a:solidFill>
        <a:latin typeface="Helvetica Light" pitchFamily="1" charset="0"/>
        <a:ea typeface="MS PGothic" pitchFamily="34" charset="-128"/>
        <a:cs typeface="+mn-cs"/>
        <a:sym typeface="Helvetica Light"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0977" autoAdjust="0"/>
  </p:normalViewPr>
  <p:slideViewPr>
    <p:cSldViewPr>
      <p:cViewPr>
        <p:scale>
          <a:sx n="40" d="100"/>
          <a:sy n="40" d="100"/>
        </p:scale>
        <p:origin x="-3090" y="-6"/>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2730"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0580" tIns="45290" rIns="90580" bIns="45290" rtlCol="0"/>
          <a:lstStyle>
            <a:lvl1pPr algn="l">
              <a:defRPr sz="1200">
                <a:latin typeface="Helvetica Light" charset="0"/>
                <a:ea typeface="Helvetica Light" charset="0"/>
                <a:cs typeface="Helvetica Light" charset="0"/>
                <a:sym typeface="Helvetica Light" charset="0"/>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wrap="square" lIns="90580" tIns="45290" rIns="90580" bIns="45290" numCol="1" anchor="t" anchorCtr="0" compatLnSpc="1">
            <a:prstTxWarp prst="textNoShape">
              <a:avLst/>
            </a:prstTxWarp>
          </a:bodyPr>
          <a:lstStyle>
            <a:lvl1pPr algn="r">
              <a:defRPr sz="1200" smtClean="0"/>
            </a:lvl1pPr>
          </a:lstStyle>
          <a:p>
            <a:pPr>
              <a:defRPr/>
            </a:pPr>
            <a:fld id="{9A6D68E1-F924-4E0C-94D1-AD902613A293}" type="datetimeFigureOut">
              <a:rPr lang="en-US" altLang="en-US"/>
              <a:pPr>
                <a:defRPr/>
              </a:pPr>
              <a:t>3/8/2017</a:t>
            </a:fld>
            <a:endParaRPr lang="en-US" alt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0580" tIns="45290" rIns="90580" bIns="45290" rtlCol="0" anchor="b"/>
          <a:lstStyle>
            <a:lvl1pPr algn="l">
              <a:defRPr sz="1200">
                <a:latin typeface="Helvetica Light" charset="0"/>
                <a:ea typeface="Helvetica Light" charset="0"/>
                <a:cs typeface="Helvetica Light" charset="0"/>
                <a:sym typeface="Helvetica Light" charset="0"/>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wrap="square" lIns="90580" tIns="45290" rIns="90580" bIns="45290" numCol="1" anchor="b" anchorCtr="0" compatLnSpc="1">
            <a:prstTxWarp prst="textNoShape">
              <a:avLst/>
            </a:prstTxWarp>
          </a:bodyPr>
          <a:lstStyle>
            <a:lvl1pPr algn="r">
              <a:defRPr sz="1200" smtClean="0"/>
            </a:lvl1pPr>
          </a:lstStyle>
          <a:p>
            <a:pPr>
              <a:defRPr/>
            </a:pPr>
            <a:fld id="{CA6F6504-8E3E-4150-81E8-413C3605584A}" type="slidenum">
              <a:rPr lang="en-US" altLang="en-US"/>
              <a:pPr>
                <a:defRPr/>
              </a:pPr>
              <a:t>‹#›</a:t>
            </a:fld>
            <a:endParaRPr lang="en-US" altLang="en-US"/>
          </a:p>
        </p:txBody>
      </p:sp>
    </p:spTree>
    <p:extLst>
      <p:ext uri="{BB962C8B-B14F-4D97-AF65-F5344CB8AC3E}">
        <p14:creationId xmlns:p14="http://schemas.microsoft.com/office/powerpoint/2010/main" val="157714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p:cNvSpPr>
          <p:nvPr>
            <p:ph type="sldImg" idx="2"/>
          </p:nvPr>
        </p:nvSpPr>
        <p:spPr bwMode="auto">
          <a:xfrm>
            <a:off x="1104900" y="696913"/>
            <a:ext cx="4648200" cy="3486150"/>
          </a:xfrm>
          <a:prstGeom prst="rect">
            <a:avLst/>
          </a:pr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sp>
      <p:sp>
        <p:nvSpPr>
          <p:cNvPr id="2050" name="Rectangle 2"/>
          <p:cNvSpPr>
            <a:spLocks noGrp="1"/>
          </p:cNvSpPr>
          <p:nvPr>
            <p:ph type="body" sz="quarter" idx="3"/>
          </p:nvPr>
        </p:nvSpPr>
        <p:spPr bwMode="auto">
          <a:xfrm>
            <a:off x="915988" y="4416425"/>
            <a:ext cx="5026025" cy="4183063"/>
          </a:xfrm>
          <a:prstGeom prst="rect">
            <a:avLst/>
          </a:prstGeom>
          <a:noFill/>
          <a:ln w="12700" cap="rnd" cmpd="sng">
            <a:noFill/>
            <a:prstDash val="solid"/>
            <a:round/>
            <a:headEnd type="none" w="med" len="med"/>
            <a:tailEnd type="none" w="med" len="med"/>
          </a:ln>
          <a:effectLst/>
        </p:spPr>
        <p:txBody>
          <a:bodyPr vert="horz" wrap="square" lIns="92301" tIns="46151" rIns="92301" bIns="46151" numCol="1" anchor="t" anchorCtr="0" compatLnSpc="1">
            <a:prstTxWarp prst="textNoShape">
              <a:avLst/>
            </a:prstTxWarp>
          </a:bodyPr>
          <a:lstStyle/>
          <a:p>
            <a:pPr lvl="0"/>
            <a:r>
              <a:rPr lang="en-US" noProof="0" dirty="0" smtClean="0">
                <a:sym typeface="Noteworthy Bold" charset="0"/>
              </a:rPr>
              <a:t>Click to edit Master text styles</a:t>
            </a:r>
          </a:p>
          <a:p>
            <a:pPr lvl="1"/>
            <a:r>
              <a:rPr lang="en-US" noProof="0" dirty="0" smtClean="0">
                <a:sym typeface="Noteworthy Bold" charset="0"/>
              </a:rPr>
              <a:t> Second level</a:t>
            </a:r>
          </a:p>
          <a:p>
            <a:pPr lvl="2"/>
            <a:r>
              <a:rPr lang="en-US" noProof="0" dirty="0" smtClean="0">
                <a:sym typeface="Noteworthy Bold" charset="0"/>
              </a:rPr>
              <a:t> Third level</a:t>
            </a:r>
          </a:p>
          <a:p>
            <a:pPr lvl="3"/>
            <a:r>
              <a:rPr lang="en-US" noProof="0" dirty="0" smtClean="0">
                <a:sym typeface="Noteworthy Bold" charset="0"/>
              </a:rPr>
              <a:t> Fourth level</a:t>
            </a:r>
          </a:p>
          <a:p>
            <a:pPr lvl="4"/>
            <a:r>
              <a:rPr lang="en-US" noProof="0" dirty="0" smtClean="0">
                <a:sym typeface="Noteworthy Bold" charset="0"/>
              </a:rPr>
              <a:t> Fifth level</a:t>
            </a:r>
          </a:p>
        </p:txBody>
      </p:sp>
    </p:spTree>
    <p:extLst>
      <p:ext uri="{BB962C8B-B14F-4D97-AF65-F5344CB8AC3E}">
        <p14:creationId xmlns:p14="http://schemas.microsoft.com/office/powerpoint/2010/main" val="382374923"/>
      </p:ext>
    </p:extLst>
  </p:cSld>
  <p:clrMap bg1="lt1" tx1="dk1" bg2="lt2" tx2="dk2" accent1="accent1" accent2="accent2" accent3="accent3" accent4="accent4" accent5="accent5" accent6="accent6" hlink="hlink" folHlink="folHlink"/>
  <p:notesStyle>
    <a:lvl1pPr algn="l" defTabSz="457200" rtl="0" eaLnBrk="0" fontAlgn="base" hangingPunct="0">
      <a:lnSpc>
        <a:spcPts val="1500"/>
      </a:lnSpc>
      <a:spcBef>
        <a:spcPct val="0"/>
      </a:spcBef>
      <a:spcAft>
        <a:spcPct val="0"/>
      </a:spcAft>
      <a:defRPr sz="1200" kern="1200">
        <a:solidFill>
          <a:schemeClr val="tx1"/>
        </a:solidFill>
        <a:latin typeface="Arial" pitchFamily="34" charset="0"/>
        <a:ea typeface="MS PGothic" pitchFamily="34" charset="-128"/>
        <a:cs typeface="Arial" pitchFamily="34" charset="0"/>
        <a:sym typeface="Noteworthy Bold" pitchFamily="1" charset="0"/>
      </a:defRPr>
    </a:lvl1pPr>
    <a:lvl2pPr marL="342900" algn="l" defTabSz="457200" rtl="0" eaLnBrk="0" fontAlgn="base" hangingPunct="0">
      <a:lnSpc>
        <a:spcPts val="1500"/>
      </a:lnSpc>
      <a:spcBef>
        <a:spcPct val="0"/>
      </a:spcBef>
      <a:spcAft>
        <a:spcPct val="0"/>
      </a:spcAft>
      <a:buFont typeface="Arial" pitchFamily="34" charset="0"/>
      <a:buChar char="•"/>
      <a:defRPr sz="1200" kern="1200">
        <a:solidFill>
          <a:schemeClr val="tx1"/>
        </a:solidFill>
        <a:latin typeface="Arial" pitchFamily="34" charset="0"/>
        <a:ea typeface="Arial" pitchFamily="34" charset="0"/>
        <a:cs typeface="Arial" pitchFamily="34" charset="0"/>
        <a:sym typeface="Noteworthy Bold" pitchFamily="1" charset="0"/>
      </a:defRPr>
    </a:lvl2pPr>
    <a:lvl3pPr marL="685800" algn="l" defTabSz="457200" rtl="0" eaLnBrk="0" fontAlgn="base" hangingPunct="0">
      <a:lnSpc>
        <a:spcPts val="1500"/>
      </a:lnSpc>
      <a:spcBef>
        <a:spcPct val="0"/>
      </a:spcBef>
      <a:spcAft>
        <a:spcPct val="0"/>
      </a:spcAft>
      <a:buFont typeface="Wingdings" pitchFamily="2" charset="2"/>
      <a:buChar char="§"/>
      <a:defRPr sz="1200" kern="1200">
        <a:solidFill>
          <a:schemeClr val="tx1"/>
        </a:solidFill>
        <a:latin typeface="Arial" pitchFamily="34" charset="0"/>
        <a:ea typeface="Arial" pitchFamily="34" charset="0"/>
        <a:cs typeface="Arial" pitchFamily="34" charset="0"/>
        <a:sym typeface="Noteworthy Bold" pitchFamily="1" charset="0"/>
      </a:defRPr>
    </a:lvl3pPr>
    <a:lvl4pPr marL="1028700" algn="l" defTabSz="457200" rtl="0" eaLnBrk="0" fontAlgn="base" hangingPunct="0">
      <a:lnSpc>
        <a:spcPts val="1500"/>
      </a:lnSpc>
      <a:spcBef>
        <a:spcPct val="0"/>
      </a:spcBef>
      <a:spcAft>
        <a:spcPct val="0"/>
      </a:spcAft>
      <a:buFont typeface="Courier New" pitchFamily="49" charset="0"/>
      <a:buChar char="o"/>
      <a:defRPr sz="1200" kern="1200">
        <a:solidFill>
          <a:schemeClr val="tx1"/>
        </a:solidFill>
        <a:latin typeface="Arial" pitchFamily="34" charset="0"/>
        <a:ea typeface="Arial" pitchFamily="34" charset="0"/>
        <a:cs typeface="Arial" pitchFamily="34" charset="0"/>
        <a:sym typeface="Noteworthy Bold" pitchFamily="1" charset="0"/>
      </a:defRPr>
    </a:lvl4pPr>
    <a:lvl5pPr marL="1371600" algn="l" defTabSz="457200" rtl="0" eaLnBrk="0" fontAlgn="base" hangingPunct="0">
      <a:lnSpc>
        <a:spcPts val="1500"/>
      </a:lnSpc>
      <a:spcBef>
        <a:spcPct val="0"/>
      </a:spcBef>
      <a:spcAft>
        <a:spcPct val="0"/>
      </a:spcAft>
      <a:buFont typeface="Wingdings" pitchFamily="2" charset="2"/>
      <a:buChar char="ü"/>
      <a:defRPr sz="1200" kern="1200">
        <a:solidFill>
          <a:schemeClr val="tx1"/>
        </a:solidFill>
        <a:latin typeface="Arial" pitchFamily="34" charset="0"/>
        <a:ea typeface="Arial" pitchFamily="34" charset="0"/>
        <a:cs typeface="Arial" pitchFamily="34" charset="0"/>
        <a:sym typeface="Noteworthy Bold" pitchFamily="1"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lpi.com/msds/index.html#Interne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endParaRPr lang="en-US" altLang="en-US" sz="11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xfrm>
            <a:off x="149225" y="4416425"/>
            <a:ext cx="6708775"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000" dirty="0" smtClean="0"/>
              <a:t>Initial </a:t>
            </a:r>
            <a:r>
              <a:rPr lang="en-US" altLang="en-US" sz="1000" b="0" dirty="0" smtClean="0"/>
              <a:t>spill prevention and response planning </a:t>
            </a:r>
            <a:r>
              <a:rPr lang="en-US" altLang="en-US" sz="1000" dirty="0" smtClean="0"/>
              <a:t>considerations need to take into account the duration and size of the camp operations. Spill response and spill residue disposal support can range from basic for small, short-term camps to complex for large, long-term camps. This flow chart can help with your planning considerations.  </a:t>
            </a:r>
          </a:p>
          <a:p>
            <a:r>
              <a:rPr lang="en-US" altLang="en-US" sz="1000" dirty="0" smtClean="0"/>
              <a:t>To use this flow chart, determine whether or not there is existing capability to support operations with spill response or disposal of spill residue or waste. At Level I, determine whether there is existing support for spill response and/or spill residue disposal available through the host nation (HN) or other source on-site. </a:t>
            </a:r>
          </a:p>
          <a:p>
            <a:r>
              <a:rPr lang="en-US" altLang="en-US" sz="1000" dirty="0" smtClean="0"/>
              <a:t>If YES, then check the considerations in the loop to the right. These considerations are not sequential and can be subjective. You should use your best judgment to determine which considerations have more weight or are limiting factors in your decision. If the advantages outweigh the disadvantages, you may decide to use that option. If the disadvantages outweigh the advantages, move to the next level of support on the left side of the chart.  </a:t>
            </a:r>
          </a:p>
          <a:p>
            <a:r>
              <a:rPr lang="en-US" altLang="en-US" sz="1000" dirty="0" smtClean="0"/>
              <a:t>Considerations for the level of support: </a:t>
            </a:r>
          </a:p>
          <a:p>
            <a:pPr>
              <a:buFontTx/>
              <a:buChar char="•"/>
            </a:pPr>
            <a:r>
              <a:rPr lang="en-US" altLang="en-US" sz="1000" dirty="0" smtClean="0"/>
              <a:t>Meets mission requirements? For example, do they have enough equipment, personnel, and resources for the most probable type of spills and the amount that might be spilled? </a:t>
            </a:r>
          </a:p>
          <a:p>
            <a:pPr>
              <a:buFontTx/>
              <a:buChar char="•"/>
            </a:pPr>
            <a:r>
              <a:rPr lang="en-US" altLang="en-US" sz="1000" dirty="0" smtClean="0"/>
              <a:t>Meets standards and applicable regulations? For example, do the procedures and equipment they use meet safety requirements, does their method of spill residue disposal meet your requirements and standards?</a:t>
            </a:r>
          </a:p>
          <a:p>
            <a:pPr>
              <a:buFontTx/>
              <a:buChar char="•"/>
            </a:pPr>
            <a:r>
              <a:rPr lang="en-US" altLang="en-US" sz="1000" dirty="0" smtClean="0"/>
              <a:t>Meets protection needs? Protection needs can be interpreted in different ways – it might be force protection in the sense that the people performing the work are documented and trained employees, and are not randomly chosen people who might sabotage the camp in some way. Another type of force protection is ensuring that camp personnel are protected through barriers, evacuation, or shelter-in-place. </a:t>
            </a:r>
          </a:p>
          <a:p>
            <a:pPr>
              <a:buFontTx/>
              <a:buChar char="•"/>
            </a:pPr>
            <a:r>
              <a:rPr lang="en-US" altLang="en-US" sz="1000" dirty="0" smtClean="0"/>
              <a:t>Resource efficient? For spill response, this may be a hard issue to evaluate. Issues might include: how does the equipment get its energy to operate? How much fuel does it use? How does the equipment use and dispose of water when it operates?</a:t>
            </a:r>
          </a:p>
          <a:p>
            <a:pPr>
              <a:buFontTx/>
              <a:buChar char="•"/>
            </a:pPr>
            <a:r>
              <a:rPr lang="en-US" altLang="en-US" sz="1000" dirty="0" smtClean="0"/>
              <a:t>Authorized to use? What approvals, agreements, legal contracts need to be established to use this support?</a:t>
            </a:r>
          </a:p>
          <a:p>
            <a:r>
              <a:rPr lang="en-US" altLang="en-US" sz="1000" dirty="0" smtClean="0"/>
              <a:t>Continue through the flow chart until you find the appropriate support.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ln w="9525"/>
        </p:spPr>
        <p:txBody>
          <a:bodyPr/>
          <a:lstStyle/>
          <a:p>
            <a:pPr>
              <a:defRPr/>
            </a:pPr>
            <a:r>
              <a:rPr lang="en-US" sz="1100" b="0" dirty="0" smtClean="0">
                <a:ea typeface="Arial" pitchFamily="34" charset="0"/>
                <a:sym typeface="Noteworthy Bold" charset="0"/>
              </a:rPr>
              <a:t>Because</a:t>
            </a:r>
            <a:r>
              <a:rPr lang="en-US" sz="1100" b="0" baseline="0" dirty="0" smtClean="0">
                <a:ea typeface="Arial" pitchFamily="34" charset="0"/>
                <a:sym typeface="Noteworthy Bold" charset="0"/>
              </a:rPr>
              <a:t> t</a:t>
            </a:r>
            <a:r>
              <a:rPr lang="en-US" sz="1100" b="0" dirty="0" smtClean="0">
                <a:ea typeface="Arial" pitchFamily="34" charset="0"/>
                <a:sym typeface="Noteworthy Bold" charset="0"/>
              </a:rPr>
              <a:t>he </a:t>
            </a:r>
            <a:r>
              <a:rPr lang="en-US" sz="1100" b="0" dirty="0">
                <a:ea typeface="Arial" pitchFamily="34" charset="0"/>
                <a:sym typeface="Noteworthy Bold" charset="0"/>
              </a:rPr>
              <a:t>EO alone cannot effectively plan for the entire </a:t>
            </a:r>
            <a:r>
              <a:rPr lang="en-US" sz="1100" b="0" dirty="0" smtClean="0">
                <a:ea typeface="Arial" pitchFamily="34" charset="0"/>
                <a:sym typeface="Noteworthy Bold" charset="0"/>
              </a:rPr>
              <a:t>camp,</a:t>
            </a:r>
            <a:r>
              <a:rPr lang="en-US" sz="1100" b="0" baseline="0" dirty="0" smtClean="0">
                <a:ea typeface="Arial" pitchFamily="34" charset="0"/>
                <a:sym typeface="Noteworthy Bold" charset="0"/>
              </a:rPr>
              <a:t> t</a:t>
            </a:r>
            <a:r>
              <a:rPr lang="en-US" sz="1100" b="0" dirty="0" smtClean="0">
                <a:ea typeface="Arial" pitchFamily="34" charset="0"/>
                <a:sym typeface="Noteworthy Bold" charset="0"/>
              </a:rPr>
              <a:t>here </a:t>
            </a:r>
            <a:r>
              <a:rPr lang="en-US" sz="1100" b="0" dirty="0">
                <a:ea typeface="Arial" pitchFamily="34" charset="0"/>
                <a:sym typeface="Noteworthy Bold" charset="0"/>
              </a:rPr>
              <a:t>must be coordination </a:t>
            </a:r>
            <a:r>
              <a:rPr lang="en-US" sz="1100" b="0" dirty="0" smtClean="0">
                <a:ea typeface="Arial" pitchFamily="34" charset="0"/>
                <a:sym typeface="Noteworthy Bold" charset="0"/>
              </a:rPr>
              <a:t>with other</a:t>
            </a:r>
            <a:r>
              <a:rPr lang="en-US" sz="1100" b="0" baseline="0" dirty="0" smtClean="0">
                <a:ea typeface="Arial" pitchFamily="34" charset="0"/>
                <a:sym typeface="Noteworthy Bold" charset="0"/>
              </a:rPr>
              <a:t> </a:t>
            </a:r>
            <a:r>
              <a:rPr lang="en-US" sz="1100" b="0" dirty="0" smtClean="0">
                <a:ea typeface="Arial" pitchFamily="34" charset="0"/>
                <a:sym typeface="Noteworthy Bold" charset="0"/>
              </a:rPr>
              <a:t>camp </a:t>
            </a:r>
            <a:r>
              <a:rPr lang="en-US" sz="1100" b="0" dirty="0">
                <a:ea typeface="Arial" pitchFamily="34" charset="0"/>
                <a:sym typeface="Noteworthy Bold" charset="0"/>
              </a:rPr>
              <a:t>activities to support spill prevention and response. The planning team may be comprised of different </a:t>
            </a:r>
            <a:r>
              <a:rPr lang="en-US" sz="1100" b="0" dirty="0" smtClean="0">
                <a:ea typeface="Arial" pitchFamily="34" charset="0"/>
                <a:sym typeface="Noteworthy Bold" charset="0"/>
              </a:rPr>
              <a:t>staffs. Recommended staffs are</a:t>
            </a:r>
            <a:r>
              <a:rPr lang="en-US" sz="1100" b="0" baseline="0" dirty="0" smtClean="0">
                <a:ea typeface="Arial" pitchFamily="34" charset="0"/>
                <a:sym typeface="Noteworthy Bold" charset="0"/>
              </a:rPr>
              <a:t> listed on this slide, although additional personnel could be involved as warranted.</a:t>
            </a:r>
            <a:endParaRPr lang="en-US" sz="1100" b="0" dirty="0">
              <a:ea typeface="Arial" pitchFamily="34" charset="0"/>
              <a:sym typeface="Noteworthy Bold"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The steps to effective spill prevention and response planning include: </a:t>
            </a:r>
          </a:p>
          <a:p>
            <a:pPr eaLnBrk="1">
              <a:buFontTx/>
              <a:buChar char="•"/>
            </a:pPr>
            <a:r>
              <a:rPr lang="en-US" altLang="en-US" sz="1100" dirty="0" smtClean="0"/>
              <a:t> A review of existing information, </a:t>
            </a:r>
            <a:r>
              <a:rPr lang="en-US" altLang="en-US" sz="1100" b="0" dirty="0" smtClean="0"/>
              <a:t>which helps </a:t>
            </a:r>
            <a:r>
              <a:rPr lang="en-US" altLang="en-US" sz="1100" dirty="0" smtClean="0"/>
              <a:t>ensure that there are no omissions or inconsistencies in the plan. This review also provides useful information and ideas, and facilitates the coordination of the plan with other plans</a:t>
            </a:r>
          </a:p>
          <a:p>
            <a:pPr eaLnBrk="1">
              <a:buFontTx/>
              <a:buChar char="•"/>
            </a:pPr>
            <a:r>
              <a:rPr lang="en-US" altLang="en-US" sz="1100" dirty="0" smtClean="0"/>
              <a:t>A review of risk information, which includes reviews of HM/HW locations or inventories and local facility plans, transportation routes, etc. </a:t>
            </a:r>
          </a:p>
          <a:p>
            <a:pPr eaLnBrk="1">
              <a:buFontTx/>
              <a:buChar char="•"/>
            </a:pPr>
            <a:r>
              <a:rPr lang="en-US" altLang="en-US" sz="1100" dirty="0" smtClean="0"/>
              <a:t>A risk analysis, which includes identification of hazards, analysis of vulnerability and determination of risk</a:t>
            </a:r>
          </a:p>
          <a:p>
            <a:pPr eaLnBrk="1">
              <a:buFontTx/>
              <a:buChar char="•"/>
            </a:pPr>
            <a:r>
              <a:rPr lang="en-US" altLang="en-US" sz="1100" dirty="0" smtClean="0"/>
              <a:t>An assessment of preparedness, prevention and response controls or capabilities, which identifies existing prevention measures and response capabilities (including potential mutual aid agreements), and assesses their adequacy</a:t>
            </a:r>
          </a:p>
          <a:p>
            <a:pPr eaLnBrk="1">
              <a:buFontTx/>
              <a:buChar char="•"/>
            </a:pPr>
            <a:r>
              <a:rPr lang="en-US" altLang="en-US" sz="1100" dirty="0" smtClean="0"/>
              <a:t>The completion of HM planning that describes the personnel, equipment and procedures to be used in case of accidental release of a HM</a:t>
            </a:r>
          </a:p>
          <a:p>
            <a:pPr eaLnBrk="1">
              <a:buFontTx/>
              <a:buChar char="•"/>
            </a:pPr>
            <a:r>
              <a:rPr lang="en-US" altLang="en-US" sz="1100" dirty="0" smtClean="0"/>
              <a:t> Maintenance of a dynamic program (i.e., one that adjusts frequently to changing requirements) for plan implementation, maintenance, training and exercises</a:t>
            </a:r>
          </a:p>
          <a:p>
            <a:pPr eaLnBrk="1"/>
            <a:r>
              <a:rPr lang="en-US" altLang="en-US" sz="1100" dirty="0" smtClean="0"/>
              <a:t>These steps are explained in more detail in the following slides.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xfrm>
            <a:off x="520700" y="4416425"/>
            <a:ext cx="6038850" cy="4346575"/>
          </a:xfrm>
          <a:ln w="9525"/>
        </p:spPr>
        <p:txBody>
          <a:bodyPr/>
          <a:lstStyle/>
          <a:p>
            <a:pPr marL="15726" indent="-15726" eaLnBrk="1">
              <a:defRPr/>
            </a:pPr>
            <a:r>
              <a:rPr lang="en-US" sz="1000" dirty="0" smtClean="0">
                <a:ea typeface="Arial" pitchFamily="34" charset="0"/>
                <a:sym typeface="Noteworthy Bold" charset="0"/>
              </a:rPr>
              <a:t>By reviewing </a:t>
            </a:r>
            <a:r>
              <a:rPr lang="en-US" sz="1000" dirty="0">
                <a:ea typeface="Arial" pitchFamily="34" charset="0"/>
                <a:sym typeface="Noteworthy Bold" charset="0"/>
              </a:rPr>
              <a:t>existing </a:t>
            </a:r>
            <a:r>
              <a:rPr lang="en-US" sz="1000" dirty="0" smtClean="0">
                <a:ea typeface="Arial" pitchFamily="34" charset="0"/>
                <a:sym typeface="Noteworthy Bold" charset="0"/>
              </a:rPr>
              <a:t>information, you can make sure that there are no omissions or inconsistencies in the plan. This review also </a:t>
            </a:r>
            <a:r>
              <a:rPr lang="en-US" sz="1000" dirty="0">
                <a:ea typeface="Arial" pitchFamily="34" charset="0"/>
                <a:sym typeface="Noteworthy Bold" charset="0"/>
              </a:rPr>
              <a:t>provides useful information and ideas, and facilitates the coordination of the plan with other plans</a:t>
            </a:r>
          </a:p>
          <a:p>
            <a:pPr marL="183992" indent="-183992" eaLnBrk="1">
              <a:buSzPct val="80000"/>
              <a:buFontTx/>
              <a:buChar char="•"/>
              <a:defRPr/>
            </a:pPr>
            <a:r>
              <a:rPr lang="en-US" sz="1000" dirty="0">
                <a:ea typeface="Arial" pitchFamily="34" charset="0"/>
                <a:sym typeface="Noteworthy Bold" charset="0"/>
              </a:rPr>
              <a:t>The Environmental Baseline Survey (EBS) should have identified pre-existing conditions to include areas with</a:t>
            </a:r>
          </a:p>
          <a:p>
            <a:pPr marL="336532" lvl="1" indent="-105363" eaLnBrk="1">
              <a:buSzPct val="80000"/>
              <a:buFontTx/>
              <a:buChar char="•"/>
              <a:defRPr/>
            </a:pPr>
            <a:r>
              <a:rPr lang="en-US" sz="1000" dirty="0">
                <a:sym typeface="Noteworthy Bold" charset="0"/>
              </a:rPr>
              <a:t>Asbestos, polychlorinated biphenyls (PCBs), old dumps, previous spills, previous HM/HW areas, utilities, pipelines, storage tanks, POL areas, etc.</a:t>
            </a:r>
          </a:p>
          <a:p>
            <a:pPr marL="336532" lvl="1" indent="-105363" eaLnBrk="1">
              <a:buSzPct val="80000"/>
              <a:buFontTx/>
              <a:buChar char="•"/>
              <a:defRPr/>
            </a:pPr>
            <a:r>
              <a:rPr lang="en-US" sz="1000" dirty="0">
                <a:sym typeface="Noteworthy Bold" charset="0"/>
              </a:rPr>
              <a:t>Cultural and natural </a:t>
            </a:r>
            <a:r>
              <a:rPr lang="en-US" sz="1000" dirty="0" smtClean="0">
                <a:sym typeface="Noteworthy Bold" charset="0"/>
              </a:rPr>
              <a:t>resources, such as  </a:t>
            </a:r>
            <a:r>
              <a:rPr lang="en-US" sz="1000" dirty="0">
                <a:sym typeface="Noteworthy Bold" charset="0"/>
              </a:rPr>
              <a:t>threatened and endangered species habitats</a:t>
            </a:r>
          </a:p>
          <a:p>
            <a:pPr marL="336532" lvl="1" indent="-105363" eaLnBrk="1">
              <a:buSzPct val="80000"/>
              <a:buFontTx/>
              <a:buChar char="•"/>
              <a:defRPr/>
            </a:pPr>
            <a:r>
              <a:rPr lang="en-US" sz="1000" dirty="0">
                <a:sym typeface="Noteworthy Bold" charset="0"/>
              </a:rPr>
              <a:t>Water resources, water pathways (dry creek beds, drainage, etc.)</a:t>
            </a:r>
          </a:p>
          <a:p>
            <a:pPr marL="183992" indent="-183992" eaLnBrk="1">
              <a:buSzPct val="80000"/>
              <a:buFontTx/>
              <a:buChar char="•"/>
              <a:defRPr/>
            </a:pPr>
            <a:r>
              <a:rPr lang="en-US" sz="1000" dirty="0">
                <a:ea typeface="Arial" pitchFamily="34" charset="0"/>
                <a:sym typeface="Noteworthy Bold" charset="0"/>
              </a:rPr>
              <a:t> Websites that document: </a:t>
            </a:r>
          </a:p>
          <a:p>
            <a:pPr marL="331814" lvl="2" indent="-100645" eaLnBrk="1">
              <a:buSzPct val="80000"/>
              <a:buFontTx/>
              <a:buChar char="•"/>
              <a:defRPr/>
            </a:pPr>
            <a:r>
              <a:rPr lang="en-US" sz="1000" dirty="0">
                <a:sym typeface="Noteworthy Bold" charset="0"/>
              </a:rPr>
              <a:t>Health assessments/medical issues</a:t>
            </a:r>
          </a:p>
          <a:p>
            <a:pPr marL="331814" lvl="2" indent="-100645" eaLnBrk="1">
              <a:buSzPct val="80000"/>
              <a:buFontTx/>
              <a:buChar char="•"/>
              <a:defRPr/>
            </a:pPr>
            <a:r>
              <a:rPr lang="en-US" sz="1000" dirty="0">
                <a:sym typeface="Noteworthy Bold" charset="0"/>
              </a:rPr>
              <a:t>Utilities, industrial information, local medical </a:t>
            </a:r>
            <a:r>
              <a:rPr lang="en-US" sz="1000" dirty="0" smtClean="0">
                <a:sym typeface="Noteworthy Bold" charset="0"/>
              </a:rPr>
              <a:t>information</a:t>
            </a:r>
            <a:endParaRPr lang="en-US" sz="1000" dirty="0">
              <a:sym typeface="Noteworthy Bold" charset="0"/>
            </a:endParaRPr>
          </a:p>
          <a:p>
            <a:pPr marL="331814" lvl="2" indent="-100645" eaLnBrk="1">
              <a:buSzPct val="80000"/>
              <a:buFontTx/>
              <a:buChar char="•"/>
              <a:defRPr/>
            </a:pPr>
            <a:r>
              <a:rPr lang="en-US" sz="1000" dirty="0">
                <a:sym typeface="Noteworthy Bold" charset="0"/>
              </a:rPr>
              <a:t>Satellite imagery that shows </a:t>
            </a:r>
            <a:r>
              <a:rPr lang="en-US" sz="1000" dirty="0" smtClean="0">
                <a:sym typeface="Noteworthy Bold" charset="0"/>
              </a:rPr>
              <a:t>watersheds</a:t>
            </a:r>
            <a:r>
              <a:rPr lang="en-US" sz="1000" dirty="0">
                <a:sym typeface="Noteworthy Bold" charset="0"/>
              </a:rPr>
              <a:t>, drainage, topography</a:t>
            </a:r>
          </a:p>
          <a:p>
            <a:pPr marL="183992" indent="-183992" eaLnBrk="1">
              <a:buSzPct val="80000"/>
              <a:buFontTx/>
              <a:buChar char="•"/>
              <a:defRPr/>
            </a:pPr>
            <a:r>
              <a:rPr lang="en-US" sz="1000" dirty="0">
                <a:ea typeface="Arial" pitchFamily="34" charset="0"/>
                <a:sym typeface="Noteworthy Bold" charset="0"/>
              </a:rPr>
              <a:t> Command </a:t>
            </a:r>
            <a:r>
              <a:rPr lang="en-US" sz="1000" dirty="0" smtClean="0">
                <a:ea typeface="Arial" pitchFamily="34" charset="0"/>
                <a:sym typeface="Noteworthy Bold" charset="0"/>
              </a:rPr>
              <a:t>guidelines </a:t>
            </a:r>
            <a:r>
              <a:rPr lang="en-US" sz="1000" dirty="0">
                <a:ea typeface="Arial" pitchFamily="34" charset="0"/>
                <a:sym typeface="Noteworthy Bold" charset="0"/>
              </a:rPr>
              <a:t>may have existing plans or templates</a:t>
            </a:r>
          </a:p>
          <a:p>
            <a:pPr marL="183992" indent="-183992" eaLnBrk="1">
              <a:buSzPct val="80000"/>
              <a:buFontTx/>
              <a:buChar char="•"/>
              <a:defRPr/>
            </a:pPr>
            <a:r>
              <a:rPr lang="en-US" sz="1000" dirty="0">
                <a:ea typeface="Arial" pitchFamily="34" charset="0"/>
                <a:sym typeface="Noteworthy Bold" charset="0"/>
              </a:rPr>
              <a:t> Facility plans </a:t>
            </a:r>
            <a:r>
              <a:rPr lang="en-US" sz="1000" dirty="0" smtClean="0">
                <a:ea typeface="Arial" pitchFamily="34" charset="0"/>
                <a:sym typeface="Noteworthy Bold" charset="0"/>
              </a:rPr>
              <a:t>may </a:t>
            </a:r>
            <a:r>
              <a:rPr lang="en-US" sz="1000" dirty="0">
                <a:ea typeface="Arial" pitchFamily="34" charset="0"/>
                <a:sym typeface="Noteworthy Bold" charset="0"/>
              </a:rPr>
              <a:t>be more current than the EBS. </a:t>
            </a:r>
            <a:r>
              <a:rPr lang="en-US" sz="1000" dirty="0" smtClean="0">
                <a:ea typeface="Arial" pitchFamily="34" charset="0"/>
                <a:sym typeface="Noteworthy Bold" charset="0"/>
              </a:rPr>
              <a:t>They would have information on:</a:t>
            </a:r>
            <a:endParaRPr lang="en-US" sz="1000" dirty="0">
              <a:ea typeface="Arial" pitchFamily="34" charset="0"/>
              <a:sym typeface="Noteworthy Bold" charset="0"/>
            </a:endParaRPr>
          </a:p>
          <a:p>
            <a:pPr marL="336532" lvl="1" indent="-105363" eaLnBrk="1">
              <a:buSzPct val="80000"/>
              <a:buFontTx/>
              <a:buChar char="•"/>
              <a:defRPr/>
            </a:pPr>
            <a:r>
              <a:rPr lang="en-US" sz="1000" dirty="0">
                <a:sym typeface="Noteworthy Bold" charset="0"/>
              </a:rPr>
              <a:t>Routes for transporting in supplies, POLs, </a:t>
            </a:r>
            <a:r>
              <a:rPr lang="en-US" sz="1000" dirty="0" smtClean="0">
                <a:sym typeface="Noteworthy Bold" charset="0"/>
              </a:rPr>
              <a:t>HM </a:t>
            </a:r>
            <a:r>
              <a:rPr lang="en-US" sz="1000" dirty="0">
                <a:sym typeface="Noteworthy Bold" charset="0"/>
              </a:rPr>
              <a:t>and munitions; and routes for transporting out solid wastes, </a:t>
            </a:r>
            <a:r>
              <a:rPr lang="en-US" sz="1000" dirty="0" smtClean="0">
                <a:sym typeface="Noteworthy Bold" charset="0"/>
              </a:rPr>
              <a:t>HW </a:t>
            </a:r>
            <a:r>
              <a:rPr lang="en-US" sz="1000" dirty="0">
                <a:sym typeface="Noteworthy Bold" charset="0"/>
              </a:rPr>
              <a:t>and munitions.</a:t>
            </a:r>
          </a:p>
          <a:p>
            <a:pPr marL="336532" lvl="1" indent="-105363" eaLnBrk="1">
              <a:buSzPct val="80000"/>
              <a:buFontTx/>
              <a:buChar char="•"/>
              <a:defRPr/>
            </a:pPr>
            <a:r>
              <a:rPr lang="en-US" sz="1000" dirty="0">
                <a:sym typeface="Noteworthy Bold" charset="0"/>
              </a:rPr>
              <a:t>Solid and hazardous waste accumulation sites, POL sites, medical areas (including dental, radiographic, etc.)</a:t>
            </a:r>
          </a:p>
          <a:p>
            <a:pPr marL="336532" lvl="1" indent="-105363" eaLnBrk="1">
              <a:buSzPct val="80000"/>
              <a:buFontTx/>
              <a:buChar char="•"/>
              <a:defRPr/>
            </a:pPr>
            <a:r>
              <a:rPr lang="en-US" sz="1000" dirty="0">
                <a:sym typeface="Noteworthy Bold" charset="0"/>
              </a:rPr>
              <a:t>Facilities with safety equipment and resources</a:t>
            </a:r>
          </a:p>
          <a:p>
            <a:pPr marL="336532" lvl="1" indent="-105363" eaLnBrk="1">
              <a:buSzPct val="80000"/>
              <a:buFontTx/>
              <a:buChar char="•"/>
              <a:defRPr/>
            </a:pPr>
            <a:r>
              <a:rPr lang="en-US" sz="1000" dirty="0">
                <a:sym typeface="Noteworthy Bold" charset="0"/>
              </a:rPr>
              <a:t>Work areas that may involve hazardous chemicals </a:t>
            </a:r>
            <a:r>
              <a:rPr lang="en-US" sz="1000" dirty="0" smtClean="0">
                <a:sym typeface="Noteworthy Bold" charset="0"/>
              </a:rPr>
              <a:t>(e.g., power </a:t>
            </a:r>
            <a:r>
              <a:rPr lang="en-US" sz="1000" dirty="0">
                <a:sym typeface="Noteworthy Bold" charset="0"/>
              </a:rPr>
              <a:t>generation areas, motor pools, aircraft maintenance facilities, pest management areas, ammunition points, grease traps at dining </a:t>
            </a:r>
            <a:r>
              <a:rPr lang="en-US" sz="1000" dirty="0" smtClean="0">
                <a:sym typeface="Noteworthy Bold" charset="0"/>
              </a:rPr>
              <a:t>facilities)</a:t>
            </a:r>
            <a:endParaRPr lang="en-US" sz="1000" dirty="0">
              <a:sym typeface="Noteworthy Bold" charset="0"/>
            </a:endParaRPr>
          </a:p>
          <a:p>
            <a:pPr marL="336532" lvl="1" indent="-105363" eaLnBrk="1">
              <a:buSzPct val="80000"/>
              <a:buFontTx/>
              <a:buChar char="•"/>
              <a:defRPr/>
            </a:pPr>
            <a:r>
              <a:rPr lang="en-US" sz="1000" dirty="0">
                <a:sym typeface="Noteworthy Bold" charset="0"/>
              </a:rPr>
              <a:t>Areas</a:t>
            </a:r>
            <a:r>
              <a:rPr lang="en-US" sz="1000" b="1" dirty="0">
                <a:sym typeface="Noteworthy Bold" charset="0"/>
              </a:rPr>
              <a:t> </a:t>
            </a:r>
            <a:r>
              <a:rPr lang="en-US" sz="1000" dirty="0">
                <a:sym typeface="Noteworthy Bold" charset="0"/>
              </a:rPr>
              <a:t>of large populations (barracks, mess halls, recreation areas, etc.)</a:t>
            </a:r>
          </a:p>
          <a:p>
            <a:pPr marL="336532" lvl="1" indent="-105363" eaLnBrk="1">
              <a:buSzPct val="80000"/>
              <a:buFontTx/>
              <a:buChar char="•"/>
              <a:defRPr/>
            </a:pPr>
            <a:r>
              <a:rPr lang="en-US" sz="1000" dirty="0">
                <a:sym typeface="Noteworthy Bold" charset="0"/>
              </a:rPr>
              <a:t>Areas where you can evacuate people to shelter them from exposure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Grp="1" noRot="1" noChangeAspect="1" noChangeArrowheads="1" noTextEdit="1"/>
          </p:cNvSpPr>
          <p:nvPr>
            <p:ph type="sldImg"/>
          </p:nvPr>
        </p:nvSpPr>
        <p:spPr>
          <a:ln/>
        </p:spPr>
      </p:sp>
      <p:sp>
        <p:nvSpPr>
          <p:cNvPr id="72707" name="Rectangle 2"/>
          <p:cNvSpPr>
            <a:spLocks noGrp="1" noChangeArrowheads="1"/>
          </p:cNvSpPr>
          <p:nvPr>
            <p:ph type="body" idx="1"/>
          </p:nvPr>
        </p:nvSpPr>
        <p:spPr>
          <a:xfrm>
            <a:off x="1117600" y="4351338"/>
            <a:ext cx="4622800"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lstStyle/>
          <a:p>
            <a:pPr marL="96838" indent="-96838" eaLnBrk="1"/>
            <a:r>
              <a:rPr lang="en-US" altLang="en-US" sz="1100" dirty="0" smtClean="0"/>
              <a:t>The first step in risk analysis includes an identification of hazards.</a:t>
            </a:r>
          </a:p>
          <a:p>
            <a:pPr marL="96838" indent="-96838" eaLnBrk="1">
              <a:buSzPct val="80000"/>
              <a:buFontTx/>
              <a:buChar char="•"/>
            </a:pPr>
            <a:r>
              <a:rPr lang="en-US" altLang="en-US" sz="1100" dirty="0" smtClean="0"/>
              <a:t>Identify activities or situations that have the potential for causing injury to life, or damage to property and the environment such as construction/demolition, maintenance, refueling, convoys, power generation, ammunition storage, pest control, etc.  </a:t>
            </a:r>
          </a:p>
          <a:p>
            <a:pPr marL="96838" indent="-96838" eaLnBrk="1">
              <a:buSzPct val="80000"/>
              <a:buFontTx/>
              <a:buChar char="•"/>
            </a:pPr>
            <a:r>
              <a:rPr lang="en-US" altLang="en-US" sz="1100" dirty="0" smtClean="0"/>
              <a:t>Identify facilities and infrastructure where HM/HW spills may occur, such as routes likely to be used for the transportation of HM/HW, storage tank areas, HM/HW storage areas, refueling points, POL storage areas, generator farms, vehicle or aircraft maintenance areas, oil/water separators, ammunition points, amnesty points, hospitals or natural gas facilities.</a:t>
            </a:r>
          </a:p>
          <a:p>
            <a:pPr marL="96838" indent="-96838" eaLnBrk="1">
              <a:buSzPct val="80000"/>
              <a:buFontTx/>
              <a:buChar char="•"/>
            </a:pPr>
            <a:r>
              <a:rPr lang="en-US" altLang="en-US" sz="1100" dirty="0" smtClean="0"/>
              <a:t>Identify other potential occurrences that may happen as part of routine camp operations such as traffic accidents.</a:t>
            </a:r>
          </a:p>
          <a:p>
            <a:pPr marL="96838" indent="-96838" eaLnBrk="1"/>
            <a:endParaRPr lang="en-US" altLang="en-US" sz="1100" dirty="0" smtClean="0"/>
          </a:p>
          <a:p>
            <a:pPr marL="96838" indent="-96838" eaLnBrk="1"/>
            <a:endParaRPr lang="en-US" altLang="en-US" sz="11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Grp="1" noRot="1" noChangeAspect="1" noChangeArrowheads="1" noTextEdit="1"/>
          </p:cNvSpPr>
          <p:nvPr>
            <p:ph type="sldImg"/>
          </p:nvPr>
        </p:nvSpPr>
        <p:spPr>
          <a:ln/>
        </p:spPr>
      </p:sp>
      <p:sp>
        <p:nvSpPr>
          <p:cNvPr id="17410" name="Rectangle 2"/>
          <p:cNvSpPr>
            <a:spLocks noGrp="1" noChangeArrowheads="1"/>
          </p:cNvSpPr>
          <p:nvPr>
            <p:ph type="body" idx="1"/>
          </p:nvPr>
        </p:nvSpPr>
        <p:spPr>
          <a:xfrm>
            <a:off x="1117600" y="4572000"/>
            <a:ext cx="4622800" cy="4183063"/>
          </a:xfrm>
        </p:spPr>
        <p:txBody>
          <a:bodyPr/>
          <a:lstStyle/>
          <a:p>
            <a:pPr marL="3145" indent="-3145" eaLnBrk="1">
              <a:defRPr/>
            </a:pPr>
            <a:r>
              <a:rPr lang="en-US" sz="1100" dirty="0">
                <a:ea typeface="Arial" pitchFamily="34" charset="0"/>
                <a:sym typeface="Noteworthy Bold" charset="0"/>
              </a:rPr>
              <a:t>Risk analysis for spill prevention and response planning also includes looking inside and outside of the </a:t>
            </a:r>
            <a:r>
              <a:rPr lang="en-US" sz="1100" dirty="0" smtClean="0">
                <a:ea typeface="Arial" pitchFamily="34" charset="0"/>
                <a:sym typeface="Noteworthy Bold" charset="0"/>
              </a:rPr>
              <a:t>camp </a:t>
            </a:r>
            <a:r>
              <a:rPr lang="en-US" sz="1100" dirty="0">
                <a:ea typeface="Arial" pitchFamily="34" charset="0"/>
                <a:sym typeface="Noteworthy Bold" charset="0"/>
              </a:rPr>
              <a:t>for vulnerable zones, populations, property and environment that may be </a:t>
            </a:r>
            <a:r>
              <a:rPr lang="en-US" sz="1100" dirty="0" smtClean="0">
                <a:ea typeface="Arial" pitchFamily="34" charset="0"/>
                <a:sym typeface="Noteworthy Bold" charset="0"/>
              </a:rPr>
              <a:t>affected by </a:t>
            </a:r>
            <a:r>
              <a:rPr lang="en-US" sz="1100" dirty="0">
                <a:ea typeface="Arial" pitchFamily="34" charset="0"/>
                <a:sym typeface="Noteworthy Bold" charset="0"/>
              </a:rPr>
              <a:t>a hazardous </a:t>
            </a:r>
            <a:r>
              <a:rPr lang="en-US" sz="1100" dirty="0" smtClean="0">
                <a:ea typeface="Arial" pitchFamily="34" charset="0"/>
                <a:sym typeface="Noteworthy Bold" charset="0"/>
              </a:rPr>
              <a:t>spill or release</a:t>
            </a:r>
            <a:r>
              <a:rPr lang="en-US" sz="1100" dirty="0">
                <a:ea typeface="Arial" pitchFamily="34" charset="0"/>
                <a:sym typeface="Noteworthy Bold" charset="0"/>
              </a:rPr>
              <a:t>. </a:t>
            </a:r>
            <a:endParaRPr lang="en-US" sz="1100" b="1" dirty="0">
              <a:solidFill>
                <a:srgbClr val="FF0000"/>
              </a:solidFill>
              <a:ea typeface="Arial" pitchFamily="34" charset="0"/>
              <a:sym typeface="Noteworthy Bold" charset="0"/>
            </a:endParaRPr>
          </a:p>
          <a:p>
            <a:pPr eaLnBrk="1">
              <a:buSzPct val="80000"/>
              <a:defRPr/>
            </a:pPr>
            <a:r>
              <a:rPr lang="en-US" sz="1100" dirty="0" smtClean="0">
                <a:ea typeface="Arial" pitchFamily="34" charset="0"/>
                <a:sym typeface="Noteworthy Bold" charset="0"/>
              </a:rPr>
              <a:t>An analysis </a:t>
            </a:r>
            <a:r>
              <a:rPr lang="en-US" sz="1100" dirty="0">
                <a:ea typeface="Arial" pitchFamily="34" charset="0"/>
                <a:sym typeface="Noteworthy Bold" charset="0"/>
              </a:rPr>
              <a:t>of </a:t>
            </a:r>
            <a:r>
              <a:rPr lang="en-US" sz="1100" dirty="0" smtClean="0">
                <a:ea typeface="Arial" pitchFamily="34" charset="0"/>
                <a:sym typeface="Noteworthy Bold" charset="0"/>
              </a:rPr>
              <a:t>vulnerability focuses on identifying the </a:t>
            </a:r>
            <a:r>
              <a:rPr lang="en-US" sz="1100" dirty="0">
                <a:ea typeface="Arial" pitchFamily="34" charset="0"/>
                <a:sym typeface="Noteworthy Bold" charset="0"/>
              </a:rPr>
              <a:t>susceptibility of life, </a:t>
            </a:r>
            <a:r>
              <a:rPr lang="en-US" sz="1100" dirty="0" smtClean="0">
                <a:ea typeface="Arial" pitchFamily="34" charset="0"/>
                <a:sym typeface="Noteworthy Bold" charset="0"/>
              </a:rPr>
              <a:t>property </a:t>
            </a:r>
            <a:r>
              <a:rPr lang="en-US" sz="1100" dirty="0">
                <a:ea typeface="Arial" pitchFamily="34" charset="0"/>
                <a:sym typeface="Noteworthy Bold" charset="0"/>
              </a:rPr>
              <a:t>and the environment to injury or damage if a release occurs. </a:t>
            </a:r>
          </a:p>
          <a:p>
            <a:pPr marL="334960" lvl="1" indent="-111653" eaLnBrk="1">
              <a:buSzPct val="80000"/>
              <a:buFontTx/>
              <a:buChar char="•"/>
              <a:defRPr/>
            </a:pPr>
            <a:r>
              <a:rPr lang="en-US" sz="1100" dirty="0">
                <a:sym typeface="Noteworthy Bold" charset="0"/>
              </a:rPr>
              <a:t>Determine the potential occurrence of a </a:t>
            </a:r>
            <a:r>
              <a:rPr lang="en-US" sz="1100" dirty="0" smtClean="0">
                <a:sym typeface="Noteworthy Bold" charset="0"/>
              </a:rPr>
              <a:t>release</a:t>
            </a:r>
            <a:r>
              <a:rPr lang="en-US" sz="1100" baseline="0" dirty="0" smtClean="0">
                <a:sym typeface="Noteworthy Bold" charset="0"/>
              </a:rPr>
              <a:t> as well as</a:t>
            </a:r>
            <a:r>
              <a:rPr lang="en-US" sz="1100" dirty="0" smtClean="0">
                <a:sym typeface="Noteworthy Bold" charset="0"/>
              </a:rPr>
              <a:t> </a:t>
            </a:r>
            <a:r>
              <a:rPr lang="en-US" sz="1100" dirty="0">
                <a:sym typeface="Noteworthy Bold" charset="0"/>
              </a:rPr>
              <a:t>the area or population likely to be affected by such </a:t>
            </a:r>
            <a:r>
              <a:rPr lang="en-US" sz="1100" dirty="0" smtClean="0">
                <a:sym typeface="Noteworthy Bold" charset="0"/>
              </a:rPr>
              <a:t>a release</a:t>
            </a:r>
            <a:r>
              <a:rPr lang="en-US" sz="1100" dirty="0">
                <a:sym typeface="Noteworthy Bold" charset="0"/>
              </a:rPr>
              <a:t>. (There are websites that can help with </a:t>
            </a:r>
            <a:r>
              <a:rPr lang="en-US" sz="1100" dirty="0" smtClean="0">
                <a:sym typeface="Noteworthy Bold" charset="0"/>
              </a:rPr>
              <a:t>this, </a:t>
            </a:r>
            <a:r>
              <a:rPr lang="en-US" sz="1100" dirty="0">
                <a:sym typeface="Noteworthy Bold" charset="0"/>
              </a:rPr>
              <a:t>such as the US </a:t>
            </a:r>
            <a:r>
              <a:rPr lang="en-US" sz="1100" dirty="0" smtClean="0">
                <a:sym typeface="Noteworthy Bold" charset="0"/>
              </a:rPr>
              <a:t>Environmental Protection Agency (EPA) </a:t>
            </a:r>
            <a:r>
              <a:rPr lang="en-US" sz="1100" dirty="0">
                <a:sym typeface="Noteworthy Bold" charset="0"/>
              </a:rPr>
              <a:t>website.)</a:t>
            </a:r>
          </a:p>
          <a:p>
            <a:pPr marL="341250" lvl="2" indent="-114799" eaLnBrk="1">
              <a:buSzPct val="80000"/>
              <a:buFontTx/>
              <a:buChar char="•"/>
              <a:defRPr/>
            </a:pPr>
            <a:r>
              <a:rPr lang="en-US" sz="1100" dirty="0">
                <a:sym typeface="Noteworthy Bold" charset="0"/>
              </a:rPr>
              <a:t>The extent of the vulnerable zone (the significantly affected area) for a spill or release and the conditions that influence the zone of impact (e.g., size of release, prevailing wind direction, water </a:t>
            </a:r>
            <a:r>
              <a:rPr lang="en-US" sz="1100" dirty="0" smtClean="0">
                <a:sym typeface="Noteworthy Bold" charset="0"/>
              </a:rPr>
              <a:t>nearby)</a:t>
            </a:r>
            <a:endParaRPr lang="en-US" sz="1100" dirty="0">
              <a:sym typeface="Noteworthy Bold" charset="0"/>
            </a:endParaRPr>
          </a:p>
          <a:p>
            <a:pPr marL="341250" lvl="2" indent="-114799" eaLnBrk="1">
              <a:buSzPct val="80000"/>
              <a:buFontTx/>
              <a:buChar char="•"/>
              <a:defRPr/>
            </a:pPr>
            <a:r>
              <a:rPr lang="en-US" sz="1100" dirty="0">
                <a:sym typeface="Noteworthy Bold" charset="0"/>
              </a:rPr>
              <a:t>The sizes and types of populations (e.g., residents, employees, sensitive populations - hospitals, schools, displaced personnel  camps, nursing homes, day care centers</a:t>
            </a:r>
            <a:r>
              <a:rPr lang="en-US" sz="1100" dirty="0" smtClean="0">
                <a:sym typeface="Noteworthy Bold" charset="0"/>
              </a:rPr>
              <a:t>) </a:t>
            </a:r>
            <a:r>
              <a:rPr lang="en-US" sz="1100" dirty="0">
                <a:sym typeface="Noteworthy Bold" charset="0"/>
              </a:rPr>
              <a:t>that could be expected to be within the area</a:t>
            </a:r>
          </a:p>
          <a:p>
            <a:pPr marL="341250" lvl="2" indent="-114799" eaLnBrk="1">
              <a:buSzPct val="80000"/>
              <a:buFontTx/>
              <a:buChar char="•"/>
              <a:defRPr/>
            </a:pPr>
            <a:r>
              <a:rPr lang="en-US" sz="1100" dirty="0">
                <a:sym typeface="Noteworthy Bold" charset="0"/>
              </a:rPr>
              <a:t>The property (e.g., within and outside the camp perimeter) that may be damaged or contaminated, including essential support systems (e.g., water, food, power, medical) and transportation corridors</a:t>
            </a:r>
          </a:p>
          <a:p>
            <a:pPr marL="341250" lvl="2" indent="-114799" eaLnBrk="1">
              <a:buSzPct val="80000"/>
              <a:buFontTx/>
              <a:buChar char="•"/>
              <a:defRPr/>
            </a:pPr>
            <a:r>
              <a:rPr lang="en-US" sz="1100" dirty="0">
                <a:sym typeface="Noteworthy Bold" charset="0"/>
              </a:rPr>
              <a:t>The environment that may be affected and the impact on sensitive natural areas and endangered species or cultural sites.</a:t>
            </a:r>
          </a:p>
          <a:p>
            <a:pPr marL="97750" indent="-97750" eaLnBrk="1">
              <a:defRPr/>
            </a:pPr>
            <a:endParaRPr lang="en-US" sz="1100" dirty="0">
              <a:ea typeface="Arial" pitchFamily="34" charset="0"/>
              <a:sym typeface="Noteworthy Bold" charset="0"/>
            </a:endParaRPr>
          </a:p>
          <a:p>
            <a:pPr marL="97750" indent="-97750" eaLnBrk="1">
              <a:defRPr/>
            </a:pPr>
            <a:endParaRPr lang="en-US" sz="1100" dirty="0">
              <a:ea typeface="Arial" pitchFamily="34" charset="0"/>
              <a:sym typeface="Noteworthy Bold"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Grp="1" noRot="1" noChangeAspect="1" noChangeArrowheads="1" noTextEdit="1"/>
          </p:cNvSpPr>
          <p:nvPr>
            <p:ph type="sldImg"/>
          </p:nvPr>
        </p:nvSpPr>
        <p:spPr>
          <a:ln/>
        </p:spPr>
      </p:sp>
      <p:sp>
        <p:nvSpPr>
          <p:cNvPr id="74755" name="Rectangle 2"/>
          <p:cNvSpPr>
            <a:spLocks noGrp="1" noChangeArrowheads="1"/>
          </p:cNvSpPr>
          <p:nvPr>
            <p:ph type="body" idx="1"/>
          </p:nvPr>
        </p:nvSpPr>
        <p:spPr>
          <a:xfrm>
            <a:off x="1117600" y="4572000"/>
            <a:ext cx="4622800" cy="3802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miter lim="800000"/>
                <a:headEnd/>
                <a:tailEnd/>
              </a14:hiddenLine>
            </a:ext>
          </a:extLst>
        </p:spPr>
        <p:txBody>
          <a:bodyPr/>
          <a:lstStyle/>
          <a:p>
            <a:pPr eaLnBrk="1"/>
            <a:r>
              <a:rPr lang="en-US" altLang="en-US" sz="1100" dirty="0" smtClean="0"/>
              <a:t>Risk analysis considers the probability that injury to life, or damage to property and the environment will occur, as well as how severe it might be.  (See GTA 08-05-003, Environmental–Related Risk Analysis in references for more information). Thus, there are two components to be weighed: probability (likelihood) and severity. </a:t>
            </a:r>
          </a:p>
          <a:p>
            <a:pPr marL="168275" lvl="1" indent="-114300" eaLnBrk="1">
              <a:buSzPct val="80000"/>
              <a:buFontTx/>
              <a:buChar char="•"/>
            </a:pPr>
            <a:r>
              <a:rPr lang="en-US" altLang="en-US" sz="1100" dirty="0" smtClean="0"/>
              <a:t>Determine the probability that a release will occur and any unusual environmental conditions, such as areas being located in flood plains, or the possibility of simultaneous emergency incidents (e.g., flooding or fire hazards resulting in the release of HM).</a:t>
            </a:r>
          </a:p>
          <a:p>
            <a:pPr marL="168275" lvl="1" indent="-114300" eaLnBrk="1">
              <a:buSzPct val="80000"/>
              <a:buFontTx/>
              <a:buChar char="•"/>
            </a:pPr>
            <a:r>
              <a:rPr lang="en-US" altLang="en-US" sz="1100" dirty="0" smtClean="0"/>
              <a:t>Determine the severity: </a:t>
            </a:r>
          </a:p>
          <a:p>
            <a:pPr marL="280988" lvl="2" indent="-109538" eaLnBrk="1">
              <a:buSzPct val="80000"/>
              <a:buFontTx/>
              <a:buChar char="•"/>
            </a:pPr>
            <a:r>
              <a:rPr lang="en-US" altLang="en-US" sz="1100" dirty="0" smtClean="0"/>
              <a:t>The extent of harm to people (acute, delayed, chronic) and the associated high-risk groups</a:t>
            </a:r>
          </a:p>
          <a:p>
            <a:pPr marL="280988" lvl="2" indent="-109538" eaLnBrk="1">
              <a:buSzPct val="80000"/>
              <a:buFontTx/>
              <a:buChar char="•"/>
            </a:pPr>
            <a:r>
              <a:rPr lang="en-US" altLang="en-US" sz="1100" dirty="0" smtClean="0"/>
              <a:t>The extent of damage to property (temporary, repairable, permanent)</a:t>
            </a:r>
          </a:p>
          <a:p>
            <a:pPr marL="280988" lvl="2" indent="-109538" eaLnBrk="1">
              <a:buSzPct val="80000"/>
              <a:buFontTx/>
              <a:buChar char="•"/>
            </a:pPr>
            <a:r>
              <a:rPr lang="en-US" altLang="en-US" sz="1100" dirty="0" smtClean="0"/>
              <a:t>The extent of damage to the environment (recoverable, permanent)</a:t>
            </a:r>
          </a:p>
          <a:p>
            <a:pPr eaLnBrk="1"/>
            <a:r>
              <a:rPr lang="en-US" altLang="en-US" sz="1100" dirty="0" smtClean="0"/>
              <a:t>With this information, it is then possible to make a risk determination, using a risk assessment matrix, as shown on this slide. For higher risks, you should develop controls such as countermeasures or resources to prevent or respond to spills and releases. How you implement these controls will be the basis of your Spill Prevention and Response Plan.</a:t>
            </a:r>
          </a:p>
          <a:p>
            <a:pPr eaLnBrk="1"/>
            <a:endParaRPr lang="en-US" altLang="en-US" sz="110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a:ln/>
        </p:spPr>
      </p:sp>
      <p:sp>
        <p:nvSpPr>
          <p:cNvPr id="7577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marL="228600" indent="-228600" eaLnBrk="1">
              <a:buSzPct val="80000"/>
            </a:pPr>
            <a:r>
              <a:rPr lang="en-US" altLang="en-US" sz="1100" dirty="0" smtClean="0"/>
              <a:t>Based on the controls that may reduce your risk</a:t>
            </a:r>
          </a:p>
          <a:p>
            <a:pPr marL="228600" indent="-228600" eaLnBrk="1">
              <a:buSzPct val="80000"/>
              <a:buFontTx/>
              <a:buChar char="•"/>
            </a:pPr>
            <a:r>
              <a:rPr lang="en-US" altLang="en-US" sz="1100" dirty="0" smtClean="0"/>
              <a:t>Assess what controls you have available such as existing prevention aids or </a:t>
            </a:r>
            <a:r>
              <a:rPr lang="en-US" altLang="en-US" sz="1100" b="0" dirty="0" smtClean="0"/>
              <a:t>mitigating</a:t>
            </a:r>
            <a:r>
              <a:rPr lang="en-US" altLang="en-US" sz="1100" b="0" baseline="0" dirty="0" smtClean="0"/>
              <a:t> </a:t>
            </a:r>
            <a:r>
              <a:rPr lang="en-US" altLang="en-US" sz="1100" b="0" dirty="0" smtClean="0"/>
              <a:t>measures </a:t>
            </a:r>
            <a:r>
              <a:rPr lang="en-US" altLang="en-US" sz="1100" dirty="0" smtClean="0"/>
              <a:t>and response resources (including potential mutual aid agreements). This slide lists the types of controls that might be considered.</a:t>
            </a:r>
          </a:p>
          <a:p>
            <a:pPr marL="228600" indent="-228600" eaLnBrk="1">
              <a:buSzPct val="80000"/>
              <a:buFontTx/>
              <a:buChar char="•"/>
            </a:pPr>
            <a:r>
              <a:rPr lang="en-US" altLang="en-US" sz="1100" dirty="0" smtClean="0"/>
              <a:t>Assess if the existing controls are adequate.</a:t>
            </a:r>
          </a:p>
          <a:p>
            <a:pPr marL="228600" indent="-228600" eaLnBrk="1">
              <a:buSzPct val="80000"/>
              <a:buFontTx/>
              <a:buChar char="•"/>
            </a:pPr>
            <a:r>
              <a:rPr lang="en-US" altLang="en-US" sz="1100" dirty="0" smtClean="0"/>
              <a:t>If there are gaps in needed countermeasures or resources, work with the commander and planning team to determine how to obtain the countermeasures and resources required.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b="0" dirty="0" smtClean="0"/>
              <a:t>Areas such as POL storage and refueling points have a higher probability of spills and can be high risk areas. Here are some examples of </a:t>
            </a:r>
            <a:r>
              <a:rPr lang="en-US" altLang="en-US" sz="1100" b="0" baseline="0" dirty="0" smtClean="0"/>
              <a:t>mitigating </a:t>
            </a:r>
            <a:r>
              <a:rPr lang="en-US" altLang="en-US" sz="1100" b="0" dirty="0" smtClean="0"/>
              <a:t>measures that can help prevent spills in these areas. </a:t>
            </a:r>
          </a:p>
          <a:p>
            <a:r>
              <a:rPr lang="en-US" altLang="en-US" sz="1100" b="0" dirty="0" smtClean="0"/>
              <a:t>Overhead coverage for open secondary containment should be considered.</a:t>
            </a:r>
            <a:r>
              <a:rPr lang="en-US" altLang="en-US" sz="1100" b="0" baseline="0" dirty="0" smtClean="0"/>
              <a:t> For example, a spill pan providing secondary containment can overflow when there is heavy rain.</a:t>
            </a:r>
          </a:p>
          <a:p>
            <a:r>
              <a:rPr lang="en-US" altLang="en-US" sz="1100" b="0" baseline="0" dirty="0" smtClean="0"/>
              <a:t>See AJEPP-2, Annex E for more detail on secondary containment requirements, which are also discussed further in these slides.</a:t>
            </a:r>
            <a:endParaRPr lang="en-US" altLang="en-US" sz="1100" b="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Areas for vehicle and aircraft maintenance also have higher probability of spills and can be high risk areas. Here are some examples of countermeasures to help prevent spills in these areas. </a:t>
            </a:r>
          </a:p>
          <a:p>
            <a:endParaRPr lang="en-US" altLang="en-US" sz="11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a:miter lim="800000"/>
          </a:ln>
        </p:spPr>
      </p:sp>
      <p:sp>
        <p:nvSpPr>
          <p:cNvPr id="604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dirty="0" smtClean="0"/>
              <a:t>This Spill Prevention and Response Planning brief is designed to help the Environmental Officer (EO) prepare and plan for releases of hazardous materials (HM). Although the most common spills associated with camps are of petroleum, oils and lubricants (POLs), occasionally more hazardous materials may be released. The paramount issue is the safety of those involved in the release, personnel in the surrounding area and those that are responding to the spill. Planning helps to determine areas where spill risk is highest, emplace countermeasures and develop a plan for a coordinated response. </a:t>
            </a:r>
          </a:p>
          <a:p>
            <a:endParaRPr lang="en-US" altLang="en-US" dirty="0" smtClean="0"/>
          </a:p>
          <a:p>
            <a:r>
              <a:rPr lang="en-US" altLang="en-US" b="0" dirty="0" smtClean="0"/>
              <a:t>An important</a:t>
            </a:r>
            <a:r>
              <a:rPr lang="en-US" altLang="en-US" b="0" baseline="0" dirty="0" smtClean="0"/>
              <a:t> reference document for spill response and planning is NATO’s AJEPP-2, Annex E.</a:t>
            </a:r>
            <a:endParaRPr lang="en-US" altLang="en-US" b="0" dirty="0" smtClean="0"/>
          </a:p>
        </p:txBody>
      </p:sp>
      <p:sp>
        <p:nvSpPr>
          <p:cNvPr id="60420" name="Slide Number Placeholder 3"/>
          <p:cNvSpPr>
            <a:spLocks noGrp="1"/>
          </p:cNvSpPr>
          <p:nvPr>
            <p:ph type="sldNum" sz="quarter" idx="4294967295"/>
          </p:nvPr>
        </p:nvSpPr>
        <p:spPr bwMode="auto">
          <a:xfrm>
            <a:off x="3884613" y="8831263"/>
            <a:ext cx="2971800"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0" tIns="43656" rIns="87310" bIns="43656"/>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hangingPunct="1"/>
            <a:fld id="{FE8B151D-E6AE-47BA-8C2E-80875F6851B1}" type="slidenum">
              <a:rPr lang="en-US" altLang="en-US">
                <a:solidFill>
                  <a:schemeClr val="tx1"/>
                </a:solidFill>
                <a:latin typeface="Arial" pitchFamily="34" charset="0"/>
                <a:cs typeface="Arial" pitchFamily="34" charset="0"/>
              </a:rPr>
              <a:pPr eaLnBrk="1" hangingPunct="1"/>
              <a:t>2</a:t>
            </a:fld>
            <a:endParaRPr lang="en-US" altLang="en-US">
              <a:solidFill>
                <a:schemeClr val="tx1"/>
              </a:solidFill>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Spill kits should include PPE and response equipment. The PPE and sorbents should be compatible with the hazardous material they are most likely to be used to clean up. It is important to ensure PPE is in good condition and not expired; respirator cartridges, gloves, suits and boots can all have shelf-life dates.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a:ln/>
        </p:spPr>
      </p:sp>
      <p:sp>
        <p:nvSpPr>
          <p:cNvPr id="8089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marL="114300" indent="-114300" eaLnBrk="1">
              <a:buSzPct val="80000"/>
            </a:pPr>
            <a:r>
              <a:rPr lang="en-US" altLang="en-US" sz="1100" dirty="0" smtClean="0"/>
              <a:t>The Spill Prevention and Response Plan should include: </a:t>
            </a:r>
          </a:p>
          <a:p>
            <a:pPr marL="114300" indent="-114300" eaLnBrk="1">
              <a:buSzPct val="80000"/>
              <a:buFontTx/>
              <a:buChar char="•"/>
            </a:pPr>
            <a:r>
              <a:rPr lang="en-US" altLang="en-US" sz="1100" dirty="0" smtClean="0"/>
              <a:t>Description of countermeasures in place to prevent/reduce spills</a:t>
            </a:r>
          </a:p>
          <a:p>
            <a:pPr marL="114300" indent="-114300" eaLnBrk="1">
              <a:buSzPct val="80000"/>
              <a:buFontTx/>
              <a:buChar char="•"/>
            </a:pPr>
            <a:r>
              <a:rPr lang="en-US" altLang="en-US" sz="1100" dirty="0" smtClean="0"/>
              <a:t>Description of  the personnel, equipment and procedures to be used in case of accidental release of a HM</a:t>
            </a:r>
          </a:p>
          <a:p>
            <a:pPr marL="454025" lvl="1" indent="-114300" eaLnBrk="1">
              <a:buSzPct val="80000"/>
              <a:buFontTx/>
              <a:buChar char="•"/>
            </a:pPr>
            <a:r>
              <a:rPr lang="en-US" altLang="en-US" sz="1100" dirty="0" smtClean="0"/>
              <a:t>Notification of spill response team</a:t>
            </a:r>
          </a:p>
          <a:p>
            <a:pPr marL="454025" lvl="1" indent="-114300" eaLnBrk="1">
              <a:buSzPct val="80000"/>
              <a:buFontTx/>
              <a:buChar char="•"/>
            </a:pPr>
            <a:r>
              <a:rPr lang="en-US" altLang="en-US" sz="1100" dirty="0" smtClean="0"/>
              <a:t>Lines of authority</a:t>
            </a:r>
          </a:p>
          <a:p>
            <a:pPr marL="454025" lvl="1" indent="-114300" eaLnBrk="1">
              <a:buSzPct val="80000"/>
              <a:buFontTx/>
              <a:buChar char="•"/>
            </a:pPr>
            <a:r>
              <a:rPr lang="en-US" altLang="en-US" sz="1100" dirty="0" smtClean="0"/>
              <a:t>Spill team members and responsibilities (incident command, logistics, safety officer, science officer, medical officer, entry team, decontamination team, security, public affairs, etc.)</a:t>
            </a:r>
          </a:p>
          <a:p>
            <a:pPr marL="454025" lvl="1" indent="-114300" eaLnBrk="1">
              <a:buSzPct val="80000"/>
              <a:buFontTx/>
              <a:buChar char="•"/>
            </a:pPr>
            <a:r>
              <a:rPr lang="en-US" altLang="en-US" sz="1100" dirty="0" smtClean="0"/>
              <a:t>Reporting/Communication procedures (A spill report form should be developed as part of the plan) </a:t>
            </a:r>
          </a:p>
          <a:p>
            <a:pPr marL="114300" indent="-114300" eaLnBrk="1">
              <a:buSzPct val="80000"/>
              <a:buFontTx/>
              <a:buChar char="•"/>
            </a:pPr>
            <a:r>
              <a:rPr lang="en-US" altLang="en-US" sz="1100" dirty="0" smtClean="0"/>
              <a:t>Procedures providing reliable, effective and timely notification by the facility emergency coordinators to persons designated in the emergency plan, and to the camp/public, that a release has occurred</a:t>
            </a:r>
          </a:p>
          <a:p>
            <a:pPr marL="114300" indent="-114300" eaLnBrk="1">
              <a:buSzPct val="80000"/>
              <a:buFontTx/>
              <a:buChar char="•"/>
            </a:pPr>
            <a:r>
              <a:rPr lang="en-US" altLang="en-US" sz="1100" dirty="0" smtClean="0"/>
              <a:t>Evacuation plans, including provisions for a precautionary evacuation and alternative traffic routes </a:t>
            </a:r>
          </a:p>
          <a:p>
            <a:pPr marL="114300" indent="-114300" eaLnBrk="1">
              <a:buSzPct val="80000"/>
              <a:buFontTx/>
              <a:buChar char="•"/>
            </a:pPr>
            <a:r>
              <a:rPr lang="en-US" altLang="en-US" sz="1100" dirty="0" smtClean="0"/>
              <a:t>Decontamination procedures</a:t>
            </a:r>
          </a:p>
          <a:p>
            <a:pPr marL="114300" indent="-114300" eaLnBrk="1">
              <a:buSzPct val="80000"/>
              <a:buFontTx/>
              <a:buChar char="•"/>
            </a:pPr>
            <a:r>
              <a:rPr lang="en-US" altLang="en-US" sz="1100" dirty="0" smtClean="0"/>
              <a:t>Disposal and remediation procedures. Disposal of spill and decontamination debris and residue is a big task. It will usually have to be disposed of as HW. Be sure to decontaminate equipment, including heavy equipment, fire trucks, tools, etc. If proper procedures are not taken, you may have to decontaminate the medical transport vehicles and medical facilities from contamination by victims and casualties.</a:t>
            </a:r>
          </a:p>
          <a:p>
            <a:pPr marL="114300" indent="-114300" eaLnBrk="1"/>
            <a:endParaRPr lang="en-US" altLang="en-US" sz="11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a:ln/>
        </p:spPr>
      </p:sp>
      <p:sp>
        <p:nvSpPr>
          <p:cNvPr id="8192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Once the Spill Prevention and Response Plan is written, the program to implement it must be developed. Plan information should be posted in areas you have identified as having a high potential for spills or vulnerabilities. Information should be easy to read and followed.  Maps and diagrams showing evacuation routes, equipment, water ways, etc. are helpful. </a:t>
            </a:r>
          </a:p>
          <a:p>
            <a:pPr eaLnBrk="1"/>
            <a:endParaRPr lang="en-US" altLang="en-US" sz="1100" dirty="0" smtClean="0"/>
          </a:p>
          <a:p>
            <a:pPr eaLnBrk="1"/>
            <a:r>
              <a:rPr lang="en-US" altLang="en-US" sz="1100" dirty="0" smtClean="0"/>
              <a:t>The dynamic program should include: </a:t>
            </a:r>
          </a:p>
          <a:p>
            <a:pPr eaLnBrk="1">
              <a:buFontTx/>
              <a:buChar char="•"/>
            </a:pPr>
            <a:r>
              <a:rPr lang="en-US" altLang="en-US" sz="1100" dirty="0" smtClean="0"/>
              <a:t>Personnel training on countermeasures or response procedures applicable to them</a:t>
            </a:r>
          </a:p>
          <a:p>
            <a:pPr eaLnBrk="1">
              <a:buFontTx/>
              <a:buChar char="•"/>
            </a:pPr>
            <a:r>
              <a:rPr lang="en-US" altLang="en-US" sz="1100" dirty="0" smtClean="0"/>
              <a:t> PPE fitting and maintenance</a:t>
            </a:r>
          </a:p>
          <a:p>
            <a:pPr eaLnBrk="1">
              <a:buFontTx/>
              <a:buChar char="•"/>
            </a:pPr>
            <a:r>
              <a:rPr lang="en-US" altLang="en-US" sz="1100" dirty="0" smtClean="0"/>
              <a:t> Exercises that involve spill response team members to ensure clear understanding of roles and smooth working relations </a:t>
            </a:r>
          </a:p>
          <a:p>
            <a:pPr eaLnBrk="1">
              <a:buFontTx/>
              <a:buChar char="•"/>
            </a:pPr>
            <a:r>
              <a:rPr lang="en-US" altLang="en-US" sz="1100" dirty="0" smtClean="0"/>
              <a:t> After Action Reviews (AARs) to determine what worked, what did not work and how to fix any problems (corrective actions) </a:t>
            </a:r>
          </a:p>
          <a:p>
            <a:pPr eaLnBrk="1">
              <a:buFontTx/>
              <a:buChar char="•"/>
            </a:pPr>
            <a:r>
              <a:rPr lang="en-US" altLang="en-US" sz="1100" dirty="0" smtClean="0"/>
              <a:t>How often the plan should be reviewed or revised (this should be done either on a specific time interval or when there are changes in the camp mission, size, duration, operations)</a:t>
            </a:r>
          </a:p>
          <a:p>
            <a:pPr eaLnBrk="1"/>
            <a:endParaRPr lang="en-US" altLang="en-US" sz="1100" dirty="0" smtClean="0"/>
          </a:p>
          <a:p>
            <a:pPr eaLnBrk="1"/>
            <a:r>
              <a:rPr lang="en-US" altLang="en-US" sz="1100" dirty="0" smtClean="0"/>
              <a:t>Corrective actions from the AARs should be incorporated into the plan.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a:ln/>
        </p:spPr>
      </p:sp>
      <p:sp>
        <p:nvSpPr>
          <p:cNvPr id="8294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It takes many people and current information to make an emergency plan work well. The EO should request updated information from activities that pertain to the plan. This information should be communicated immediately to spill response members and also incorporated into the revision of the plan. </a:t>
            </a:r>
          </a:p>
          <a:p>
            <a:pPr eaLnBrk="1"/>
            <a:endParaRPr lang="en-US" altLang="en-US" sz="1100" dirty="0" smtClean="0"/>
          </a:p>
          <a:p>
            <a:pPr eaLnBrk="1"/>
            <a:r>
              <a:rPr lang="en-US" altLang="en-US" sz="1100" b="0" dirty="0" smtClean="0"/>
              <a:t>Mitigating</a:t>
            </a:r>
            <a:r>
              <a:rPr lang="en-US" altLang="en-US" sz="1100" b="0" baseline="0" dirty="0" smtClean="0"/>
              <a:t> </a:t>
            </a:r>
            <a:r>
              <a:rPr lang="en-US" altLang="en-US" sz="1100" b="0" dirty="0" smtClean="0"/>
              <a:t>measures </a:t>
            </a:r>
            <a:r>
              <a:rPr lang="en-US" altLang="en-US" sz="1100" dirty="0" smtClean="0"/>
              <a:t>should also be monitored to ensure they are in good condition, are effective and are being used properly. </a:t>
            </a:r>
          </a:p>
          <a:p>
            <a:pPr eaLnBrk="1"/>
            <a:endParaRPr lang="en-US" altLang="en-US" sz="1100" dirty="0" smtClean="0"/>
          </a:p>
          <a:p>
            <a:pPr eaLnBrk="1"/>
            <a:r>
              <a:rPr lang="en-US" altLang="en-US" sz="1100" dirty="0" smtClean="0"/>
              <a:t>Having a plan that is practiced may save lives!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
          <p:cNvSpPr>
            <a:spLocks noGrp="1" noRot="1" noChangeAspect="1" noChangeArrowheads="1" noTextEdit="1"/>
          </p:cNvSpPr>
          <p:nvPr>
            <p:ph type="sldImg"/>
          </p:nvPr>
        </p:nvSpPr>
        <p:spPr>
          <a:ln/>
        </p:spPr>
      </p:sp>
      <p:sp>
        <p:nvSpPr>
          <p:cNvPr id="8397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smtClean="0"/>
              <a:t>These are some common problems and issues that have occurred in previous responses to incidents. Be sure your plan addresses these issues. You should also be sure to routinely conduct inspections and evaluations in order to avoid these issues. </a:t>
            </a:r>
          </a:p>
          <a:p>
            <a:pPr eaLnBrk="1"/>
            <a:endParaRPr lang="en-US" altLang="en-US" sz="1100" smtClean="0"/>
          </a:p>
          <a:p>
            <a:pPr eaLnBrk="1"/>
            <a:r>
              <a:rPr lang="en-US" altLang="en-US" sz="1100" smtClean="0"/>
              <a:t>Use lessons learned from others and from your own AARs to improve your plan and enhance your response capabilities.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a:miter lim="800000"/>
          </a:ln>
        </p:spPr>
      </p:sp>
      <p:sp>
        <p:nvSpPr>
          <p:cNvPr id="849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dirty="0" smtClean="0"/>
              <a:t>All personnel need a basic understanding of spill response procedures. The following procedures are for minor spills (the definition between minor and major spills may be determined by your command). Depending on the chemical spilled, minor spills are usually only a small amount (volume) and will not quickly reach a body of water. Usually a major spill involves a large amount and/or has potential to reach a body of water. Most personnel should</a:t>
            </a:r>
            <a:r>
              <a:rPr lang="en-US" altLang="en-US" b="1" dirty="0" smtClean="0"/>
              <a:t> </a:t>
            </a:r>
            <a:r>
              <a:rPr lang="en-US" altLang="en-US" dirty="0" smtClean="0"/>
              <a:t>be trained for responding to minor spills. For major incidents, personnel should have specialized training or certification in Hazardous Spill Response Operations. Chemical officers and some firefighting specialists often have hazardous spill operations training.</a:t>
            </a:r>
          </a:p>
        </p:txBody>
      </p:sp>
      <p:sp>
        <p:nvSpPr>
          <p:cNvPr id="84996" name="Slide Number Placeholder 3"/>
          <p:cNvSpPr>
            <a:spLocks noGrp="1"/>
          </p:cNvSpPr>
          <p:nvPr>
            <p:ph type="sldNum" sz="quarter" idx="4294967295"/>
          </p:nvPr>
        </p:nvSpPr>
        <p:spPr bwMode="auto">
          <a:xfrm>
            <a:off x="3884613" y="8831263"/>
            <a:ext cx="2971800"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0" tIns="43656" rIns="87310" bIns="43656"/>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hangingPunct="1"/>
            <a:fld id="{55A50018-0BFB-4C1B-A2F2-7D04F3ECA4D0}" type="slidenum">
              <a:rPr lang="en-US" altLang="en-US">
                <a:solidFill>
                  <a:schemeClr val="tx1"/>
                </a:solidFill>
                <a:latin typeface="Arial" pitchFamily="34" charset="0"/>
                <a:cs typeface="Arial" pitchFamily="34" charset="0"/>
              </a:rPr>
              <a:pPr eaLnBrk="1" hangingPunct="1"/>
              <a:t>25</a:t>
            </a:fld>
            <a:endParaRPr lang="en-US" altLang="en-US">
              <a:solidFill>
                <a:schemeClr val="tx1"/>
              </a:solidFill>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Grp="1" noRot="1" noChangeAspect="1" noChangeArrowheads="1" noTextEdit="1"/>
          </p:cNvSpPr>
          <p:nvPr>
            <p:ph type="sldImg"/>
          </p:nvPr>
        </p:nvSpPr>
        <p:spPr>
          <a:ln/>
        </p:spPr>
      </p:sp>
      <p:sp>
        <p:nvSpPr>
          <p:cNvPr id="8601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All personnel who respond must be trained and have proper equipment. If you don</a:t>
            </a:r>
            <a:r>
              <a:rPr lang="ja-JP" altLang="en-US" sz="1100" dirty="0" smtClean="0"/>
              <a:t>’</a:t>
            </a:r>
            <a:r>
              <a:rPr lang="en-US" altLang="ja-JP" sz="1100" dirty="0" smtClean="0"/>
              <a:t>t have the training or the equipment, you should not respond except to protect yourself and call for help.</a:t>
            </a:r>
            <a:endParaRPr lang="en-US" altLang="en-US" sz="11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a:ln/>
        </p:spPr>
      </p:sp>
      <p:sp>
        <p:nvSpPr>
          <p:cNvPr id="8704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Personnel must not only have the </a:t>
            </a:r>
            <a:r>
              <a:rPr lang="ja-JP" altLang="en-US" sz="1100" dirty="0" smtClean="0"/>
              <a:t>“</a:t>
            </a:r>
            <a:r>
              <a:rPr lang="en-US" altLang="ja-JP" sz="1100" dirty="0" smtClean="0"/>
              <a:t>theory</a:t>
            </a:r>
            <a:r>
              <a:rPr lang="ja-JP" altLang="en-US" sz="1100" dirty="0" smtClean="0"/>
              <a:t>”</a:t>
            </a:r>
            <a:r>
              <a:rPr lang="en-US" altLang="ja-JP" sz="1100" dirty="0" smtClean="0"/>
              <a:t> in the classroom; they should also have </a:t>
            </a:r>
            <a:r>
              <a:rPr lang="ja-JP" altLang="en-US" sz="1100" dirty="0" smtClean="0"/>
              <a:t>“</a:t>
            </a:r>
            <a:r>
              <a:rPr lang="en-US" altLang="ja-JP" sz="1100" dirty="0" smtClean="0"/>
              <a:t>hands on</a:t>
            </a:r>
            <a:r>
              <a:rPr lang="ja-JP" altLang="en-US" sz="1100" dirty="0" smtClean="0"/>
              <a:t>”</a:t>
            </a:r>
            <a:r>
              <a:rPr lang="en-US" altLang="ja-JP" sz="1100" dirty="0" smtClean="0"/>
              <a:t> training </a:t>
            </a:r>
            <a:r>
              <a:rPr lang="en-US" altLang="ja-JP" sz="1100" b="0" i="0" dirty="0" smtClean="0"/>
              <a:t>where they have to practice</a:t>
            </a:r>
            <a:r>
              <a:rPr lang="en-US" altLang="ja-JP" sz="1100" b="0" i="0" baseline="0" dirty="0" smtClean="0"/>
              <a:t> what they have learned</a:t>
            </a:r>
            <a:r>
              <a:rPr lang="en-US" altLang="ja-JP" sz="1100" b="0" i="0" dirty="0" smtClean="0"/>
              <a:t>. </a:t>
            </a:r>
            <a:r>
              <a:rPr lang="en-US" altLang="ja-JP" sz="1100" dirty="0" smtClean="0"/>
              <a:t>People should learn how to use PPE and spill response equipment in a controlled training environment before having to use it in an actual response. </a:t>
            </a:r>
            <a:endParaRPr lang="en-US" altLang="en-US" sz="11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
          <p:cNvSpPr>
            <a:spLocks noGrp="1" noRot="1" noChangeAspect="1" noChangeArrowheads="1" noTextEdit="1"/>
          </p:cNvSpPr>
          <p:nvPr>
            <p:ph type="sldImg"/>
          </p:nvPr>
        </p:nvSpPr>
        <p:spPr>
          <a:ln/>
        </p:spPr>
      </p:sp>
      <p:sp>
        <p:nvSpPr>
          <p:cNvPr id="8806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Personnel should have PPE that is appropriate for the type of spill they will most likely encounter. Remember that the types of gloves and boots used must be compatible with the chemical you are dealing with. Most manufacturers of PPE have compatibility charts to identify which PPE product should be used for specific HM spill/release response. Spill kits should also have appropriate equipment for the most likely scenario. For example, you would not want to place a leaking container of acid in a metal drum that would corrode from contact with the acid.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a:ln/>
        </p:spPr>
      </p:sp>
      <p:sp>
        <p:nvSpPr>
          <p:cNvPr id="8909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ALWAYS protect yourself (and others) first. If you are not trained to the level of response needed, cordon off the area and send for help. If you have the training and equipment to respond, then REACT. The steps for REACT will be described in more detail in later slides.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933450" y="4416425"/>
            <a:ext cx="5029200" cy="4183063"/>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These lesson objectives emphasize the key points of this briefing.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
          <p:cNvSpPr>
            <a:spLocks noGrp="1" noRot="1" noChangeAspect="1" noChangeArrowheads="1" noTextEdit="1"/>
          </p:cNvSpPr>
          <p:nvPr>
            <p:ph type="sldImg"/>
          </p:nvPr>
        </p:nvSpPr>
        <p:spPr>
          <a:ln/>
        </p:spPr>
      </p:sp>
      <p:sp>
        <p:nvSpPr>
          <p:cNvPr id="9011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smtClean="0"/>
              <a:t>Before taking action, assess the situation.  This slide lists some of the things you should do when making this assessment.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ln/>
        </p:spPr>
      </p:sp>
      <p:sp>
        <p:nvSpPr>
          <p:cNvPr id="9113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dirty="0" smtClean="0"/>
              <a:t>After you assess the situation, decide on a course of action, </a:t>
            </a:r>
            <a:r>
              <a:rPr lang="en-US" altLang="en-US" b="0" dirty="0" smtClean="0"/>
              <a:t>keeping</a:t>
            </a:r>
            <a:r>
              <a:rPr lang="en-US" altLang="en-US" b="0" baseline="0" dirty="0" smtClean="0"/>
              <a:t> in mind the safety of yourself and others</a:t>
            </a:r>
            <a:r>
              <a:rPr lang="en-US" altLang="en-US" b="0" dirty="0" smtClean="0"/>
              <a:t>. </a:t>
            </a:r>
          </a:p>
          <a:p>
            <a:pPr eaLnBrk="1"/>
            <a:r>
              <a:rPr lang="en-US" altLang="en-US" dirty="0" smtClean="0"/>
              <a:t>Each step in </a:t>
            </a:r>
            <a:r>
              <a:rPr lang="ja-JP" altLang="en-US" dirty="0" smtClean="0"/>
              <a:t>“</a:t>
            </a:r>
            <a:r>
              <a:rPr lang="en-US" altLang="ja-JP" dirty="0" smtClean="0"/>
              <a:t>REACT</a:t>
            </a:r>
            <a:r>
              <a:rPr lang="ja-JP" altLang="en-US" dirty="0" smtClean="0"/>
              <a:t>”</a:t>
            </a:r>
            <a:r>
              <a:rPr lang="en-US" altLang="ja-JP" dirty="0" smtClean="0"/>
              <a:t> is described in the following slides. Remember REACT stands for:</a:t>
            </a:r>
          </a:p>
          <a:p>
            <a:pPr eaLnBrk="1">
              <a:spcBef>
                <a:spcPts val="700"/>
              </a:spcBef>
              <a:buClr>
                <a:srgbClr val="000000"/>
              </a:buClr>
              <a:buFont typeface="ArialMT" charset="0"/>
              <a:buChar char="•"/>
            </a:pPr>
            <a:r>
              <a:rPr lang="en-US" altLang="en-US" u="sng" dirty="0" smtClean="0">
                <a:sym typeface="Helvetica" pitchFamily="1" charset="0"/>
              </a:rPr>
              <a:t>R</a:t>
            </a:r>
            <a:r>
              <a:rPr lang="en-US" altLang="en-US" dirty="0" smtClean="0">
                <a:sym typeface="Helvetica" pitchFamily="1" charset="0"/>
              </a:rPr>
              <a:t>emove the source</a:t>
            </a:r>
          </a:p>
          <a:p>
            <a:pPr eaLnBrk="1">
              <a:spcBef>
                <a:spcPts val="700"/>
              </a:spcBef>
              <a:buClr>
                <a:srgbClr val="000000"/>
              </a:buClr>
              <a:buFont typeface="ArialMT" charset="0"/>
              <a:buChar char="•"/>
            </a:pPr>
            <a:r>
              <a:rPr lang="en-US" altLang="en-US" u="sng" dirty="0" smtClean="0">
                <a:sym typeface="Helvetica" pitchFamily="1" charset="0"/>
              </a:rPr>
              <a:t>E</a:t>
            </a:r>
            <a:r>
              <a:rPr lang="en-US" altLang="en-US" dirty="0" smtClean="0">
                <a:sym typeface="Helvetica" pitchFamily="1" charset="0"/>
              </a:rPr>
              <a:t>nvelop the spill</a:t>
            </a:r>
          </a:p>
          <a:p>
            <a:pPr eaLnBrk="1">
              <a:spcBef>
                <a:spcPts val="700"/>
              </a:spcBef>
              <a:buClr>
                <a:srgbClr val="000000"/>
              </a:buClr>
              <a:buFont typeface="ArialMT" charset="0"/>
              <a:buChar char="•"/>
            </a:pPr>
            <a:r>
              <a:rPr lang="en-US" altLang="en-US" u="sng" dirty="0" smtClean="0">
                <a:sym typeface="Helvetica" pitchFamily="1" charset="0"/>
              </a:rPr>
              <a:t>A</a:t>
            </a:r>
            <a:r>
              <a:rPr lang="en-US" altLang="en-US" dirty="0" smtClean="0">
                <a:sym typeface="Helvetica" pitchFamily="1" charset="0"/>
              </a:rPr>
              <a:t>bsorb/accumulate</a:t>
            </a:r>
          </a:p>
          <a:p>
            <a:pPr eaLnBrk="1">
              <a:spcBef>
                <a:spcPts val="700"/>
              </a:spcBef>
              <a:buClr>
                <a:srgbClr val="000000"/>
              </a:buClr>
              <a:buFont typeface="ArialMT" charset="0"/>
              <a:buChar char="•"/>
            </a:pPr>
            <a:r>
              <a:rPr lang="en-US" altLang="en-US" u="sng" dirty="0" smtClean="0">
                <a:sym typeface="Helvetica" pitchFamily="1" charset="0"/>
              </a:rPr>
              <a:t>C</a:t>
            </a:r>
            <a:r>
              <a:rPr lang="en-US" altLang="en-US" dirty="0" smtClean="0">
                <a:sym typeface="Helvetica" pitchFamily="1" charset="0"/>
              </a:rPr>
              <a:t>ontainerize/clean-up</a:t>
            </a:r>
          </a:p>
          <a:p>
            <a:pPr eaLnBrk="1">
              <a:spcBef>
                <a:spcPts val="700"/>
              </a:spcBef>
              <a:buClr>
                <a:srgbClr val="000000"/>
              </a:buClr>
              <a:buFont typeface="ArialMT" charset="0"/>
              <a:buChar char="•"/>
            </a:pPr>
            <a:r>
              <a:rPr lang="en-US" altLang="en-US" u="sng" dirty="0" smtClean="0">
                <a:sym typeface="Helvetica" pitchFamily="1" charset="0"/>
              </a:rPr>
              <a:t>T</a:t>
            </a:r>
            <a:r>
              <a:rPr lang="en-US" altLang="en-US" dirty="0" smtClean="0">
                <a:sym typeface="Helvetica" pitchFamily="1" charset="0"/>
              </a:rPr>
              <a:t>ell your supervisor</a:t>
            </a:r>
            <a:endParaRPr lang="en-US" altLang="en-US" dirty="0" smtClean="0"/>
          </a:p>
          <a:p>
            <a:pPr eaLnBrk="1"/>
            <a:endParaRPr lang="en-US" altLang="en-US" sz="1100" dirty="0" smtClean="0"/>
          </a:p>
          <a:p>
            <a:pPr eaLnBrk="1">
              <a:buFontTx/>
              <a:buChar char="•"/>
            </a:pPr>
            <a:endParaRPr lang="en-US" altLang="en-US" sz="110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
          <p:cNvSpPr>
            <a:spLocks noGrp="1" noRot="1" noChangeAspect="1" noChangeArrowheads="1" noTextEdit="1"/>
          </p:cNvSpPr>
          <p:nvPr>
            <p:ph type="sldImg"/>
          </p:nvPr>
        </p:nvSpPr>
        <p:spPr>
          <a:ln/>
        </p:spPr>
      </p:sp>
      <p:sp>
        <p:nvSpPr>
          <p:cNvPr id="9216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Ways to remove the source of the release include: Sealing or re-packing leaky barrels; using drip pans and repairing leaky vehicles; tightening leaky hose connections; closing valves; and shutting down power to pumps.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
          <p:cNvSpPr>
            <a:spLocks noGrp="1" noRot="1" noChangeAspect="1" noChangeArrowheads="1" noTextEdit="1"/>
          </p:cNvSpPr>
          <p:nvPr>
            <p:ph type="sldImg"/>
          </p:nvPr>
        </p:nvSpPr>
        <p:spPr>
          <a:ln/>
        </p:spPr>
      </p:sp>
      <p:sp>
        <p:nvSpPr>
          <p:cNvPr id="93187"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smtClean="0"/>
              <a:t>To envelop the spill: stop the flow, curb the spill, protect waterways and drains, and/or create dams or barriers.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Grp="1" noRot="1" noChangeAspect="1" noChangeArrowheads="1" noTextEdit="1"/>
          </p:cNvSpPr>
          <p:nvPr>
            <p:ph type="sldImg"/>
          </p:nvPr>
        </p:nvSpPr>
        <p:spPr>
          <a:ln/>
        </p:spPr>
      </p:sp>
      <p:sp>
        <p:nvSpPr>
          <p:cNvPr id="94211"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smtClean="0"/>
              <a:t>Liquid spills can be hard to stop, especially on mud, gravel or sand.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p:cNvSpPr>
            <a:spLocks noGrp="1" noRot="1" noChangeAspect="1" noChangeArrowheads="1" noTextEdit="1"/>
          </p:cNvSpPr>
          <p:nvPr>
            <p:ph type="sldImg"/>
          </p:nvPr>
        </p:nvSpPr>
        <p:spPr>
          <a:ln/>
        </p:spPr>
      </p:sp>
      <p:sp>
        <p:nvSpPr>
          <p:cNvPr id="95235"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All spill contamination and debris must be properly containerized and disposed of. For POL spills, field test kits can help to determine how much soil must be </a:t>
            </a:r>
            <a:r>
              <a:rPr lang="en-US" altLang="en-US" sz="1100" b="0" dirty="0" smtClean="0">
                <a:solidFill>
                  <a:schemeClr val="tx1"/>
                </a:solidFill>
              </a:rPr>
              <a:t>removed. </a:t>
            </a:r>
            <a:r>
              <a:rPr lang="en-US" altLang="en-US" sz="1100" dirty="0" smtClean="0"/>
              <a:t>Don</a:t>
            </a:r>
            <a:r>
              <a:rPr lang="ja-JP" altLang="en-US" sz="1100" dirty="0" smtClean="0"/>
              <a:t>’</a:t>
            </a:r>
            <a:r>
              <a:rPr lang="en-US" altLang="ja-JP" sz="1100" dirty="0" smtClean="0"/>
              <a:t>t forget that all cleanup equipment (PPE, other equipment, and even decontamination equipment) must be decontaminated. If the equipment or PPE is not reusable, it must be disposed of properly. The decontamination water must also be disposed of properly.  </a:t>
            </a:r>
            <a:endParaRPr lang="en-US" altLang="en-US" sz="11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Grp="1" noRot="1" noChangeAspect="1" noChangeArrowheads="1" noTextEdit="1"/>
          </p:cNvSpPr>
          <p:nvPr>
            <p:ph type="sldImg"/>
          </p:nvPr>
        </p:nvSpPr>
        <p:spPr>
          <a:ln/>
        </p:spPr>
      </p:sp>
      <p:sp>
        <p:nvSpPr>
          <p:cNvPr id="96259"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smtClean="0"/>
              <a:t>As part of your Spill Prevention and Response Plan, you should have reporting procedures. Soldiers and other personnel should know when and to whom they should report. </a:t>
            </a:r>
          </a:p>
          <a:p>
            <a:pPr eaLnBrk="1"/>
            <a:endParaRPr lang="en-US" altLang="en-US" sz="1100" smtClean="0"/>
          </a:p>
          <a:p>
            <a:pPr eaLnBrk="1"/>
            <a:r>
              <a:rPr lang="en-US" altLang="en-US" sz="1100" smtClean="0"/>
              <a:t>Your command may have a specific spill report template or may use a more general environmental incident report. </a:t>
            </a:r>
          </a:p>
          <a:p>
            <a:pPr eaLnBrk="1"/>
            <a:endParaRPr lang="en-US" altLang="en-US" sz="1100" smtClean="0"/>
          </a:p>
          <a:p>
            <a:pPr eaLnBrk="1"/>
            <a:r>
              <a:rPr lang="en-US" altLang="en-US" sz="1100" smtClean="0"/>
              <a:t>Examples of both such forms can be found in the </a:t>
            </a:r>
            <a:r>
              <a:rPr lang="ja-JP" altLang="en-US" sz="1100" smtClean="0"/>
              <a:t>“</a:t>
            </a:r>
            <a:r>
              <a:rPr lang="en-US" altLang="ja-JP" sz="1100" smtClean="0"/>
              <a:t>template</a:t>
            </a:r>
            <a:r>
              <a:rPr lang="ja-JP" altLang="en-US" sz="1100" smtClean="0"/>
              <a:t>”</a:t>
            </a:r>
            <a:r>
              <a:rPr lang="en-US" altLang="ja-JP" sz="1100" smtClean="0"/>
              <a:t> section in the Reference Module of this toolbox. </a:t>
            </a:r>
            <a:endParaRPr lang="en-US" altLang="en-US" sz="110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Grp="1" noRot="1" noChangeAspect="1" noChangeArrowheads="1" noTextEdit="1"/>
          </p:cNvSpPr>
          <p:nvPr>
            <p:ph type="sldImg"/>
          </p:nvPr>
        </p:nvSpPr>
        <p:spPr>
          <a:ln/>
        </p:spPr>
      </p:sp>
      <p:sp>
        <p:nvSpPr>
          <p:cNvPr id="97283"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Spill reports should be submitted through the chain of command. This slide lists the types of information a spill report should contain. As noted in the previous slide, this toolbox has a template for a spill report, which can be found in the Reference Module.</a:t>
            </a:r>
          </a:p>
          <a:p>
            <a:pPr eaLnBrk="1"/>
            <a:endParaRPr lang="en-US" altLang="en-US" sz="1100" dirty="0" smtClean="0"/>
          </a:p>
          <a:p>
            <a:pPr eaLnBrk="1"/>
            <a:r>
              <a:rPr lang="en-US" altLang="en-US" sz="1100" dirty="0" smtClean="0"/>
              <a:t>The EO should maintain a copy of the spill report and should keep it with the camp</a:t>
            </a:r>
            <a:r>
              <a:rPr lang="ja-JP" altLang="en-US" sz="1100" dirty="0" smtClean="0"/>
              <a:t>’</a:t>
            </a:r>
            <a:r>
              <a:rPr lang="en-US" altLang="ja-JP" sz="1100" dirty="0" smtClean="0"/>
              <a:t>s other environmental records. </a:t>
            </a:r>
            <a:endParaRPr lang="en-US" altLang="en-US" sz="11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a:miter lim="800000"/>
          </a:ln>
        </p:spPr>
      </p:sp>
      <p:sp>
        <p:nvSpPr>
          <p:cNvPr id="983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dirty="0" smtClean="0"/>
              <a:t>For major incidents, personnel should have specialized training or certification in Hazardous Spill Response Operations. Chemical officers and some firefighting specialists often have hazardous spill operations training.</a:t>
            </a:r>
          </a:p>
          <a:p>
            <a:endParaRPr lang="en-US" altLang="en-US" dirty="0" smtClean="0"/>
          </a:p>
          <a:p>
            <a:r>
              <a:rPr lang="en-US" altLang="en-US" dirty="0" smtClean="0"/>
              <a:t>The Incident Commander with his spill team (primarily the safety officer, the EO and the medical officer) should determine whether they have the capability to respond to a major spill. If not, they should do whatever is feasible and call for higher-level support. </a:t>
            </a:r>
          </a:p>
        </p:txBody>
      </p:sp>
      <p:sp>
        <p:nvSpPr>
          <p:cNvPr id="98308" name="Slide Number Placeholder 3"/>
          <p:cNvSpPr>
            <a:spLocks noGrp="1"/>
          </p:cNvSpPr>
          <p:nvPr>
            <p:ph type="sldNum" sz="quarter" idx="4294967295"/>
          </p:nvPr>
        </p:nvSpPr>
        <p:spPr bwMode="auto">
          <a:xfrm>
            <a:off x="3884613" y="8831263"/>
            <a:ext cx="2971800" cy="463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0" tIns="43656" rIns="87310" bIns="43656"/>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hangingPunct="1"/>
            <a:fld id="{0A590EEE-2F7D-4338-824D-8AEC15BF1098}" type="slidenum">
              <a:rPr lang="en-US" altLang="en-US">
                <a:solidFill>
                  <a:schemeClr val="tx1"/>
                </a:solidFill>
                <a:latin typeface="Arial" pitchFamily="34" charset="0"/>
                <a:cs typeface="Arial" pitchFamily="34" charset="0"/>
              </a:rPr>
              <a:pPr eaLnBrk="1" hangingPunct="1"/>
              <a:t>38</a:t>
            </a:fld>
            <a:endParaRPr lang="en-US" altLang="en-US">
              <a:solidFill>
                <a:schemeClr val="tx1"/>
              </a:solidFill>
              <a:latin typeface="Arial" pitchFamily="34" charset="0"/>
              <a:cs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08075" y="698500"/>
            <a:ext cx="4645025" cy="3484563"/>
          </a:xfrm>
          <a:solidFill>
            <a:srgbClr val="FFFFFF"/>
          </a:solidFill>
          <a:ln>
            <a:miter lim="800000"/>
          </a:ln>
        </p:spPr>
      </p:sp>
      <p:sp>
        <p:nvSpPr>
          <p:cNvPr id="99331" name="Rectangle 3"/>
          <p:cNvSpPr>
            <a:spLocks noGrp="1" noChangeArrowheads="1"/>
          </p:cNvSpPr>
          <p:nvPr>
            <p:ph type="body" idx="1"/>
          </p:nvPr>
        </p:nvSpPr>
        <p:spPr>
          <a:xfrm>
            <a:off x="1068388" y="4260850"/>
            <a:ext cx="4672012" cy="47259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lIns="91171" tIns="45585" rIns="91171" bIns="45585"/>
          <a:lstStyle/>
          <a:p>
            <a:pPr eaLnBrk="1"/>
            <a:r>
              <a:rPr lang="en-US" altLang="en-US" sz="1100" dirty="0" smtClean="0"/>
              <a:t>Major spill response actions are similar to minor spill response actions, so the </a:t>
            </a:r>
            <a:r>
              <a:rPr lang="ja-JP" altLang="en-US" sz="1100" dirty="0" smtClean="0"/>
              <a:t>“</a:t>
            </a:r>
            <a:r>
              <a:rPr lang="en-US" altLang="ja-JP" sz="1100" dirty="0" smtClean="0"/>
              <a:t>REACT</a:t>
            </a:r>
            <a:r>
              <a:rPr lang="ja-JP" altLang="en-US" sz="1100" dirty="0" smtClean="0"/>
              <a:t>”</a:t>
            </a:r>
            <a:r>
              <a:rPr lang="en-US" altLang="ja-JP" sz="1100" dirty="0" smtClean="0"/>
              <a:t> formula is still appropriate to use. But, major spills are more complex. To be effective, you must select hazardous materials spill procedures </a:t>
            </a:r>
            <a:r>
              <a:rPr lang="en-US" altLang="ja-JP" sz="1100" strike="noStrike" baseline="0" dirty="0" smtClean="0"/>
              <a:t>based</a:t>
            </a:r>
            <a:r>
              <a:rPr lang="en-US" altLang="ja-JP" sz="1100" dirty="0" smtClean="0"/>
              <a:t> on factors such as:</a:t>
            </a:r>
          </a:p>
          <a:p>
            <a:pPr eaLnBrk="1"/>
            <a:r>
              <a:rPr lang="en-US" altLang="en-US" sz="1100" dirty="0" smtClean="0"/>
              <a:t>•  The properties of the released material</a:t>
            </a:r>
          </a:p>
          <a:p>
            <a:pPr eaLnBrk="1"/>
            <a:r>
              <a:rPr lang="en-US" altLang="en-US" sz="1100" dirty="0" smtClean="0"/>
              <a:t>•  Characteristics of the release event and subsequent migration of the material</a:t>
            </a:r>
          </a:p>
          <a:p>
            <a:pPr eaLnBrk="1"/>
            <a:r>
              <a:rPr lang="en-US" altLang="en-US" sz="1100" dirty="0" smtClean="0"/>
              <a:t>•  Site-specific conditions and considerations</a:t>
            </a:r>
          </a:p>
          <a:p>
            <a:pPr eaLnBrk="1"/>
            <a:r>
              <a:rPr lang="en-US" altLang="en-US" sz="1100" dirty="0" smtClean="0"/>
              <a:t>When your spill response team is determining the appropriate procedures to use, consider the type of release involved. Releases will be classified as either land, air, or water releases, and appropriate confinement or control techniques are needed for each type of release.</a:t>
            </a:r>
          </a:p>
          <a:p>
            <a:pPr eaLnBrk="1"/>
            <a:r>
              <a:rPr lang="en-US" altLang="en-US" sz="1100" dirty="0" smtClean="0"/>
              <a:t>Note the relationship between different types of releases. For example, a single large-scale land release may conceivably result in air and water releases, as well as soil and groundwater contamination, as an incident runs its course. To be fully effective in minimizing harm, responders may be required to engage simultaneously in different types of response operations at multiple locations. Thus, responders should fully assess all potential outcomes of the release event before selecting the procedures appropriate for the type and scope of the spill.</a:t>
            </a:r>
          </a:p>
          <a:p>
            <a:pPr eaLnBrk="1"/>
            <a:r>
              <a:rPr lang="en-US" altLang="en-US" sz="1100" dirty="0" smtClean="0"/>
              <a:t>The safety of response personnel should always be the highest priority when selecting and performing response operations.</a:t>
            </a:r>
          </a:p>
          <a:p>
            <a:pPr eaLnBrk="1"/>
            <a:endParaRPr lang="en-US" altLang="en-US" sz="1100" dirty="0" smtClean="0"/>
          </a:p>
          <a:p>
            <a:pPr eaLnBrk="1"/>
            <a:r>
              <a:rPr lang="en-US" altLang="en-US" sz="1100" dirty="0" smtClean="0"/>
              <a:t>After the spill has been enveloped, specialized equipment such as pumps, absorbent materials, or heavy equipment may be required to containerize the contaminated material. The containers must be properly labeled and disposed of in a manner that meets host nation requirements. This may require coordination with chain-of-command to determine which disposal options can be used (or are best to use): retrograding, </a:t>
            </a:r>
            <a:r>
              <a:rPr lang="en-US" altLang="en-US" sz="1100" dirty="0" err="1" smtClean="0"/>
              <a:t>landfarming</a:t>
            </a:r>
            <a:r>
              <a:rPr lang="en-US" altLang="en-US" sz="1100" dirty="0" smtClean="0"/>
              <a:t>, using HW incineration or burial in a HW landfill.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In this briefing, a HM spill is a release of HM into the environment whether the air, soil and/or water. Releases into the air can precipitate on the soil or water, releases to the soil may migrate to water or evaporate into air, and releases to water can also go into soil or the air. The EO must be aware of the type of HM and whether it is very mobile due to its chemical properties and where it has been released. </a:t>
            </a:r>
          </a:p>
          <a:p>
            <a:endParaRPr lang="en-US" altLang="en-US" sz="1100" dirty="0" smtClean="0"/>
          </a:p>
          <a:p>
            <a:r>
              <a:rPr lang="en-US" altLang="en-US" sz="1100" dirty="0" smtClean="0"/>
              <a:t>Releases of HMs may negatively impact human health through exposure via respiration (breathing it in), contact with skin or mucous membranes (eyes or nose), or ingestion through food or liquids. Property can be negatively impacted because if it is contaminated, it will not be available for use. </a:t>
            </a:r>
            <a:r>
              <a:rPr lang="en-US" altLang="en-US" sz="1100" dirty="0" smtClean="0">
                <a:solidFill>
                  <a:srgbClr val="FF0000"/>
                </a:solidFill>
              </a:rPr>
              <a:t>Releases</a:t>
            </a:r>
            <a:r>
              <a:rPr lang="en-US" altLang="en-US" sz="1100" baseline="0" dirty="0" smtClean="0">
                <a:solidFill>
                  <a:srgbClr val="FF0000"/>
                </a:solidFill>
              </a:rPr>
              <a:t> can obviously also contaminate the </a:t>
            </a:r>
            <a:r>
              <a:rPr lang="en-US" altLang="en-US" sz="1100" dirty="0" smtClean="0">
                <a:solidFill>
                  <a:srgbClr val="FF0000"/>
                </a:solidFill>
              </a:rPr>
              <a:t>environment itself</a:t>
            </a:r>
            <a:r>
              <a:rPr lang="en-US" altLang="en-US" sz="1100" baseline="0" dirty="0" smtClean="0">
                <a:solidFill>
                  <a:srgbClr val="FF0000"/>
                </a:solidFill>
              </a:rPr>
              <a:t> </a:t>
            </a:r>
            <a:r>
              <a:rPr lang="en-US" altLang="en-US" sz="1100" dirty="0" smtClean="0"/>
              <a:t>(for example wetlands, fishing areas, agriculture areas, or groundwater sources).</a:t>
            </a:r>
          </a:p>
          <a:p>
            <a:endParaRPr lang="en-US" altLang="en-US" sz="1100" dirty="0" smtClean="0"/>
          </a:p>
          <a:p>
            <a:r>
              <a:rPr lang="en-US" altLang="en-US" sz="1100" dirty="0" smtClean="0"/>
              <a:t>The most common releases or spills in normal camp operations involve POL products, usually during refueling, maintenance, or traffic accidents.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08075" y="698500"/>
            <a:ext cx="4645025" cy="3484563"/>
          </a:xfrm>
          <a:solidFill>
            <a:srgbClr val="FFFFFF"/>
          </a:solidFill>
          <a:ln>
            <a:miter lim="800000"/>
          </a:ln>
        </p:spPr>
      </p:sp>
      <p:sp>
        <p:nvSpPr>
          <p:cNvPr id="100355" name="Rectangle 3"/>
          <p:cNvSpPr>
            <a:spLocks noGrp="1" noChangeArrowheads="1"/>
          </p:cNvSpPr>
          <p:nvPr>
            <p:ph type="body" idx="1"/>
          </p:nvPr>
        </p:nvSpPr>
        <p:spPr>
          <a:xfrm>
            <a:off x="1068388" y="4414838"/>
            <a:ext cx="5026025" cy="418306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lIns="91171" tIns="45585" rIns="91171" bIns="45585"/>
          <a:lstStyle/>
          <a:p>
            <a:pPr eaLnBrk="1">
              <a:tabLst>
                <a:tab pos="1590675" algn="l"/>
                <a:tab pos="3357563" algn="l"/>
              </a:tabLst>
            </a:pPr>
            <a:r>
              <a:rPr lang="en-US" altLang="en-US" sz="1100" dirty="0" smtClean="0"/>
              <a:t>When HMs are spilled on the ground, the speed and direction of their migration within the environment will largely depend on the physical properties of the material involved and the topography (the shape of the earth</a:t>
            </a:r>
            <a:r>
              <a:rPr lang="ja-JP" altLang="en-US" sz="1100" dirty="0" smtClean="0"/>
              <a:t>’</a:t>
            </a:r>
            <a:r>
              <a:rPr lang="en-US" altLang="ja-JP" sz="1100" dirty="0" smtClean="0"/>
              <a:t>s surface), and the type of soil in the vicinity of the release location.</a:t>
            </a:r>
          </a:p>
          <a:p>
            <a:pPr eaLnBrk="1">
              <a:tabLst>
                <a:tab pos="1590675" algn="l"/>
                <a:tab pos="3357563" algn="l"/>
              </a:tabLst>
            </a:pPr>
            <a:r>
              <a:rPr lang="en-US" altLang="en-US" sz="1100" dirty="0" smtClean="0"/>
              <a:t>To effectively control land releases, you must predict the path the released material will follow and attempt to intercept and confine the product at some downstream point along that route. This interception point must be far enough in front of the spill to allow adequate time for responders to create confinement structures, such as dikes, before the product arrives, but not so far as to sacrifice too much soil to contamination.</a:t>
            </a:r>
          </a:p>
          <a:p>
            <a:pPr eaLnBrk="1">
              <a:tabLst>
                <a:tab pos="1590675" algn="l"/>
                <a:tab pos="3357563" algn="l"/>
              </a:tabLst>
            </a:pPr>
            <a:r>
              <a:rPr lang="en-US" altLang="en-US" sz="1100" dirty="0" smtClean="0"/>
              <a:t>Basic control procedures involve creating temporary structures using whatever materials are available or can be rapidly obtained.  Equipment and supplies that may be used include the following:</a:t>
            </a:r>
          </a:p>
          <a:p>
            <a:pPr eaLnBrk="1">
              <a:buFontTx/>
              <a:buChar char="•"/>
              <a:tabLst>
                <a:tab pos="1590675" algn="l"/>
                <a:tab pos="3357563" algn="l"/>
              </a:tabLst>
            </a:pPr>
            <a:r>
              <a:rPr lang="en-US" altLang="en-US" sz="1100" dirty="0" smtClean="0"/>
              <a:t> Shovels	• Dry granular solvent	• Barrier booms</a:t>
            </a:r>
          </a:p>
          <a:p>
            <a:pPr eaLnBrk="1">
              <a:buFontTx/>
              <a:buChar char="•"/>
              <a:tabLst>
                <a:tab pos="1590675" algn="l"/>
                <a:tab pos="3357563" algn="l"/>
              </a:tabLst>
            </a:pPr>
            <a:r>
              <a:rPr lang="en-US" altLang="en-US" sz="1100" dirty="0" smtClean="0"/>
              <a:t> Picks or mattocks	• Salvage pump	• Sorbent booms</a:t>
            </a:r>
          </a:p>
          <a:p>
            <a:pPr eaLnBrk="1">
              <a:buFontTx/>
              <a:buChar char="•"/>
              <a:tabLst>
                <a:tab pos="1590675" algn="l"/>
                <a:tab pos="3357563" algn="l"/>
              </a:tabLst>
            </a:pPr>
            <a:r>
              <a:rPr lang="en-US" altLang="en-US" sz="1100" dirty="0" smtClean="0"/>
              <a:t> Sandbags	• Salvage drums	• Bagged material</a:t>
            </a:r>
          </a:p>
          <a:p>
            <a:pPr eaLnBrk="1">
              <a:buFontTx/>
              <a:buChar char="•"/>
              <a:tabLst>
                <a:tab pos="1590675" algn="l"/>
                <a:tab pos="3357563" algn="l"/>
              </a:tabLst>
            </a:pPr>
            <a:r>
              <a:rPr lang="en-US" altLang="en-US" sz="1100" dirty="0" smtClean="0"/>
              <a:t> Sorbent socks, pillows 	• Plastic sheets, tarps, or salvage covers</a:t>
            </a:r>
          </a:p>
          <a:p>
            <a:pPr eaLnBrk="1">
              <a:tabLst>
                <a:tab pos="1590675" algn="l"/>
                <a:tab pos="3357563" algn="l"/>
              </a:tabLst>
            </a:pPr>
            <a:endParaRPr lang="en-US" altLang="en-US" sz="1100" dirty="0" smtClean="0"/>
          </a:p>
          <a:p>
            <a:pPr eaLnBrk="1">
              <a:tabLst>
                <a:tab pos="1590675" algn="l"/>
                <a:tab pos="3357563" algn="l"/>
              </a:tabLst>
            </a:pPr>
            <a:endParaRPr lang="en-US" altLang="en-US" sz="11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26"/>
          <p:cNvSpPr>
            <a:spLocks noGrp="1" noRot="1" noChangeAspect="1" noChangeArrowheads="1" noTextEdit="1"/>
          </p:cNvSpPr>
          <p:nvPr>
            <p:ph type="sldImg"/>
          </p:nvPr>
        </p:nvSpPr>
        <p:spPr>
          <a:xfrm>
            <a:off x="1108075" y="698500"/>
            <a:ext cx="4645025" cy="3484563"/>
          </a:xfrm>
          <a:solidFill>
            <a:srgbClr val="FFFFFF"/>
          </a:solidFill>
          <a:ln>
            <a:miter lim="800000"/>
          </a:ln>
        </p:spPr>
      </p:sp>
      <p:sp>
        <p:nvSpPr>
          <p:cNvPr id="101379" name="Rectangle 1027"/>
          <p:cNvSpPr>
            <a:spLocks noGrp="1" noChangeArrowheads="1"/>
          </p:cNvSpPr>
          <p:nvPr>
            <p:ph type="body" idx="1"/>
          </p:nvPr>
        </p:nvSpPr>
        <p:spPr>
          <a:xfrm>
            <a:off x="990600" y="4260850"/>
            <a:ext cx="5353050" cy="47259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lIns="91171" tIns="45585" rIns="91171" bIns="45585"/>
          <a:lstStyle/>
          <a:p>
            <a:pPr eaLnBrk="1"/>
            <a:r>
              <a:rPr lang="en-US" altLang="en-US" sz="1100" dirty="0" smtClean="0"/>
              <a:t>Diking involves constructing relatively impermeable barriers to block the flow of a spilled HM. Dikes can be constructed in straight, V-shaped, or circular configurations. Dikes must be the appropriate size and configuration, taking into consideration the characteristics of the spill involved. For example, material flowing along a ditch may be readily confined by placing a simple dike or dam across the ditch. In contrast, for product migrating in sheet flow down a gradual slope or along a broad, shallow depression, a longer V-shaped dike may be necessary. You can use dikes in series so that incidental leakage from one structure will be confined by the next. The arrangement also provides for backup in case of dike failure.</a:t>
            </a:r>
          </a:p>
          <a:p>
            <a:pPr eaLnBrk="1"/>
            <a:endParaRPr lang="en-US" altLang="en-US" sz="1100" dirty="0" smtClean="0"/>
          </a:p>
          <a:p>
            <a:pPr eaLnBrk="1"/>
            <a:r>
              <a:rPr lang="en-US" altLang="en-US" sz="1100" dirty="0" smtClean="0"/>
              <a:t>Diversion involves setting up control structures to divert liquid products away from places we do not want them to go, such as storm sewers, and into locations we do want them to go, such as catch basins. For example, ditches or trenches can be created in front of a spill to divert the spill to prevent significant exposure or to direct the spill into a confinement structure. Linear dikes and barrier booms may also be employed in diversion operations. </a:t>
            </a:r>
          </a:p>
          <a:p>
            <a:pPr eaLnBrk="1"/>
            <a:endParaRPr lang="en-US" altLang="en-US" sz="1100" dirty="0" smtClean="0"/>
          </a:p>
          <a:p>
            <a:pPr eaLnBrk="1"/>
            <a:r>
              <a:rPr lang="en-US" altLang="en-US" sz="1100" dirty="0" smtClean="0"/>
              <a:t>Inlet blockage is used to prevent HM from entering storm sewer systems or other highly sensitive locations. For example, plastic sheets, tarps, salvage covers, and/or mats can be used in conjunction with soil, sand, or other suitable materials to block gutter inlets, drainage gates, and manhole covers, which feed the storm sewer system and, in turn, the surface water system. Inflatable bags, which may be obtained commercially, may be placed in drain and sewer pipes and inflated to form a tight seal. In some instances, barrier booms or sorbent booms may be placed around entry points to confine or divert the product.</a:t>
            </a:r>
          </a:p>
          <a:p>
            <a:pPr eaLnBrk="1"/>
            <a:endParaRPr lang="en-US" altLang="en-US" sz="11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lnSpc>
                <a:spcPct val="90000"/>
              </a:lnSpc>
            </a:pPr>
            <a:r>
              <a:rPr lang="sv-SE" altLang="en-US" sz="1100" smtClean="0"/>
              <a:t>Depressions, either natural or excavated, can be used to contain POL. If the quantity of POL exceeds a natural depression, it can be excavated (before the POL reaches it) to hold the POL. If there is time, lay out a polyethylene sheet in the depression to minimize contamination of the soil. If a polyethlyene sheet is unavailable, add water to the depression to make POL float, which will thereby limit contact with the soil. The advantages to using this method are that it is: quick, flexible, and buys time to stop the leak. The disadvantages of this method is that it is dependent on topography and that the contaminated soil may be difficult to excavate. </a:t>
            </a:r>
          </a:p>
          <a:p>
            <a:pPr eaLnBrk="1"/>
            <a:endParaRPr lang="en-US" altLang="en-US" sz="110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Spills in water can be difficult to contain. Weather conditions, especially high winds and choppy water, create especially difficult response conditions. </a:t>
            </a:r>
          </a:p>
          <a:p>
            <a:pPr eaLnBrk="1"/>
            <a:endParaRPr lang="en-US" altLang="en-US" sz="1100" dirty="0" smtClean="0"/>
          </a:p>
          <a:p>
            <a:pPr eaLnBrk="1"/>
            <a:r>
              <a:rPr lang="en-US" altLang="en-US" sz="1100" dirty="0" smtClean="0"/>
              <a:t>Liquids that are lighter than water will float and may be contained with floating booms. The booms should be attached to shore to secure the spill. </a:t>
            </a:r>
          </a:p>
          <a:p>
            <a:pPr eaLnBrk="1"/>
            <a:endParaRPr lang="en-US" altLang="en-US" sz="1100" dirty="0" smtClean="0"/>
          </a:p>
          <a:p>
            <a:pPr eaLnBrk="1"/>
            <a:r>
              <a:rPr lang="en-US" altLang="en-US" sz="1100" dirty="0" smtClean="0"/>
              <a:t>For liquids heavier than water, currents at low levels may cause contaminants to migrate downstream. A dam should be created to contain the contaminated liquid. Use a pump to suction the liquid into containers for proper disposal. </a:t>
            </a:r>
          </a:p>
          <a:p>
            <a:pPr eaLnBrk="1"/>
            <a:endParaRPr lang="en-US" altLang="en-US" sz="1100" dirty="0" smtClean="0"/>
          </a:p>
          <a:p>
            <a:pPr eaLnBrk="1"/>
            <a:r>
              <a:rPr lang="en-US" altLang="en-US" sz="1100" dirty="0" smtClean="0"/>
              <a:t>If the liquids are soluble in water, the rate of solubility (how fast they dissolve) will determine whether it is feasible to contain the spill.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Air releases usually are the most difficult response operations. How heavy the vapors are (whether they float or sink in air), the toxicity and the amount of vapors released are considerations in selecting your response procedures. </a:t>
            </a:r>
          </a:p>
          <a:p>
            <a:pPr eaLnBrk="1"/>
            <a:endParaRPr lang="en-US" altLang="en-US" sz="1100" dirty="0" smtClean="0"/>
          </a:p>
          <a:p>
            <a:pPr eaLnBrk="1"/>
            <a:r>
              <a:rPr lang="en-US" altLang="en-US" sz="1100" dirty="0" smtClean="0"/>
              <a:t>Air releases can form a plume and spread down wind. It may be necessary to evacuate personnel out of the plume or to shelter-in-place. </a:t>
            </a:r>
          </a:p>
          <a:p>
            <a:pPr eaLnBrk="1"/>
            <a:endParaRPr lang="en-US" altLang="en-US" sz="1100" dirty="0" smtClean="0"/>
          </a:p>
          <a:p>
            <a:pPr eaLnBrk="1"/>
            <a:r>
              <a:rPr lang="en-US" altLang="en-US" sz="1100" dirty="0" smtClean="0"/>
              <a:t>Response teams should be aware of potential air releases for their area and it should be documented in the Spill Prevention and Response Plan. However for unexpected vapor releases, reach-back capabilities can help to determine proper response actions, if time allows. </a:t>
            </a:r>
          </a:p>
          <a:p>
            <a:pPr eaLnBrk="1"/>
            <a:endParaRPr lang="en-US" altLang="en-US" sz="1100" dirty="0" smtClean="0"/>
          </a:p>
          <a:p>
            <a:pPr eaLnBrk="1"/>
            <a:r>
              <a:rPr lang="en-US" altLang="en-US" sz="1100" dirty="0" smtClean="0"/>
              <a:t>There can also be air releases of fibers, such as with renovation or demolition of asbestos-containing materials. Prevention measures, such as encapsulating the area or using water to prevent fiber release, should be taken.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sv-SE" altLang="en-US" sz="1100" dirty="0" smtClean="0"/>
              <a:t>Methods for remediating POL-contaminated soils depend on temperature, precipitation or water availability, and having enough land area to be able to bioremediate. Bioremediation or phytoremediation is preferrable to incineration of contaminated soil. </a:t>
            </a:r>
          </a:p>
          <a:p>
            <a:pPr eaLnBrk="1"/>
            <a:endParaRPr lang="sv-SE" altLang="en-US" sz="1100" dirty="0" smtClean="0"/>
          </a:p>
          <a:p>
            <a:pPr eaLnBrk="1"/>
            <a:r>
              <a:rPr lang="sv-SE" altLang="en-US" sz="1100" dirty="0" smtClean="0"/>
              <a:t>POL can be food for microbes. Given enough time, POL will degrade naturally (</a:t>
            </a:r>
            <a:r>
              <a:rPr lang="ja-JP" altLang="en-US" sz="1100" dirty="0" smtClean="0"/>
              <a:t>“</a:t>
            </a:r>
            <a:r>
              <a:rPr lang="en-US" altLang="ja-JP" sz="1100" dirty="0" smtClean="0"/>
              <a:t>n</a:t>
            </a:r>
            <a:r>
              <a:rPr lang="sv-SE" altLang="ja-JP" sz="1100" dirty="0" smtClean="0"/>
              <a:t>atural attenuation</a:t>
            </a:r>
            <a:r>
              <a:rPr lang="sv-SE" altLang="en-US" sz="1100" dirty="0" smtClean="0"/>
              <a:t>”</a:t>
            </a:r>
            <a:r>
              <a:rPr lang="sv-SE" altLang="ja-JP" sz="1100" dirty="0" smtClean="0"/>
              <a:t>). Phytorememdiation is another option, if growing conditions are optimal. </a:t>
            </a:r>
          </a:p>
          <a:p>
            <a:pPr eaLnBrk="1"/>
            <a:endParaRPr lang="sv-SE" altLang="en-US" sz="1100" dirty="0" smtClean="0"/>
          </a:p>
          <a:p>
            <a:pPr eaLnBrk="1"/>
            <a:r>
              <a:rPr lang="sv-SE" altLang="en-US" sz="1100" dirty="0" smtClean="0"/>
              <a:t>The EO should work with environmental engineers to determine if actively cleaning up a spill can cause more damage than the contamination itself. In such cases, it is also important to take into consideration that this can be difficult to explain to the affected population (political considerations). Moreover, some types of hydrocarbons are more difficult to remediate than others,</a:t>
            </a:r>
            <a:r>
              <a:rPr lang="sv-SE" altLang="en-US" sz="1100" baseline="0" dirty="0" smtClean="0"/>
              <a:t> as noted on this slide</a:t>
            </a:r>
            <a:r>
              <a:rPr lang="sv-SE" altLang="en-US" sz="1100" dirty="0" smtClean="0"/>
              <a:t>. </a:t>
            </a:r>
          </a:p>
          <a:p>
            <a:pPr eaLnBrk="1"/>
            <a:endParaRPr lang="sv-SE" altLang="en-US" sz="1100" dirty="0" smtClean="0"/>
          </a:p>
          <a:p>
            <a:pPr eaLnBrk="1"/>
            <a:r>
              <a:rPr lang="sv-SE" altLang="en-US" sz="1100" dirty="0" smtClean="0"/>
              <a:t>In this case, as in the case of other remediation examples, the extent to which spills are remediated will obviously depend on the type of contingency operation you are participating in, the security risks, etc.</a:t>
            </a:r>
          </a:p>
          <a:p>
            <a:pPr eaLnBrk="1"/>
            <a:endParaRPr lang="en-US" altLang="en-US" sz="1100"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pPr eaLnBrk="1"/>
            <a:r>
              <a:rPr lang="en-US" altLang="en-US" sz="1100" dirty="0" smtClean="0"/>
              <a:t>If a spill should reach groundwater, it is very difficult to remediate or clean up. An environmental engineer or environmental professional will be needed to oversee this type of operation. It is best to prevent contamination of the aquifer if at all possible.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Spill Prevention and Response Plans and programs are the best way to prevent and minimize contamination of soil, air and water. </a:t>
            </a:r>
          </a:p>
          <a:p>
            <a:r>
              <a:rPr lang="en-US" altLang="en-US" sz="1100" smtClean="0"/>
              <a:t>The </a:t>
            </a:r>
            <a:r>
              <a:rPr lang="en-US" altLang="en-US" sz="1100" dirty="0" smtClean="0"/>
              <a:t>EO cannot implement spill prevention and response alone; it takes a multi-disciplined team from across the camp</a:t>
            </a:r>
            <a:r>
              <a:rPr lang="en-US" altLang="en-US" sz="1100" smtClean="0"/>
              <a:t>. </a:t>
            </a:r>
          </a:p>
          <a:p>
            <a:r>
              <a:rPr lang="en-US" altLang="en-US" sz="1100" smtClean="0"/>
              <a:t>Spill </a:t>
            </a:r>
            <a:r>
              <a:rPr lang="en-US" altLang="en-US" sz="1100" dirty="0" smtClean="0"/>
              <a:t>Prevention and Response Programs are an important part of mission readiness and force health protection. Effective spill response protects the people and environment of the surrounding area, which in turn helps to build good relations.</a:t>
            </a:r>
          </a:p>
          <a:p>
            <a:endParaRPr lang="en-US" altLang="en-US" sz="11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As already noted, spills can impact the environment, resulting in health issues for military personnel, civilians and contractors on the camp. </a:t>
            </a:r>
          </a:p>
          <a:p>
            <a:endParaRPr lang="en-US" altLang="en-US" sz="1100" dirty="0" smtClean="0"/>
          </a:p>
          <a:p>
            <a:r>
              <a:rPr lang="en-US" altLang="en-US" sz="1100" dirty="0" smtClean="0"/>
              <a:t>Spills can also affect people living in the surrounding areas, such as host nation populations or displaced personnel. In addition to health concerns, contamination of natural and cultural resources can also have a socio-economic impact on the area. Examples include: contaminated fishing areas or wetlands can negatively impact the fisheries industry; contamination of parks or cultural resources can cause a loss of tourism; contaminated agricultural lands can eliminate the economic base of a community or region. </a:t>
            </a:r>
          </a:p>
          <a:p>
            <a:endParaRPr lang="en-US" altLang="en-US" sz="1100" dirty="0" smtClean="0"/>
          </a:p>
          <a:p>
            <a:r>
              <a:rPr lang="en-US" altLang="en-US" sz="1100" dirty="0" smtClean="0"/>
              <a:t>Lack of spill prevention or poorly coordinated spill response can give the host nation or surrounding population the impression that the deployed personnel do not care about </a:t>
            </a:r>
            <a:r>
              <a:rPr lang="en-US" altLang="en-US" sz="1100" b="0" dirty="0" smtClean="0">
                <a:solidFill>
                  <a:srgbClr val="FF0000"/>
                </a:solidFill>
              </a:rPr>
              <a:t>the host</a:t>
            </a:r>
            <a:r>
              <a:rPr lang="en-US" altLang="en-US" sz="1100" b="0" baseline="0" dirty="0" smtClean="0">
                <a:solidFill>
                  <a:srgbClr val="FF0000"/>
                </a:solidFill>
              </a:rPr>
              <a:t> nation</a:t>
            </a:r>
            <a:r>
              <a:rPr lang="en-US" altLang="en-US" sz="1100" dirty="0" smtClean="0"/>
              <a:t>. This can result in lack of cooperation on nation building, resource sharing, or mission support. This is why having spill prevention and response plans is so important. Spill planning helps to eliminate or minimize spill risks, helps to protect personnel and supports the primary military mission.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b="0" dirty="0" smtClean="0"/>
              <a:t>The environmental officer (EO) should research issues pertaining to spill prevention and response. The research may include internet searches, United Nations</a:t>
            </a:r>
            <a:r>
              <a:rPr lang="ja-JP" altLang="en-US" sz="1100" b="0" dirty="0" smtClean="0"/>
              <a:t>’</a:t>
            </a:r>
            <a:r>
              <a:rPr lang="en-US" altLang="ja-JP" sz="1100" b="0" dirty="0" smtClean="0"/>
              <a:t> (UN) information, or references such as the </a:t>
            </a:r>
            <a:r>
              <a:rPr lang="en-US" altLang="ja-JP" sz="1100" b="0" i="1" dirty="0" smtClean="0"/>
              <a:t>CIA World </a:t>
            </a:r>
            <a:r>
              <a:rPr lang="en-US" altLang="ja-JP" sz="1100" b="0" i="1" dirty="0" err="1" smtClean="0"/>
              <a:t>Factbook</a:t>
            </a:r>
            <a:r>
              <a:rPr lang="en-US" altLang="ja-JP" sz="1100" b="0" i="1" dirty="0" smtClean="0"/>
              <a:t> </a:t>
            </a:r>
            <a:r>
              <a:rPr lang="en-US" altLang="ja-JP" sz="1100" b="0" dirty="0" smtClean="0"/>
              <a:t>(https://www.cia.gov/library/publications/the-world-factbook/). If you are an EO taking over from another EO or unit personnel, contact them for assistance and information. For some areas, there may be only limited information available. The</a:t>
            </a:r>
            <a:r>
              <a:rPr lang="en-US" altLang="ja-JP" sz="1100" b="0" baseline="0" dirty="0" smtClean="0"/>
              <a:t> first three bullets on this slide list several issues that the EO should investigate during the research.</a:t>
            </a:r>
            <a:endParaRPr lang="en-US" altLang="ja-JP" sz="1100" b="0" dirty="0" smtClean="0"/>
          </a:p>
          <a:p>
            <a:endParaRPr lang="en-US" altLang="en-US" sz="1100" b="0" dirty="0" smtClean="0"/>
          </a:p>
          <a:p>
            <a:r>
              <a:rPr lang="en-US" altLang="en-US" sz="1100" b="0" dirty="0" smtClean="0"/>
              <a:t>The EO should ensure that spill response equipment and PPE are included in the load plan. Check training records to ensure certification or training is current for personnel in the unit. If the certification will expire during deployment, ensure personnel get early re-certification or have access to certification training through the internet (if applicable) or with mobile training teams</a:t>
            </a:r>
            <a:r>
              <a:rPr lang="en-US" altLang="en-US" sz="1100" b="0" dirty="0" smtClean="0">
                <a:solidFill>
                  <a:srgbClr val="FF0000"/>
                </a:solidFill>
              </a:rPr>
              <a:t>.</a:t>
            </a:r>
            <a:endParaRPr lang="en-US" altLang="en-US" sz="1100" b="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Deployment responsibilities for the EO include coordinating</a:t>
            </a:r>
            <a:r>
              <a:rPr lang="en-US" altLang="en-US" sz="1100" b="0" dirty="0" smtClean="0"/>
              <a:t> spill prevention and response planning, </a:t>
            </a:r>
            <a:r>
              <a:rPr lang="en-US" altLang="en-US" sz="1100" dirty="0" smtClean="0"/>
              <a:t>implementing and updating the plan, conducting spill response training, and documenting any spills and corresponding response actions. </a:t>
            </a:r>
          </a:p>
          <a:p>
            <a:endParaRPr lang="en-US" altLang="en-US" sz="1100" dirty="0" smtClean="0"/>
          </a:p>
          <a:p>
            <a:r>
              <a:rPr lang="en-US" altLang="en-US" sz="1100" dirty="0" smtClean="0"/>
              <a:t>Appropriate PPE should be determined through researching the types of HM the units in the</a:t>
            </a:r>
            <a:r>
              <a:rPr lang="en-US" altLang="en-US" sz="1100" baseline="0" dirty="0" smtClean="0"/>
              <a:t> </a:t>
            </a:r>
            <a:r>
              <a:rPr lang="en-US" altLang="en-US" sz="1100" dirty="0" smtClean="0"/>
              <a:t>camp will use and checking the Safety Data Sheets (SDS) for those materials for appropriate PPE.  Many PPE manufacturers also will provide (or have online) PPE charts</a:t>
            </a:r>
            <a:r>
              <a:rPr lang="en-US" altLang="en-US" sz="1100" b="0" dirty="0" smtClean="0"/>
              <a:t> that</a:t>
            </a:r>
            <a:r>
              <a:rPr lang="en-US" altLang="en-US" sz="1100" b="0" baseline="0" dirty="0" smtClean="0"/>
              <a:t> </a:t>
            </a:r>
            <a:r>
              <a:rPr lang="en-US" altLang="en-US" sz="1100" b="0" dirty="0" smtClean="0"/>
              <a:t>s</a:t>
            </a:r>
            <a:r>
              <a:rPr lang="en-US" altLang="en-US" sz="1100" dirty="0" smtClean="0"/>
              <a:t>how which types of PPE should be used for specific HM and hazardous waste (HW). This website also list several sources for SDSs: </a:t>
            </a:r>
            <a:r>
              <a:rPr lang="en-US" altLang="en-US" u="sng" dirty="0" smtClean="0">
                <a:hlinkClick r:id="rId3"/>
              </a:rPr>
              <a:t>http://www.ilpi.com/msds/index.html#Internet</a:t>
            </a:r>
            <a:r>
              <a:rPr lang="en-US" altLang="en-US" u="sng" dirty="0" smtClean="0"/>
              <a:t>.</a:t>
            </a:r>
          </a:p>
          <a:p>
            <a:endParaRPr lang="en-US" altLang="en-US" u="none" dirty="0" smtClean="0"/>
          </a:p>
          <a:p>
            <a:r>
              <a:rPr lang="en-US" altLang="en-US" b="0" u="none" dirty="0" smtClean="0"/>
              <a:t>See Annex D of NATO AJEPP-2</a:t>
            </a:r>
            <a:r>
              <a:rPr lang="en-US" altLang="en-US" b="0" u="none" baseline="0" dirty="0" smtClean="0"/>
              <a:t> for waste management, including hazardous.</a:t>
            </a:r>
            <a:endParaRPr lang="en-US" altLang="en-US" b="0" u="none" dirty="0" smtClean="0"/>
          </a:p>
          <a:p>
            <a:endParaRPr lang="en-US" altLang="en-US" sz="11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During camp transfer, the EO is responsible for ensuring that any information regarding spills and clean-up activities are documented and that those records are transferred to the incoming responsible party. </a:t>
            </a:r>
          </a:p>
          <a:p>
            <a:endParaRPr lang="en-US" altLang="en-US" sz="1100" dirty="0" smtClean="0"/>
          </a:p>
          <a:p>
            <a:r>
              <a:rPr lang="en-US" altLang="en-US" sz="1100" dirty="0" smtClean="0"/>
              <a:t>During camp closure, the EO should ensure documentation regarding the areas where spills and response actions occurred are included in environmental closure surveys and activities. If there are any issues that need to be monitored, be sure to work with legal and real estate staffs to ensure requirements and documentation for the host nation are met.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a:tailEnd/>
              </a14:hiddenLine>
            </a:ext>
          </a:extLst>
        </p:spPr>
        <p:txBody>
          <a:bodyPr/>
          <a:lstStyle/>
          <a:p>
            <a:r>
              <a:rPr lang="en-US" altLang="en-US" sz="1100" dirty="0" smtClean="0"/>
              <a:t>Any issues, trends or corrective actions (whether good, bad or marginal) that surfaced during the development or implementation of the Spill Prevention and Response Plan should be included in lessons learned. The EO should communicate and work with training and doctrine developers to ensure the lessons are incorporated into standard operating procedures (SOPs), manuals, and training exercises so that improvements can be made for future operations.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SNURRA_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400" y="1905000"/>
            <a:ext cx="8378825"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userDrawn="1"/>
        </p:nvSpPr>
        <p:spPr bwMode="auto">
          <a:xfrm>
            <a:off x="3267075" y="228600"/>
            <a:ext cx="6435725" cy="769938"/>
          </a:xfrm>
          <a:prstGeom prst="rect">
            <a:avLst/>
          </a:prstGeom>
          <a:noFill/>
          <a:ln>
            <a:noFill/>
          </a:ln>
          <a:extLst/>
        </p:spPr>
        <p:txBody>
          <a:bodyPr wrap="none">
            <a:spAutoFit/>
          </a:bodyP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defRPr/>
            </a:pPr>
            <a:r>
              <a:rPr lang="en-US" sz="4400" b="1" i="1" smtClean="0"/>
              <a:t>Environmental Toolbox</a:t>
            </a:r>
          </a:p>
        </p:txBody>
      </p:sp>
      <p:sp>
        <p:nvSpPr>
          <p:cNvPr id="6" name="Rectangle 7"/>
          <p:cNvSpPr>
            <a:spLocks noChangeArrowheads="1"/>
          </p:cNvSpPr>
          <p:nvPr userDrawn="1"/>
        </p:nvSpPr>
        <p:spPr bwMode="auto">
          <a:xfrm>
            <a:off x="0" y="0"/>
            <a:ext cx="1244600" cy="914400"/>
          </a:xfrm>
          <a:prstGeom prst="rect">
            <a:avLst/>
          </a:prstGeom>
          <a:solidFill>
            <a:schemeClr val="bg1"/>
          </a:solidFill>
          <a:ln w="12700">
            <a:solidFill>
              <a:schemeClr val="bg1"/>
            </a:solidFill>
            <a:miter lim="0"/>
            <a:headEnd/>
            <a:tailEnd/>
          </a:ln>
        </p:spPr>
        <p:txBody>
          <a:bodyP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a:defRPr/>
            </a:pPr>
            <a:endParaRPr lang="en-US" altLang="en-US" smtClean="0"/>
          </a:p>
        </p:txBody>
      </p:sp>
      <p:sp>
        <p:nvSpPr>
          <p:cNvPr id="7" name="Rectangle 10"/>
          <p:cNvSpPr>
            <a:spLocks noChangeArrowheads="1"/>
          </p:cNvSpPr>
          <p:nvPr userDrawn="1"/>
        </p:nvSpPr>
        <p:spPr bwMode="auto">
          <a:xfrm flipV="1">
            <a:off x="0" y="1235075"/>
            <a:ext cx="13004800" cy="76200"/>
          </a:xfrm>
          <a:prstGeom prst="rect">
            <a:avLst/>
          </a:prstGeom>
          <a:gradFill rotWithShape="0">
            <a:gsLst>
              <a:gs pos="0">
                <a:srgbClr val="545612"/>
              </a:gs>
              <a:gs pos="100000">
                <a:srgbClr val="54561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43" tIns="45520" rIns="91043" bIns="45520" anchor="ct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a:defRPr/>
            </a:pPr>
            <a:endParaRPr lang="en-US" altLang="en-US" smtClean="0">
              <a:latin typeface="Arial" pitchFamily="34" charset="0"/>
            </a:endParaRPr>
          </a:p>
        </p:txBody>
      </p:sp>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25183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3300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4072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541338" y="3468688"/>
            <a:ext cx="11922125"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en-US"/>
          </a:p>
        </p:txBody>
      </p:sp>
      <p:sp>
        <p:nvSpPr>
          <p:cNvPr id="5" name="Title 1"/>
          <p:cNvSpPr>
            <a:spLocks noGrp="1"/>
          </p:cNvSpPr>
          <p:nvPr>
            <p:ph type="title"/>
          </p:nvPr>
        </p:nvSpPr>
        <p:spPr>
          <a:xfrm>
            <a:off x="1027290" y="1354668"/>
            <a:ext cx="11054080" cy="1937173"/>
          </a:xfrm>
        </p:spPr>
        <p:txBody>
          <a:bodyPr anchor="b"/>
          <a:lstStyle>
            <a:lvl1pPr algn="l">
              <a:buNone/>
              <a:defRPr sz="5700" b="0" cap="none"/>
            </a:lvl1pPr>
          </a:lstStyle>
          <a:p>
            <a:r>
              <a:rPr lang="en-US" dirty="0" smtClean="0"/>
              <a:t>Click to edit Master title style</a:t>
            </a:r>
            <a:endParaRPr lang="en-US" dirty="0"/>
          </a:p>
        </p:txBody>
      </p:sp>
      <p:sp>
        <p:nvSpPr>
          <p:cNvPr id="6" name="Text Placeholder 2"/>
          <p:cNvSpPr>
            <a:spLocks noGrp="1"/>
          </p:cNvSpPr>
          <p:nvPr>
            <p:ph type="body" idx="1"/>
          </p:nvPr>
        </p:nvSpPr>
        <p:spPr>
          <a:xfrm>
            <a:off x="1027290" y="3623734"/>
            <a:ext cx="11054080" cy="1903306"/>
          </a:xfrm>
          <a:prstGeom prst="rect">
            <a:avLst/>
          </a:prstGeom>
        </p:spPr>
        <p:txBody>
          <a:bodyPr anchor="t"/>
          <a:lstStyle>
            <a:lvl1pPr marL="0" indent="0">
              <a:buNone/>
              <a:defRPr sz="3400">
                <a:solidFill>
                  <a:schemeClr val="tx1">
                    <a:tint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876103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Line 5"/>
          <p:cNvSpPr>
            <a:spLocks noChangeShapeType="1"/>
          </p:cNvSpPr>
          <p:nvPr userDrawn="1"/>
        </p:nvSpPr>
        <p:spPr bwMode="auto">
          <a:xfrm>
            <a:off x="0" y="1517650"/>
            <a:ext cx="13004800" cy="0"/>
          </a:xfrm>
          <a:prstGeom prst="line">
            <a:avLst/>
          </a:prstGeom>
          <a:noFill/>
          <a:ln w="57150">
            <a:solidFill>
              <a:srgbClr val="545612"/>
            </a:solidFill>
            <a:round/>
            <a:headEnd/>
            <a:tailEnd/>
          </a:ln>
          <a:extLst>
            <a:ext uri="{909E8E84-426E-40DD-AFC4-6F175D3DCCD1}">
              <a14:hiddenFill xmlns:a14="http://schemas.microsoft.com/office/drawing/2010/main">
                <a:noFill/>
              </a14:hiddenFill>
            </a:ext>
          </a:extLst>
        </p:spPr>
        <p:txBody>
          <a:bodyPr wrap="none" lIns="130046" tIns="65023" rIns="130046" bIns="65023" anchor="ctr"/>
          <a:lstStyle/>
          <a:p>
            <a:endParaRPr lang="en-US"/>
          </a:p>
        </p:txBody>
      </p:sp>
      <p:sp>
        <p:nvSpPr>
          <p:cNvPr id="7" name="Rectangle 4"/>
          <p:cNvSpPr>
            <a:spLocks noChangeArrowheads="1"/>
          </p:cNvSpPr>
          <p:nvPr userDrawn="1"/>
        </p:nvSpPr>
        <p:spPr bwMode="auto">
          <a:xfrm>
            <a:off x="11298238" y="8886825"/>
            <a:ext cx="8270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046" tIns="65023" rIns="130046" bIns="65023">
            <a:spAutoFit/>
          </a:bodyP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a:defRPr/>
            </a:pPr>
            <a:fld id="{C6D73D3C-B0CB-473A-8854-9E20511BD5B1}" type="slidenum">
              <a:rPr lang="en-US" altLang="en-US" smtClean="0"/>
              <a:pPr eaLnBrk="1">
                <a:defRPr/>
              </a:pPr>
              <a:t>‹#›</a:t>
            </a:fld>
            <a:endParaRPr lang="en-US" altLang="en-US" smtClean="0"/>
          </a:p>
        </p:txBody>
      </p:sp>
      <p:sp>
        <p:nvSpPr>
          <p:cNvPr id="5" name="Content Placeholder 2"/>
          <p:cNvSpPr>
            <a:spLocks noGrp="1"/>
          </p:cNvSpPr>
          <p:nvPr>
            <p:ph idx="1"/>
          </p:nvPr>
        </p:nvSpPr>
        <p:spPr>
          <a:xfrm>
            <a:off x="758614" y="1517227"/>
            <a:ext cx="11487573" cy="7261013"/>
          </a:xfrm>
          <a:prstGeom prst="rect">
            <a:avLst/>
          </a:prstGeom>
        </p:spPr>
        <p:txBody>
          <a:bodyPr/>
          <a:lstStyle>
            <a:lvl1pPr>
              <a:buSzPct val="125000"/>
              <a:defRPr/>
            </a:lvl1pPr>
            <a:lvl2pPr>
              <a:buSzPct val="125000"/>
              <a:buFont typeface="Wingdings" pitchFamily="2" charset="2"/>
              <a:buChar char="§"/>
              <a:defRPr/>
            </a:lvl2pPr>
            <a:lvl3pPr>
              <a:buSzPct val="125000"/>
              <a:defRPr/>
            </a:lvl3pPr>
            <a:lvl4pPr>
              <a:buSzPct val="125000"/>
              <a:buFont typeface="Wingdings" pitchFamily="2" charset="2"/>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1517227" y="216747"/>
            <a:ext cx="9970347" cy="1083733"/>
          </a:xfrm>
          <a:prstGeom prst="rect">
            <a:avLst/>
          </a:prstGeom>
          <a:noFill/>
          <a:ln w="9525">
            <a:noFill/>
            <a:miter lim="800000"/>
            <a:headEnd/>
            <a:tailEnd/>
          </a:ln>
        </p:spPr>
        <p:txBody>
          <a:bodyPr/>
          <a:lstStyle/>
          <a:p>
            <a:pPr lvl="0"/>
            <a:r>
              <a:rPr lang="en-US" dirty="0" smtClean="0"/>
              <a:t>Click to edit Master title style</a:t>
            </a:r>
          </a:p>
        </p:txBody>
      </p:sp>
    </p:spTree>
    <p:extLst>
      <p:ext uri="{BB962C8B-B14F-4D97-AF65-F5344CB8AC3E}">
        <p14:creationId xmlns:p14="http://schemas.microsoft.com/office/powerpoint/2010/main" val="2067031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userDrawn="1"/>
        </p:nvSpPr>
        <p:spPr bwMode="auto">
          <a:xfrm>
            <a:off x="11379200" y="8534400"/>
            <a:ext cx="74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a:defRPr/>
            </a:pPr>
            <a:fld id="{625BF4CE-B5F6-4747-98B2-33911D7C857C}" type="slidenum">
              <a:rPr lang="en-US" altLang="en-US" smtClean="0"/>
              <a:pPr eaLnBrk="1">
                <a:defRPr/>
              </a:pPr>
              <a:t>‹#›</a:t>
            </a:fld>
            <a:endParaRPr lang="en-US" altLang="en-US" smtClean="0"/>
          </a:p>
        </p:txBody>
      </p:sp>
      <p:sp>
        <p:nvSpPr>
          <p:cNvPr id="5" name="Rectangle 10"/>
          <p:cNvSpPr>
            <a:spLocks noChangeArrowheads="1"/>
          </p:cNvSpPr>
          <p:nvPr userDrawn="1"/>
        </p:nvSpPr>
        <p:spPr bwMode="auto">
          <a:xfrm flipV="1">
            <a:off x="0" y="1235075"/>
            <a:ext cx="13004800" cy="76200"/>
          </a:xfrm>
          <a:prstGeom prst="rect">
            <a:avLst/>
          </a:prstGeom>
          <a:gradFill rotWithShape="0">
            <a:gsLst>
              <a:gs pos="0">
                <a:srgbClr val="545612"/>
              </a:gs>
              <a:gs pos="100000">
                <a:srgbClr val="54561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43" tIns="45520" rIns="91043" bIns="45520" anchor="ct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a:defRPr/>
            </a:pPr>
            <a:endParaRPr lang="en-US" altLang="en-US" smtClean="0">
              <a:latin typeface="Arial" pitchFamily="34" charset="0"/>
            </a:endParaRPr>
          </a:p>
        </p:txBody>
      </p:sp>
      <p:sp>
        <p:nvSpPr>
          <p:cNvPr id="2" name="Title 1"/>
          <p:cNvSpPr>
            <a:spLocks noGrp="1"/>
          </p:cNvSpPr>
          <p:nvPr>
            <p:ph type="title"/>
          </p:nvPr>
        </p:nvSpPr>
        <p:spPr>
          <a:xfrm>
            <a:off x="1270000" y="0"/>
            <a:ext cx="10464800" cy="990600"/>
          </a:xfrm>
        </p:spPr>
        <p:txBody>
          <a:bodyPr/>
          <a:lstStyle>
            <a:lvl1pPr>
              <a:defRPr sz="3600" b="1">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646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6524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userDrawn="1"/>
        </p:nvSpPr>
        <p:spPr bwMode="auto">
          <a:xfrm>
            <a:off x="11455400" y="8610600"/>
            <a:ext cx="74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a:defRPr/>
            </a:pPr>
            <a:fld id="{FA9B2AA9-F020-45E7-B3E2-246DFC1C26E2}" type="slidenum">
              <a:rPr lang="en-US" altLang="en-US" smtClean="0"/>
              <a:pPr eaLnBrk="1">
                <a:defRPr/>
              </a:pPr>
              <a:t>‹#›</a:t>
            </a:fld>
            <a:endParaRPr lang="en-US" altLang="en-US" smtClean="0"/>
          </a:p>
        </p:txBody>
      </p:sp>
      <p:sp>
        <p:nvSpPr>
          <p:cNvPr id="6" name="Rectangle 10"/>
          <p:cNvSpPr>
            <a:spLocks noChangeArrowheads="1"/>
          </p:cNvSpPr>
          <p:nvPr userDrawn="1"/>
        </p:nvSpPr>
        <p:spPr bwMode="auto">
          <a:xfrm flipV="1">
            <a:off x="0" y="1235075"/>
            <a:ext cx="13004800" cy="76200"/>
          </a:xfrm>
          <a:prstGeom prst="rect">
            <a:avLst/>
          </a:prstGeom>
          <a:gradFill rotWithShape="0">
            <a:gsLst>
              <a:gs pos="0">
                <a:srgbClr val="545612"/>
              </a:gs>
              <a:gs pos="100000">
                <a:srgbClr val="54561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43" tIns="45520" rIns="91043" bIns="45520" anchor="ct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a:defRPr/>
            </a:pPr>
            <a:endParaRPr lang="en-US" altLang="en-US" smtClean="0">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135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userDrawn="1"/>
        </p:nvSpPr>
        <p:spPr bwMode="auto">
          <a:xfrm>
            <a:off x="11607800" y="8763000"/>
            <a:ext cx="74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a:defRPr/>
            </a:pPr>
            <a:fld id="{C661C602-D5E4-444B-93EB-0C758D9F1628}" type="slidenum">
              <a:rPr lang="en-US" altLang="en-US" smtClean="0"/>
              <a:pPr eaLnBrk="1">
                <a:defRPr/>
              </a:pPr>
              <a:t>‹#›</a:t>
            </a:fld>
            <a:endParaRPr lang="en-US" altLang="en-US" smtClean="0"/>
          </a:p>
        </p:txBody>
      </p:sp>
      <p:sp>
        <p:nvSpPr>
          <p:cNvPr id="8" name="Rectangle 10"/>
          <p:cNvSpPr>
            <a:spLocks noChangeArrowheads="1"/>
          </p:cNvSpPr>
          <p:nvPr userDrawn="1"/>
        </p:nvSpPr>
        <p:spPr bwMode="auto">
          <a:xfrm flipV="1">
            <a:off x="0" y="1235075"/>
            <a:ext cx="13004800" cy="76200"/>
          </a:xfrm>
          <a:prstGeom prst="rect">
            <a:avLst/>
          </a:prstGeom>
          <a:gradFill rotWithShape="0">
            <a:gsLst>
              <a:gs pos="0">
                <a:srgbClr val="545612"/>
              </a:gs>
              <a:gs pos="100000">
                <a:srgbClr val="54561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043" tIns="45520" rIns="91043" bIns="45520" anchor="ct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a:defRPr/>
            </a:pPr>
            <a:endParaRPr lang="en-US" altLang="en-US" smtClean="0">
              <a:latin typeface="Arial" pitchFamily="34" charset="0"/>
            </a:endParaRPr>
          </a:p>
        </p:txBody>
      </p:sp>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69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userDrawn="1"/>
        </p:nvSpPr>
        <p:spPr bwMode="auto">
          <a:xfrm>
            <a:off x="11836400" y="8610600"/>
            <a:ext cx="74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a:defRPr/>
            </a:pPr>
            <a:fld id="{56A975F4-CC14-4E9C-A314-32CD46AD6366}" type="slidenum">
              <a:rPr lang="en-US" altLang="en-US" smtClean="0"/>
              <a:pPr eaLnBrk="1">
                <a:defRPr/>
              </a:pPr>
              <a:t>‹#›</a:t>
            </a:fld>
            <a:endParaRPr lang="en-US" altLang="en-US" smtClean="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387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11912600" y="8686800"/>
            <a:ext cx="749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a:defRPr sz="3600">
                <a:solidFill>
                  <a:srgbClr val="000000"/>
                </a:solidFill>
                <a:latin typeface="Helvetica Light" pitchFamily="1" charset="0"/>
                <a:ea typeface="MS PGothic" pitchFamily="34" charset="-128"/>
                <a:sym typeface="Helvetica Light" pitchFamily="1" charset="0"/>
              </a:defRPr>
            </a:lvl1pPr>
            <a:lvl2pPr marL="742950" indent="-285750" eaLnBrk="0">
              <a:defRPr sz="3600">
                <a:solidFill>
                  <a:srgbClr val="000000"/>
                </a:solidFill>
                <a:latin typeface="Helvetica Light" pitchFamily="1" charset="0"/>
                <a:ea typeface="MS PGothic" pitchFamily="34" charset="-128"/>
                <a:sym typeface="Helvetica Light" pitchFamily="1" charset="0"/>
              </a:defRPr>
            </a:lvl2pPr>
            <a:lvl3pPr marL="1143000" indent="-228600" eaLnBrk="0">
              <a:defRPr sz="3600">
                <a:solidFill>
                  <a:srgbClr val="000000"/>
                </a:solidFill>
                <a:latin typeface="Helvetica Light" pitchFamily="1" charset="0"/>
                <a:ea typeface="MS PGothic" pitchFamily="34" charset="-128"/>
                <a:sym typeface="Helvetica Light" pitchFamily="1" charset="0"/>
              </a:defRPr>
            </a:lvl3pPr>
            <a:lvl4pPr marL="1600200" indent="-228600" eaLnBrk="0">
              <a:defRPr sz="3600">
                <a:solidFill>
                  <a:srgbClr val="000000"/>
                </a:solidFill>
                <a:latin typeface="Helvetica Light" pitchFamily="1" charset="0"/>
                <a:ea typeface="MS PGothic" pitchFamily="34" charset="-128"/>
                <a:sym typeface="Helvetica Light" pitchFamily="1" charset="0"/>
              </a:defRPr>
            </a:lvl4pPr>
            <a:lvl5pPr marL="2057400" indent="-228600" eaLnBrk="0">
              <a:defRPr sz="3600">
                <a:solidFill>
                  <a:srgbClr val="000000"/>
                </a:solidFill>
                <a:latin typeface="Helvetica Light" pitchFamily="1" charset="0"/>
                <a:ea typeface="MS PGothic" pitchFamily="34" charset="-128"/>
                <a:sym typeface="Helvetica Light" pitchFamily="1" charset="0"/>
              </a:defRPr>
            </a:lvl5pPr>
            <a:lvl6pPr marL="25146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6pPr>
            <a:lvl7pPr marL="29718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7pPr>
            <a:lvl8pPr marL="34290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8pPr>
            <a:lvl9pPr marL="3886200" indent="-228600" algn="ctr" defTabSz="584200" eaLnBrk="0" fontAlgn="base" hangingPunct="0">
              <a:spcBef>
                <a:spcPct val="0"/>
              </a:spcBef>
              <a:spcAft>
                <a:spcPct val="0"/>
              </a:spcAft>
              <a:defRPr sz="3600">
                <a:solidFill>
                  <a:srgbClr val="000000"/>
                </a:solidFill>
                <a:latin typeface="Helvetica Light" pitchFamily="1" charset="0"/>
                <a:ea typeface="MS PGothic" pitchFamily="34" charset="-128"/>
                <a:sym typeface="Helvetica Light" pitchFamily="1" charset="0"/>
              </a:defRPr>
            </a:lvl9pPr>
          </a:lstStyle>
          <a:p>
            <a:pPr eaLnBrk="1">
              <a:defRPr/>
            </a:pPr>
            <a:fld id="{B0340058-0956-4BFB-AE1D-50A3C4B5A96C}" type="slidenum">
              <a:rPr lang="en-US" altLang="en-US" smtClean="0"/>
              <a:pPr eaLnBrk="1">
                <a:defRPr/>
              </a:pPr>
              <a:t>‹#›</a:t>
            </a:fld>
            <a:endParaRPr lang="en-US" altLang="en-US" smtClean="0"/>
          </a:p>
        </p:txBody>
      </p:sp>
    </p:spTree>
    <p:extLst>
      <p:ext uri="{BB962C8B-B14F-4D97-AF65-F5344CB8AC3E}">
        <p14:creationId xmlns:p14="http://schemas.microsoft.com/office/powerpoint/2010/main" val="280986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4081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Ligh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10409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p:cNvSpPr>
          <p:nvPr>
            <p:ph type="title"/>
          </p:nvPr>
        </p:nvSpPr>
        <p:spPr bwMode="auto">
          <a:xfrm>
            <a:off x="1270000" y="254000"/>
            <a:ext cx="10464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pitchFamily="1" charset="0"/>
              </a:rPr>
              <a:t>Click to edit Master title style</a:t>
            </a:r>
          </a:p>
        </p:txBody>
      </p:sp>
      <p:sp>
        <p:nvSpPr>
          <p:cNvPr id="1027" name="Rectangle 2"/>
          <p:cNvSpPr>
            <a:spLocks noGrp="1"/>
          </p:cNvSpPr>
          <p:nvPr>
            <p:ph type="body" idx="1"/>
          </p:nvPr>
        </p:nvSpPr>
        <p:spPr bwMode="auto">
          <a:xfrm>
            <a:off x="1244600" y="1752600"/>
            <a:ext cx="10464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vert="horz" wrap="square" lIns="50800" tIns="50800" rIns="50800" bIns="50800" numCol="1" anchor="ctr" anchorCtr="0" compatLnSpc="1">
            <a:prstTxWarp prst="textNoShape">
              <a:avLst/>
            </a:prstTxWarp>
          </a:bodyPr>
          <a:lstStyle/>
          <a:p>
            <a:pPr lvl="0"/>
            <a:r>
              <a:rPr lang="en-US" altLang="en-US" smtClean="0">
                <a:sym typeface="Helvetica Light" pitchFamily="1" charset="0"/>
              </a:rPr>
              <a:t>Click to edit Master text styles</a:t>
            </a:r>
          </a:p>
          <a:p>
            <a:pPr lvl="1"/>
            <a:r>
              <a:rPr lang="en-US" altLang="en-US" smtClean="0">
                <a:sym typeface="Helvetica Light" pitchFamily="1" charset="0"/>
              </a:rPr>
              <a:t>Second level</a:t>
            </a:r>
          </a:p>
          <a:p>
            <a:pPr lvl="2"/>
            <a:r>
              <a:rPr lang="en-US" altLang="en-US" smtClean="0">
                <a:sym typeface="Helvetica Light" pitchFamily="1" charset="0"/>
              </a:rPr>
              <a:t>Third level</a:t>
            </a:r>
          </a:p>
          <a:p>
            <a:pPr lvl="3"/>
            <a:r>
              <a:rPr lang="en-US" altLang="en-US" smtClean="0">
                <a:sym typeface="Helvetica Light" pitchFamily="1" charset="0"/>
              </a:rPr>
              <a:t>Fourth level</a:t>
            </a:r>
          </a:p>
          <a:p>
            <a:pPr lvl="4"/>
            <a:r>
              <a:rPr lang="en-US" altLang="en-US" smtClean="0">
                <a:sym typeface="Helvetica Light" pitchFamily="1" charset="0"/>
              </a:rPr>
              <a:t>Fifth level</a:t>
            </a:r>
          </a:p>
        </p:txBody>
      </p:sp>
      <p:pic>
        <p:nvPicPr>
          <p:cNvPr id="1028" name="Picture 3" descr="SNURRA_COLOR.jp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6200"/>
            <a:ext cx="11430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14" r:id="rId1"/>
    <p:sldLayoutId id="2147484315" r:id="rId2"/>
    <p:sldLayoutId id="2147484309" r:id="rId3"/>
    <p:sldLayoutId id="2147484316" r:id="rId4"/>
    <p:sldLayoutId id="2147484317" r:id="rId5"/>
    <p:sldLayoutId id="2147484318" r:id="rId6"/>
    <p:sldLayoutId id="2147484319" r:id="rId7"/>
    <p:sldLayoutId id="2147484310" r:id="rId8"/>
    <p:sldLayoutId id="2147484311" r:id="rId9"/>
    <p:sldLayoutId id="2147484312" r:id="rId10"/>
    <p:sldLayoutId id="2147484313" r:id="rId11"/>
    <p:sldLayoutId id="2147484320" r:id="rId12"/>
    <p:sldLayoutId id="2147484321" r:id="rId13"/>
  </p:sldLayoutIdLst>
  <p:hf hdr="0" ftr="0" dt="0"/>
  <p:txStyles>
    <p:titleStyle>
      <a:lvl1pPr algn="ctr" defTabSz="584200" rtl="0" eaLnBrk="0" fontAlgn="base" hangingPunct="0">
        <a:spcBef>
          <a:spcPct val="0"/>
        </a:spcBef>
        <a:spcAft>
          <a:spcPct val="0"/>
        </a:spcAft>
        <a:defRPr sz="3600" b="1">
          <a:solidFill>
            <a:srgbClr val="000000"/>
          </a:solidFill>
          <a:latin typeface="Arial" pitchFamily="34" charset="0"/>
          <a:ea typeface="MS PGothic" pitchFamily="34" charset="-128"/>
          <a:cs typeface="Arial" pitchFamily="34" charset="0"/>
          <a:sym typeface="Helvetica Light" pitchFamily="1" charset="0"/>
        </a:defRPr>
      </a:lvl1pPr>
      <a:lvl2pPr algn="ctr" defTabSz="584200" rtl="0" eaLnBrk="0" fontAlgn="base" hangingPunct="0">
        <a:spcBef>
          <a:spcPct val="0"/>
        </a:spcBef>
        <a:spcAft>
          <a:spcPct val="0"/>
        </a:spcAft>
        <a:defRPr sz="3600" b="1">
          <a:solidFill>
            <a:srgbClr val="000000"/>
          </a:solidFill>
          <a:latin typeface="Arial" pitchFamily="34" charset="0"/>
          <a:ea typeface="MS PGothic" pitchFamily="34" charset="-128"/>
          <a:cs typeface="Arial" pitchFamily="34" charset="0"/>
          <a:sym typeface="Helvetica Light" pitchFamily="1" charset="0"/>
        </a:defRPr>
      </a:lvl2pPr>
      <a:lvl3pPr algn="ctr" defTabSz="584200" rtl="0" eaLnBrk="0" fontAlgn="base" hangingPunct="0">
        <a:spcBef>
          <a:spcPct val="0"/>
        </a:spcBef>
        <a:spcAft>
          <a:spcPct val="0"/>
        </a:spcAft>
        <a:defRPr sz="3600" b="1">
          <a:solidFill>
            <a:srgbClr val="000000"/>
          </a:solidFill>
          <a:latin typeface="Arial" pitchFamily="34" charset="0"/>
          <a:ea typeface="MS PGothic" pitchFamily="34" charset="-128"/>
          <a:cs typeface="Arial" pitchFamily="34" charset="0"/>
          <a:sym typeface="Helvetica Light" pitchFamily="1" charset="0"/>
        </a:defRPr>
      </a:lvl3pPr>
      <a:lvl4pPr algn="ctr" defTabSz="584200" rtl="0" eaLnBrk="0" fontAlgn="base" hangingPunct="0">
        <a:spcBef>
          <a:spcPct val="0"/>
        </a:spcBef>
        <a:spcAft>
          <a:spcPct val="0"/>
        </a:spcAft>
        <a:defRPr sz="3600" b="1">
          <a:solidFill>
            <a:srgbClr val="000000"/>
          </a:solidFill>
          <a:latin typeface="Arial" pitchFamily="34" charset="0"/>
          <a:ea typeface="MS PGothic" pitchFamily="34" charset="-128"/>
          <a:cs typeface="Arial" pitchFamily="34" charset="0"/>
          <a:sym typeface="Helvetica Light" pitchFamily="1" charset="0"/>
        </a:defRPr>
      </a:lvl4pPr>
      <a:lvl5pPr algn="ctr" defTabSz="584200" rtl="0" eaLnBrk="0" fontAlgn="base" hangingPunct="0">
        <a:spcBef>
          <a:spcPct val="0"/>
        </a:spcBef>
        <a:spcAft>
          <a:spcPct val="0"/>
        </a:spcAft>
        <a:defRPr sz="3600" b="1">
          <a:solidFill>
            <a:srgbClr val="000000"/>
          </a:solidFill>
          <a:latin typeface="Arial" pitchFamily="34" charset="0"/>
          <a:ea typeface="MS PGothic" pitchFamily="34" charset="-128"/>
          <a:cs typeface="Arial" pitchFamily="34" charset="0"/>
          <a:sym typeface="Helvetica Light" pitchFamily="1" charset="0"/>
        </a:defRPr>
      </a:lvl5pPr>
      <a:lvl6pPr marL="4572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6pPr>
      <a:lvl7pPr marL="9144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7pPr>
      <a:lvl8pPr marL="13716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8pPr>
      <a:lvl9pPr marL="1828800" algn="ctr" defTabSz="584200" rtl="0" fontAlgn="base" hangingPunct="0">
        <a:spcBef>
          <a:spcPct val="0"/>
        </a:spcBef>
        <a:spcAft>
          <a:spcPct val="0"/>
        </a:spcAft>
        <a:defRPr sz="8000">
          <a:solidFill>
            <a:srgbClr val="000000"/>
          </a:solidFill>
          <a:latin typeface="Helvetica Light" charset="0"/>
          <a:ea typeface="Helvetica Light" charset="0"/>
          <a:cs typeface="Helvetica Light" charset="0"/>
          <a:sym typeface="Helvetica Light" charset="0"/>
        </a:defRPr>
      </a:lvl9pPr>
    </p:titleStyle>
    <p:bodyStyle>
      <a:lvl1pPr marL="381000" indent="-381000" algn="l" defTabSz="584200" rtl="0" eaLnBrk="0" fontAlgn="base" hangingPunct="0">
        <a:spcBef>
          <a:spcPts val="4200"/>
        </a:spcBef>
        <a:spcAft>
          <a:spcPct val="0"/>
        </a:spcAft>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62000" indent="-381000" algn="l" defTabSz="584200" rtl="0" eaLnBrk="0" fontAlgn="base" hangingPunct="0">
        <a:spcBef>
          <a:spcPts val="4200"/>
        </a:spcBef>
        <a:spcAft>
          <a:spcPct val="0"/>
        </a:spcAft>
        <a:buSzPct val="100000"/>
        <a:buChar char="•"/>
        <a:defRPr sz="2200">
          <a:solidFill>
            <a:srgbClr val="000000"/>
          </a:solidFill>
          <a:latin typeface="Arial" pitchFamily="34" charset="0"/>
          <a:ea typeface="Arial" charset="0"/>
          <a:cs typeface="Arial" pitchFamily="34" charset="0"/>
          <a:sym typeface="Helvetica Light" pitchFamily="1" charset="0"/>
        </a:defRPr>
      </a:lvl2pPr>
      <a:lvl3pPr marL="1143000" indent="-381000" algn="l" defTabSz="584200" rtl="0" eaLnBrk="0" fontAlgn="base" hangingPunct="0">
        <a:spcBef>
          <a:spcPts val="4200"/>
        </a:spcBef>
        <a:spcAft>
          <a:spcPct val="0"/>
        </a:spcAft>
        <a:buSzPct val="100000"/>
        <a:buChar char="•"/>
        <a:defRPr>
          <a:solidFill>
            <a:srgbClr val="000000"/>
          </a:solidFill>
          <a:latin typeface="Arial" pitchFamily="34" charset="0"/>
          <a:ea typeface="Arial" charset="0"/>
          <a:cs typeface="Arial" pitchFamily="34" charset="0"/>
          <a:sym typeface="Helvetica Light" pitchFamily="1" charset="0"/>
        </a:defRPr>
      </a:lvl3pPr>
      <a:lvl4pPr marL="1524000" indent="-381000" algn="l" defTabSz="584200" rtl="0" eaLnBrk="0" fontAlgn="base" hangingPunct="0">
        <a:spcBef>
          <a:spcPts val="4200"/>
        </a:spcBef>
        <a:spcAft>
          <a:spcPct val="0"/>
        </a:spcAft>
        <a:buSzPct val="100000"/>
        <a:buChar char="•"/>
        <a:defRPr>
          <a:solidFill>
            <a:srgbClr val="000000"/>
          </a:solidFill>
          <a:latin typeface="Arial" pitchFamily="34" charset="0"/>
          <a:ea typeface="Arial" charset="0"/>
          <a:cs typeface="Arial" pitchFamily="34" charset="0"/>
          <a:sym typeface="Helvetica Light" pitchFamily="1" charset="0"/>
        </a:defRPr>
      </a:lvl4pPr>
      <a:lvl5pPr marL="1905000" indent="-381000" algn="l" defTabSz="584200" rtl="0" eaLnBrk="0" fontAlgn="base" hangingPunct="0">
        <a:spcBef>
          <a:spcPts val="4200"/>
        </a:spcBef>
        <a:spcAft>
          <a:spcPct val="0"/>
        </a:spcAft>
        <a:buSzPct val="100000"/>
        <a:buChar char="•"/>
        <a:defRPr>
          <a:solidFill>
            <a:srgbClr val="000000"/>
          </a:solidFill>
          <a:latin typeface="Arial" pitchFamily="34" charset="0"/>
          <a:ea typeface="Arial" charset="0"/>
          <a:cs typeface="Arial" pitchFamily="34" charset="0"/>
          <a:sym typeface="Helvetica Light" pitchFamily="1" charset="0"/>
        </a:defRPr>
      </a:lvl5pPr>
      <a:lvl6pPr marL="23622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6pPr>
      <a:lvl7pPr marL="28194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7pPr>
      <a:lvl8pPr marL="32766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8pPr>
      <a:lvl9pPr marL="3733800" indent="-381000" algn="l" defTabSz="584200" rtl="0" fontAlgn="base" hangingPunct="0">
        <a:spcBef>
          <a:spcPts val="4200"/>
        </a:spcBef>
        <a:spcAft>
          <a:spcPct val="0"/>
        </a:spcAft>
        <a:buSzPct val="100000"/>
        <a:buChar char="•"/>
        <a:defRPr sz="3800">
          <a:solidFill>
            <a:srgbClr val="000000"/>
          </a:solidFill>
          <a:latin typeface="+mn-lt"/>
          <a:ea typeface="+mn-ea"/>
          <a:cs typeface="+mn-cs"/>
          <a:sym typeface="Helvetica Ligh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3.jpeg"/><Relationship Id="rId3" Type="http://schemas.openxmlformats.org/officeDocument/2006/relationships/hyperlink" Target="http://www.google.com/imgres?imgurl=http://www.artsjournal.com/jumper/wp-content/uploads/2012/01/duct-tape.jpg&amp;imgrefurl=http://www.artsjournal.com/jumper/2012/01/time-to-start-pulling-off-the-duct-tape/&amp;usg=__tpFgLj-za9Cd68o_58aHxmmIv4Y=&amp;h=288&amp;w=283&amp;sz=14&amp;hl=en&amp;start=1&amp;zoom=1&amp;tbnid=ZEqZCOOi8b_uXM:&amp;tbnh=115&amp;tbnw=113&amp;ei=OgEoT9jSDarciAL-86W7AQ&amp;prev=/search?q=duct+tape&amp;hl=en&amp;gbv=2&amp;tbm=isch&amp;itbs=1" TargetMode="External"/><Relationship Id="rId7" Type="http://schemas.openxmlformats.org/officeDocument/2006/relationships/hyperlink" Target="http://www.google.com/imgres?imgurl=http://www.freakingnews.com/images/app_images/pliers.jpg&amp;imgrefurl=http://www.freakingnews.com/Pliers-Pictures--1696.asp&amp;usg=__t7iga2RlT4fxcH61e0c33giOlLs=&amp;h=1213&amp;w=1749&amp;sz=234&amp;hl=en&amp;start=12&amp;zoom=1&amp;tbnid=cnJlX9kBQs6N4M:&amp;tbnh=104&amp;tbnw=150&amp;ei=swEoT9L-PKiyiQKN2Z2iAQ&amp;prev=/search?q=pliers&amp;hl=en&amp;gbv=2&amp;tbm=isch&amp;itbs=1" TargetMode="External"/><Relationship Id="rId12"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1.png"/><Relationship Id="rId5" Type="http://schemas.openxmlformats.org/officeDocument/2006/relationships/hyperlink" Target="http://www.google.com/imgres?imgurl=http://www.northerntool.com/images/product/images/15888_lg.jpg&amp;imgrefurl=http://www.northerntool.com/shop/tools/product_36446_36446&amp;usg=__rElN-uKfQRhVZDRRs7lYy220EXc=&amp;h=400&amp;w=400&amp;sz=10&amp;hl=en&amp;start=3&amp;zoom=1&amp;tbnid=CM7FSNdqIEc7qM:&amp;tbnh=124&amp;tbnw=124&amp;ei=mAEoT8DIIvPciQKimvnBAQ&amp;prev=/search?q=channel+locks+pliers&amp;hl=en&amp;gbv=2&amp;tbm=isch&amp;itbs=1" TargetMode="External"/><Relationship Id="rId10" Type="http://schemas.openxmlformats.org/officeDocument/2006/relationships/image" Target="../media/image20.jpeg"/><Relationship Id="rId4" Type="http://schemas.openxmlformats.org/officeDocument/2006/relationships/image" Target="../media/image17.jpeg"/><Relationship Id="rId9" Type="http://schemas.openxmlformats.org/officeDocument/2006/relationships/hyperlink" Target="http://www.google.com/imgres?imgurl=http://www.mytarp.com/images/categories/plastic-sheets-plastic-sheeting/plastic-sheets-black_0226_400x400.jpg&amp;imgrefurl=http://www.mytarp.com/plastic-sheets-plastic-sheeting-20x100-10-mil-black.aspx&amp;usg=__7v6LOaQIo9RBNUGOsNwec6sLYOQ=&amp;h=400&amp;w=400&amp;sz=40&amp;hl=en&amp;start=6&amp;zoom=1&amp;tbnid=ugV0B3g9hPczyM:&amp;tbnh=124&amp;tbnw=124&amp;ei=3gEoT_WiJ8SsiQLooaWVAQ&amp;prev=/search?q=polyethylene+sheet&amp;hl=en&amp;gbv=2&amp;tbm=isch&amp;itbs=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www.google.com/imgres?imgurl=http://www.absorbentsonline.com/spill-containment-boom/oil-spill-containment-boom.jpg&amp;imgrefurl=http://www.absorbentsonline.com/spill-containment-boom/containment-boom-oil-containment-booms.htm&amp;usg=__KF_x6sgEXLRn8EFH3lnxhDIfy84=&amp;h=208&amp;w=332&amp;sz=15&amp;hl=en&amp;start=2&amp;zoom=1&amp;tbnid=mXoToyUU-MBWDM:&amp;tbnh=75&amp;tbnw=119&amp;ei=IAIoT-WTCseziQLw_uiXAQ&amp;prev=/search?q=oil+spill+booms+containment&amp;hl=en&amp;gbv=2&amp;tbm=isch&amp;itbs=1" TargetMode="External"/><Relationship Id="rId7" Type="http://schemas.openxmlformats.org/officeDocument/2006/relationships/hyperlink" Target="http://www.google.com/imgres?imgurl=http://cdn1.lostateminor.com/wp-content/uploads/2010/06/bp-oil-spill-7.jpg&amp;imgrefurl=http://www.lostateminor.com/2010/06/01/boston-globe-pictures-of-the-bp-oil-spill/&amp;usg=__d2bSc6pxm6IFXsOLUQS0OzbspMc=&amp;h=310&amp;w=480&amp;sz=48&amp;hl=en&amp;start=20&amp;zoom=1&amp;tbnid=hkknTFYI7nYYeM:&amp;tbnh=83&amp;tbnw=129&amp;ei=ogAoT6n6McTaiQK4xtCkAQ&amp;prev=/search?q=oil+spill&amp;hl=en&amp;gbv=2&amp;tbm=isch&amp;itbs=1"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hyperlink" Target="http://images.businessweek.com/mz/10/52/600/1052_mz_50spillsphoto.jpg" TargetMode="External"/><Relationship Id="rId4" Type="http://schemas.openxmlformats.org/officeDocument/2006/relationships/image" Target="../media/image51.jpeg"/></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wmf"/><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p:cNvSpPr>
          <p:nvPr/>
        </p:nvSpPr>
        <p:spPr bwMode="auto">
          <a:xfrm>
            <a:off x="0" y="1300163"/>
            <a:ext cx="1473200" cy="54133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800"/>
                  <a:pt x="21600" y="10800"/>
                  <a:pt x="21600" y="10800"/>
                </a:cubicBezTo>
                <a:cubicBezTo>
                  <a:pt x="21600" y="16764"/>
                  <a:pt x="16764" y="21600"/>
                  <a:pt x="10800" y="21600"/>
                </a:cubicBezTo>
                <a:cubicBezTo>
                  <a:pt x="10800" y="21600"/>
                  <a:pt x="10800" y="21600"/>
                  <a:pt x="10799" y="21600"/>
                </a:cubicBezTo>
                <a:cubicBezTo>
                  <a:pt x="4835" y="21600"/>
                  <a:pt x="0" y="16764"/>
                  <a:pt x="0" y="10799"/>
                </a:cubicBezTo>
                <a:close/>
              </a:path>
            </a:pathLst>
          </a:custGeom>
          <a:solidFill>
            <a:srgbClr val="FFFFFF"/>
          </a:solidFill>
          <a:ln w="36124" cap="flat" cmpd="sng">
            <a:solidFill>
              <a:srgbClr val="3A5E8A"/>
            </a:solidFill>
            <a:prstDash val="solid"/>
            <a:round/>
            <a:headEnd/>
            <a:tailEnd/>
          </a:ln>
        </p:spPr>
        <p:txBody>
          <a:bodyPr lIns="72248" tIns="72248" rIns="72248" bIns="72248" anchor="ctr"/>
          <a:lstStyle/>
          <a:p>
            <a:endParaRPr lang="en-US"/>
          </a:p>
        </p:txBody>
      </p:sp>
      <p:sp>
        <p:nvSpPr>
          <p:cNvPr id="18435" name="AutoShape 2"/>
          <p:cNvSpPr>
            <a:spLocks/>
          </p:cNvSpPr>
          <p:nvPr/>
        </p:nvSpPr>
        <p:spPr bwMode="auto">
          <a:xfrm>
            <a:off x="8451850" y="3575050"/>
            <a:ext cx="1673225" cy="14097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10799"/>
                </a:moveTo>
                <a:cubicBezTo>
                  <a:pt x="0" y="4835"/>
                  <a:pt x="4835" y="0"/>
                  <a:pt x="10800" y="0"/>
                </a:cubicBezTo>
                <a:cubicBezTo>
                  <a:pt x="16764" y="0"/>
                  <a:pt x="21600" y="4835"/>
                  <a:pt x="21600" y="10799"/>
                </a:cubicBezTo>
                <a:cubicBezTo>
                  <a:pt x="21600" y="10799"/>
                  <a:pt x="21600" y="10800"/>
                  <a:pt x="21600" y="10800"/>
                </a:cubicBezTo>
                <a:cubicBezTo>
                  <a:pt x="21600" y="16764"/>
                  <a:pt x="16764" y="21600"/>
                  <a:pt x="10800" y="21600"/>
                </a:cubicBezTo>
                <a:cubicBezTo>
                  <a:pt x="4835" y="21600"/>
                  <a:pt x="0" y="16764"/>
                  <a:pt x="0" y="10800"/>
                </a:cubicBezTo>
                <a:lnTo>
                  <a:pt x="0" y="10799"/>
                </a:lnTo>
                <a:close/>
              </a:path>
            </a:pathLst>
          </a:custGeom>
          <a:solidFill>
            <a:srgbClr val="4F81BD"/>
          </a:solidFill>
          <a:ln w="36124" cap="flat" cmpd="sng">
            <a:solidFill>
              <a:srgbClr val="3A5E8A"/>
            </a:solidFill>
            <a:prstDash val="solid"/>
            <a:round/>
            <a:headEnd/>
            <a:tailEnd/>
          </a:ln>
        </p:spPr>
        <p:txBody>
          <a:bodyPr lIns="72248" tIns="72248" rIns="72248" bIns="72248" anchor="ctr"/>
          <a:lstStyle/>
          <a:p>
            <a:endParaRPr lang="en-US"/>
          </a:p>
        </p:txBody>
      </p:sp>
      <p:grpSp>
        <p:nvGrpSpPr>
          <p:cNvPr id="18436" name="Group 3"/>
          <p:cNvGrpSpPr>
            <a:grpSpLocks/>
          </p:cNvGrpSpPr>
          <p:nvPr/>
        </p:nvGrpSpPr>
        <p:grpSpPr bwMode="auto">
          <a:xfrm>
            <a:off x="1733550" y="1300163"/>
            <a:ext cx="1690688" cy="1300162"/>
            <a:chOff x="0" y="0"/>
            <a:chExt cx="134" cy="103"/>
          </a:xfrm>
        </p:grpSpPr>
        <p:sp>
          <p:nvSpPr>
            <p:cNvPr id="18525" name="Rectangle 4"/>
            <p:cNvSpPr>
              <a:spLocks/>
            </p:cNvSpPr>
            <p:nvPr/>
          </p:nvSpPr>
          <p:spPr bwMode="auto">
            <a:xfrm>
              <a:off x="0" y="0"/>
              <a:ext cx="134" cy="103"/>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26" name="Rectangle 5"/>
            <p:cNvSpPr>
              <a:spLocks/>
            </p:cNvSpPr>
            <p:nvPr/>
          </p:nvSpPr>
          <p:spPr bwMode="auto">
            <a:xfrm>
              <a:off x="0" y="2"/>
              <a:ext cx="13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Level 1: HN  or on-site support for spill response and disposal of spill residue?</a:t>
              </a:r>
              <a:endParaRPr lang="en-US" altLang="en-US" sz="3600">
                <a:latin typeface="Helvetica Light" pitchFamily="1" charset="0"/>
              </a:endParaRPr>
            </a:p>
          </p:txBody>
        </p:sp>
      </p:grpSp>
      <p:grpSp>
        <p:nvGrpSpPr>
          <p:cNvPr id="18437" name="Group 6"/>
          <p:cNvGrpSpPr>
            <a:grpSpLocks/>
          </p:cNvGrpSpPr>
          <p:nvPr/>
        </p:nvGrpSpPr>
        <p:grpSpPr bwMode="auto">
          <a:xfrm>
            <a:off x="6176963" y="3946525"/>
            <a:ext cx="1638300" cy="650875"/>
            <a:chOff x="0" y="0"/>
            <a:chExt cx="130" cy="52"/>
          </a:xfrm>
        </p:grpSpPr>
        <p:sp>
          <p:nvSpPr>
            <p:cNvPr id="18523" name="Rectangle 7"/>
            <p:cNvSpPr>
              <a:spLocks/>
            </p:cNvSpPr>
            <p:nvPr/>
          </p:nvSpPr>
          <p:spPr bwMode="auto">
            <a:xfrm>
              <a:off x="0" y="0"/>
              <a:ext cx="130" cy="52"/>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24" name="Rectangle 8"/>
            <p:cNvSpPr>
              <a:spLocks/>
            </p:cNvSpPr>
            <p:nvPr/>
          </p:nvSpPr>
          <p:spPr bwMode="auto">
            <a:xfrm>
              <a:off x="0" y="2"/>
              <a:ext cx="130" cy="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Meets mission requirements?</a:t>
              </a:r>
              <a:endParaRPr lang="en-US" altLang="en-US" sz="3600">
                <a:latin typeface="Helvetica Light" pitchFamily="1" charset="0"/>
              </a:endParaRPr>
            </a:p>
          </p:txBody>
        </p:sp>
      </p:grpSp>
      <p:grpSp>
        <p:nvGrpSpPr>
          <p:cNvPr id="18438" name="Group 9"/>
          <p:cNvGrpSpPr>
            <a:grpSpLocks/>
          </p:cNvGrpSpPr>
          <p:nvPr/>
        </p:nvGrpSpPr>
        <p:grpSpPr bwMode="auto">
          <a:xfrm>
            <a:off x="7183438" y="2171700"/>
            <a:ext cx="2257425" cy="1011238"/>
            <a:chOff x="0" y="0"/>
            <a:chExt cx="178" cy="80"/>
          </a:xfrm>
        </p:grpSpPr>
        <p:sp>
          <p:nvSpPr>
            <p:cNvPr id="18521" name="Rectangle 10"/>
            <p:cNvSpPr>
              <a:spLocks/>
            </p:cNvSpPr>
            <p:nvPr/>
          </p:nvSpPr>
          <p:spPr bwMode="auto">
            <a:xfrm>
              <a:off x="0" y="8"/>
              <a:ext cx="178" cy="64"/>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22" name="Rectangle 11"/>
            <p:cNvSpPr>
              <a:spLocks/>
            </p:cNvSpPr>
            <p:nvPr/>
          </p:nvSpPr>
          <p:spPr bwMode="auto">
            <a:xfrm>
              <a:off x="0" y="0"/>
              <a:ext cx="178" cy="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Has  minimal or no negative impacts on local area or host nation?</a:t>
              </a:r>
              <a:endParaRPr lang="en-US" altLang="en-US" sz="3600">
                <a:latin typeface="Helvetica Light" pitchFamily="1" charset="0"/>
              </a:endParaRPr>
            </a:p>
          </p:txBody>
        </p:sp>
      </p:grpSp>
      <p:grpSp>
        <p:nvGrpSpPr>
          <p:cNvPr id="18439" name="Group 12"/>
          <p:cNvGrpSpPr>
            <a:grpSpLocks/>
          </p:cNvGrpSpPr>
          <p:nvPr/>
        </p:nvGrpSpPr>
        <p:grpSpPr bwMode="auto">
          <a:xfrm>
            <a:off x="11161713" y="3838575"/>
            <a:ext cx="1638300" cy="866775"/>
            <a:chOff x="0" y="0"/>
            <a:chExt cx="130" cy="69"/>
          </a:xfrm>
        </p:grpSpPr>
        <p:sp>
          <p:nvSpPr>
            <p:cNvPr id="18519" name="Rectangle 13"/>
            <p:cNvSpPr>
              <a:spLocks/>
            </p:cNvSpPr>
            <p:nvPr/>
          </p:nvSpPr>
          <p:spPr bwMode="auto">
            <a:xfrm>
              <a:off x="0" y="0"/>
              <a:ext cx="130" cy="69"/>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20" name="Rectangle 14"/>
            <p:cNvSpPr>
              <a:spLocks/>
            </p:cNvSpPr>
            <p:nvPr/>
          </p:nvSpPr>
          <p:spPr bwMode="auto">
            <a:xfrm>
              <a:off x="0" y="2"/>
              <a:ext cx="130"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Meets protection needs</a:t>
              </a:r>
              <a:endParaRPr lang="en-US" altLang="en-US" sz="2500">
                <a:solidFill>
                  <a:srgbClr val="FFFFFF"/>
                </a:solidFill>
                <a:latin typeface="Helvetica" pitchFamily="1" charset="0"/>
                <a:sym typeface="Helvetica" pitchFamily="1" charset="0"/>
              </a:endParaRPr>
            </a:p>
            <a:p>
              <a:pPr algn="ctr" eaLnBrk="1">
                <a:lnSpc>
                  <a:spcPts val="1500"/>
                </a:lnSpc>
                <a:spcBef>
                  <a:spcPct val="0"/>
                </a:spcBef>
                <a:buSzTx/>
                <a:buFontTx/>
                <a:buNone/>
              </a:pPr>
              <a:r>
                <a:rPr lang="en-US" altLang="en-US" sz="1400">
                  <a:solidFill>
                    <a:srgbClr val="FFFFFF"/>
                  </a:solidFill>
                  <a:latin typeface="Helvetica" pitchFamily="1" charset="0"/>
                  <a:sym typeface="Helvetica" pitchFamily="1" charset="0"/>
                </a:rPr>
                <a:t> </a:t>
              </a:r>
              <a:r>
                <a:rPr lang="en-US" altLang="en-US" sz="1100">
                  <a:solidFill>
                    <a:srgbClr val="FFFFFF"/>
                  </a:solidFill>
                  <a:latin typeface="Helvetica" pitchFamily="1" charset="0"/>
                  <a:sym typeface="Helvetica" pitchFamily="1" charset="0"/>
                </a:rPr>
                <a:t>(risks minimized)</a:t>
              </a:r>
              <a:r>
                <a:rPr lang="en-US" altLang="en-US" sz="1700">
                  <a:solidFill>
                    <a:srgbClr val="FFFFFF"/>
                  </a:solidFill>
                  <a:latin typeface="Helvetica" pitchFamily="1" charset="0"/>
                  <a:sym typeface="Helvetica" pitchFamily="1" charset="0"/>
                </a:rPr>
                <a:t>?</a:t>
              </a:r>
              <a:endParaRPr lang="en-US" altLang="en-US" sz="3600">
                <a:latin typeface="Helvetica Light" pitchFamily="1" charset="0"/>
              </a:endParaRPr>
            </a:p>
          </p:txBody>
        </p:sp>
      </p:grpSp>
      <p:grpSp>
        <p:nvGrpSpPr>
          <p:cNvPr id="18440" name="Group 15"/>
          <p:cNvGrpSpPr>
            <a:grpSpLocks/>
          </p:cNvGrpSpPr>
          <p:nvPr/>
        </p:nvGrpSpPr>
        <p:grpSpPr bwMode="auto">
          <a:xfrm>
            <a:off x="7259638" y="5526088"/>
            <a:ext cx="1243012" cy="758825"/>
            <a:chOff x="0" y="0"/>
            <a:chExt cx="98" cy="60"/>
          </a:xfrm>
        </p:grpSpPr>
        <p:sp>
          <p:nvSpPr>
            <p:cNvPr id="18517" name="Rectangle 16"/>
            <p:cNvSpPr>
              <a:spLocks/>
            </p:cNvSpPr>
            <p:nvPr/>
          </p:nvSpPr>
          <p:spPr bwMode="auto">
            <a:xfrm>
              <a:off x="0" y="0"/>
              <a:ext cx="98" cy="60"/>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18" name="Rectangle 17"/>
            <p:cNvSpPr>
              <a:spLocks/>
            </p:cNvSpPr>
            <p:nvPr/>
          </p:nvSpPr>
          <p:spPr bwMode="auto">
            <a:xfrm>
              <a:off x="0" y="7"/>
              <a:ext cx="9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Authorized to use? </a:t>
              </a:r>
              <a:endParaRPr lang="en-US" altLang="en-US" sz="3600">
                <a:latin typeface="Helvetica Light" pitchFamily="1" charset="0"/>
              </a:endParaRPr>
            </a:p>
          </p:txBody>
        </p:sp>
      </p:grpSp>
      <p:sp>
        <p:nvSpPr>
          <p:cNvPr id="18441" name="Rectangle 18"/>
          <p:cNvSpPr>
            <a:spLocks noGrp="1" noChangeArrowheads="1"/>
          </p:cNvSpPr>
          <p:nvPr>
            <p:ph type="title"/>
          </p:nvPr>
        </p:nvSpPr>
        <p:spPr>
          <a:xfrm>
            <a:off x="1168400" y="-271463"/>
            <a:ext cx="10744200" cy="1624013"/>
          </a:xfrm>
        </p:spPr>
        <p:txBody>
          <a:bodyPr lIns="126435" tIns="72248" rIns="126435" bIns="72248"/>
          <a:lstStyle/>
          <a:p>
            <a:pPr defTabSz="1300163" eaLnBrk="1">
              <a:lnSpc>
                <a:spcPts val="4200"/>
              </a:lnSpc>
            </a:pPr>
            <a:r>
              <a:rPr lang="en-US" altLang="en-US" dirty="0" smtClean="0">
                <a:solidFill>
                  <a:schemeClr val="tx1"/>
                </a:solidFill>
                <a:sym typeface="Helvetica" pitchFamily="1" charset="0"/>
              </a:rPr>
              <a:t>Initial </a:t>
            </a:r>
            <a:r>
              <a:rPr lang="en-US" altLang="en-US" dirty="0">
                <a:solidFill>
                  <a:schemeClr val="tx1"/>
                </a:solidFill>
                <a:sym typeface="Helvetica" pitchFamily="1" charset="0"/>
              </a:rPr>
              <a:t>Considerations </a:t>
            </a:r>
            <a:r>
              <a:rPr lang="en-US" altLang="en-US" dirty="0" smtClean="0">
                <a:solidFill>
                  <a:schemeClr val="tx1"/>
                </a:solidFill>
                <a:sym typeface="Helvetica" pitchFamily="1" charset="0"/>
              </a:rPr>
              <a:t>for a Spill Prevention and </a:t>
            </a:r>
            <a:br>
              <a:rPr lang="en-US" altLang="en-US" dirty="0" smtClean="0">
                <a:solidFill>
                  <a:schemeClr val="tx1"/>
                </a:solidFill>
                <a:sym typeface="Helvetica" pitchFamily="1" charset="0"/>
              </a:rPr>
            </a:br>
            <a:r>
              <a:rPr lang="en-US" altLang="en-US" dirty="0" smtClean="0">
                <a:solidFill>
                  <a:schemeClr val="tx1"/>
                </a:solidFill>
                <a:sym typeface="Helvetica" pitchFamily="1" charset="0"/>
              </a:rPr>
              <a:t>Response Plan</a:t>
            </a:r>
            <a:endParaRPr lang="en-US" altLang="en-US" dirty="0" smtClean="0">
              <a:solidFill>
                <a:schemeClr val="tx1"/>
              </a:solidFill>
            </a:endParaRPr>
          </a:p>
        </p:txBody>
      </p:sp>
      <p:grpSp>
        <p:nvGrpSpPr>
          <p:cNvPr id="18442" name="Group 19"/>
          <p:cNvGrpSpPr>
            <a:grpSpLocks/>
          </p:cNvGrpSpPr>
          <p:nvPr/>
        </p:nvGrpSpPr>
        <p:grpSpPr bwMode="auto">
          <a:xfrm>
            <a:off x="10077450" y="5526088"/>
            <a:ext cx="1177925" cy="758825"/>
            <a:chOff x="0" y="0"/>
            <a:chExt cx="93" cy="60"/>
          </a:xfrm>
        </p:grpSpPr>
        <p:sp>
          <p:nvSpPr>
            <p:cNvPr id="18515" name="Rectangle 20"/>
            <p:cNvSpPr>
              <a:spLocks/>
            </p:cNvSpPr>
            <p:nvPr/>
          </p:nvSpPr>
          <p:spPr bwMode="auto">
            <a:xfrm>
              <a:off x="0" y="0"/>
              <a:ext cx="93" cy="60"/>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16" name="Rectangle 21"/>
            <p:cNvSpPr>
              <a:spLocks/>
            </p:cNvSpPr>
            <p:nvPr/>
          </p:nvSpPr>
          <p:spPr bwMode="auto">
            <a:xfrm>
              <a:off x="0" y="7"/>
              <a:ext cx="9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Resource efficient? </a:t>
              </a:r>
              <a:endParaRPr lang="en-US" altLang="en-US" sz="3600">
                <a:latin typeface="Helvetica Light" pitchFamily="1" charset="0"/>
              </a:endParaRPr>
            </a:p>
          </p:txBody>
        </p:sp>
      </p:grpSp>
      <p:sp>
        <p:nvSpPr>
          <p:cNvPr id="18443" name="Line 22"/>
          <p:cNvSpPr>
            <a:spLocks noChangeShapeType="1"/>
          </p:cNvSpPr>
          <p:nvPr/>
        </p:nvSpPr>
        <p:spPr bwMode="auto">
          <a:xfrm flipV="1">
            <a:off x="7264400" y="3124200"/>
            <a:ext cx="679450" cy="822325"/>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44" name="Line 23"/>
          <p:cNvSpPr>
            <a:spLocks noChangeShapeType="1"/>
          </p:cNvSpPr>
          <p:nvPr/>
        </p:nvSpPr>
        <p:spPr bwMode="auto">
          <a:xfrm>
            <a:off x="9440863" y="2678113"/>
            <a:ext cx="498475" cy="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45" name="Line 24"/>
          <p:cNvSpPr>
            <a:spLocks noChangeShapeType="1"/>
          </p:cNvSpPr>
          <p:nvPr/>
        </p:nvSpPr>
        <p:spPr bwMode="auto">
          <a:xfrm flipH="1">
            <a:off x="10971213" y="4705350"/>
            <a:ext cx="660400" cy="820738"/>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46" name="Line 25"/>
          <p:cNvSpPr>
            <a:spLocks noChangeShapeType="1"/>
          </p:cNvSpPr>
          <p:nvPr/>
        </p:nvSpPr>
        <p:spPr bwMode="auto">
          <a:xfrm flipH="1">
            <a:off x="8502650" y="5905500"/>
            <a:ext cx="1574800" cy="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47" name="Rectangle 26"/>
          <p:cNvSpPr>
            <a:spLocks/>
          </p:cNvSpPr>
          <p:nvPr/>
        </p:nvSpPr>
        <p:spPr bwMode="auto">
          <a:xfrm>
            <a:off x="3359150" y="1625600"/>
            <a:ext cx="6778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48" name="Rectangle 27"/>
          <p:cNvSpPr>
            <a:spLocks/>
          </p:cNvSpPr>
          <p:nvPr/>
        </p:nvSpPr>
        <p:spPr bwMode="auto">
          <a:xfrm>
            <a:off x="6502400" y="3575050"/>
            <a:ext cx="6778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49" name="Rectangle 28"/>
          <p:cNvSpPr>
            <a:spLocks/>
          </p:cNvSpPr>
          <p:nvPr/>
        </p:nvSpPr>
        <p:spPr bwMode="auto">
          <a:xfrm>
            <a:off x="9359900" y="2306638"/>
            <a:ext cx="6778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50" name="Rectangle 29"/>
          <p:cNvSpPr>
            <a:spLocks/>
          </p:cNvSpPr>
          <p:nvPr/>
        </p:nvSpPr>
        <p:spPr bwMode="auto">
          <a:xfrm>
            <a:off x="11858625" y="4659313"/>
            <a:ext cx="6778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51" name="Line 30"/>
          <p:cNvSpPr>
            <a:spLocks noChangeShapeType="1"/>
          </p:cNvSpPr>
          <p:nvPr/>
        </p:nvSpPr>
        <p:spPr bwMode="auto">
          <a:xfrm>
            <a:off x="7815263" y="4275138"/>
            <a:ext cx="619125" cy="1587"/>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52" name="Rectangle 31"/>
          <p:cNvSpPr>
            <a:spLocks/>
          </p:cNvSpPr>
          <p:nvPr/>
        </p:nvSpPr>
        <p:spPr bwMode="auto">
          <a:xfrm>
            <a:off x="8561388" y="3792538"/>
            <a:ext cx="151606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88900" tIns="88900" rIns="88900" bIns="88900"/>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900">
                <a:solidFill>
                  <a:srgbClr val="FFFFFF"/>
                </a:solidFill>
                <a:latin typeface="Helvetica" pitchFamily="1" charset="0"/>
                <a:sym typeface="Helvetica" pitchFamily="1" charset="0"/>
              </a:rPr>
              <a:t>Go to next level on the hierarchy</a:t>
            </a:r>
            <a:endParaRPr lang="en-US" altLang="en-US" sz="3600">
              <a:latin typeface="Helvetica Light" pitchFamily="1" charset="0"/>
            </a:endParaRPr>
          </a:p>
        </p:txBody>
      </p:sp>
      <p:sp>
        <p:nvSpPr>
          <p:cNvPr id="18453" name="Rectangle 32"/>
          <p:cNvSpPr>
            <a:spLocks/>
          </p:cNvSpPr>
          <p:nvPr/>
        </p:nvSpPr>
        <p:spPr bwMode="auto">
          <a:xfrm>
            <a:off x="8451850" y="3033713"/>
            <a:ext cx="5889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54" name="Rectangle 33"/>
          <p:cNvSpPr>
            <a:spLocks/>
          </p:cNvSpPr>
          <p:nvPr/>
        </p:nvSpPr>
        <p:spPr bwMode="auto">
          <a:xfrm>
            <a:off x="2582863" y="8162925"/>
            <a:ext cx="82391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55" name="Rectangle 34"/>
          <p:cNvSpPr>
            <a:spLocks/>
          </p:cNvSpPr>
          <p:nvPr/>
        </p:nvSpPr>
        <p:spPr bwMode="auto">
          <a:xfrm>
            <a:off x="2478088" y="2559050"/>
            <a:ext cx="5889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56" name="Line 35"/>
          <p:cNvSpPr>
            <a:spLocks noChangeShapeType="1"/>
          </p:cNvSpPr>
          <p:nvPr/>
        </p:nvSpPr>
        <p:spPr bwMode="auto">
          <a:xfrm>
            <a:off x="3424238" y="4124325"/>
            <a:ext cx="2752725" cy="11430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57" name="Rectangle 36"/>
          <p:cNvSpPr>
            <a:spLocks/>
          </p:cNvSpPr>
          <p:nvPr/>
        </p:nvSpPr>
        <p:spPr bwMode="auto">
          <a:xfrm>
            <a:off x="3359150" y="3730625"/>
            <a:ext cx="6778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58" name="Rectangle 37"/>
          <p:cNvSpPr>
            <a:spLocks/>
          </p:cNvSpPr>
          <p:nvPr/>
        </p:nvSpPr>
        <p:spPr bwMode="auto">
          <a:xfrm>
            <a:off x="7802563" y="6284913"/>
            <a:ext cx="677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59" name="Rectangle 38"/>
          <p:cNvSpPr>
            <a:spLocks/>
          </p:cNvSpPr>
          <p:nvPr/>
        </p:nvSpPr>
        <p:spPr bwMode="auto">
          <a:xfrm>
            <a:off x="9440863" y="5526088"/>
            <a:ext cx="6778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60" name="Rectangle 39"/>
          <p:cNvSpPr>
            <a:spLocks/>
          </p:cNvSpPr>
          <p:nvPr/>
        </p:nvSpPr>
        <p:spPr bwMode="auto">
          <a:xfrm>
            <a:off x="2544763" y="4903788"/>
            <a:ext cx="5889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61" name="Line 40"/>
          <p:cNvSpPr>
            <a:spLocks noChangeShapeType="1"/>
          </p:cNvSpPr>
          <p:nvPr/>
        </p:nvSpPr>
        <p:spPr bwMode="auto">
          <a:xfrm>
            <a:off x="2578100" y="6629400"/>
            <a:ext cx="0" cy="30480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62" name="Rectangle 41"/>
          <p:cNvSpPr>
            <a:spLocks/>
          </p:cNvSpPr>
          <p:nvPr/>
        </p:nvSpPr>
        <p:spPr bwMode="auto">
          <a:xfrm>
            <a:off x="2544763" y="6553200"/>
            <a:ext cx="5889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grpSp>
        <p:nvGrpSpPr>
          <p:cNvPr id="18464" name="Group 43"/>
          <p:cNvGrpSpPr>
            <a:grpSpLocks/>
          </p:cNvGrpSpPr>
          <p:nvPr/>
        </p:nvGrpSpPr>
        <p:grpSpPr bwMode="auto">
          <a:xfrm>
            <a:off x="6610350" y="8669338"/>
            <a:ext cx="2274888" cy="758825"/>
            <a:chOff x="0" y="0"/>
            <a:chExt cx="180" cy="60"/>
          </a:xfrm>
        </p:grpSpPr>
        <p:sp>
          <p:nvSpPr>
            <p:cNvPr id="18513" name="AutoShape 44"/>
            <p:cNvSpPr>
              <a:spLocks/>
            </p:cNvSpPr>
            <p:nvPr/>
          </p:nvSpPr>
          <p:spPr bwMode="auto">
            <a:xfrm>
              <a:off x="0" y="0"/>
              <a:ext cx="180" cy="60"/>
            </a:xfrm>
            <a:prstGeom prst="star24">
              <a:avLst>
                <a:gd name="adj" fmla="val 37500"/>
              </a:avLst>
            </a:prstGeom>
            <a:solidFill>
              <a:srgbClr val="FFFF00"/>
            </a:solidFill>
            <a:ln w="36124">
              <a:solidFill>
                <a:srgbClr val="3A5E8A"/>
              </a:solidFill>
              <a:round/>
              <a:headEnd/>
              <a:tailEnd/>
            </a:ln>
          </p:spPr>
          <p:txBody>
            <a:bodyPr lIns="72248" tIns="72248" rIns="72248" bIns="72248"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14" name="Rectangle 45"/>
            <p:cNvSpPr>
              <a:spLocks/>
            </p:cNvSpPr>
            <p:nvPr/>
          </p:nvSpPr>
          <p:spPr bwMode="auto">
            <a:xfrm>
              <a:off x="42" y="5"/>
              <a:ext cx="96" cy="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500" b="1" dirty="0">
                  <a:solidFill>
                    <a:srgbClr val="C00000"/>
                  </a:solidFill>
                  <a:latin typeface="Helvetica" pitchFamily="1" charset="0"/>
                  <a:sym typeface="Helvetica" pitchFamily="1" charset="0"/>
                </a:rPr>
                <a:t>Notify </a:t>
              </a:r>
              <a:r>
                <a:rPr lang="en-US" altLang="en-US" sz="1500" b="1" dirty="0" smtClean="0">
                  <a:solidFill>
                    <a:srgbClr val="C00000"/>
                  </a:solidFill>
                  <a:latin typeface="Helvetica" pitchFamily="1" charset="0"/>
                  <a:sym typeface="Helvetica" pitchFamily="1" charset="0"/>
                </a:rPr>
                <a:t>Command</a:t>
              </a:r>
              <a:endParaRPr lang="en-US" altLang="en-US" sz="3600" dirty="0">
                <a:latin typeface="Helvetica Light" pitchFamily="1" charset="0"/>
              </a:endParaRPr>
            </a:p>
          </p:txBody>
        </p:sp>
      </p:grpSp>
      <p:sp>
        <p:nvSpPr>
          <p:cNvPr id="18465" name="Line 46"/>
          <p:cNvSpPr>
            <a:spLocks noChangeShapeType="1"/>
          </p:cNvSpPr>
          <p:nvPr/>
        </p:nvSpPr>
        <p:spPr bwMode="auto">
          <a:xfrm>
            <a:off x="8312150" y="3079750"/>
            <a:ext cx="387350" cy="712788"/>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66" name="Rectangle 47"/>
          <p:cNvSpPr>
            <a:spLocks/>
          </p:cNvSpPr>
          <p:nvPr/>
        </p:nvSpPr>
        <p:spPr bwMode="auto">
          <a:xfrm>
            <a:off x="2382838" y="8669338"/>
            <a:ext cx="5889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67" name="Line 48"/>
          <p:cNvSpPr>
            <a:spLocks noChangeShapeType="1"/>
          </p:cNvSpPr>
          <p:nvPr/>
        </p:nvSpPr>
        <p:spPr bwMode="auto">
          <a:xfrm flipV="1">
            <a:off x="3530600" y="4597400"/>
            <a:ext cx="3028950" cy="294640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68" name="Rectangle 49"/>
          <p:cNvSpPr>
            <a:spLocks/>
          </p:cNvSpPr>
          <p:nvPr/>
        </p:nvSpPr>
        <p:spPr bwMode="auto">
          <a:xfrm>
            <a:off x="3371850" y="8682038"/>
            <a:ext cx="67786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grpSp>
        <p:nvGrpSpPr>
          <p:cNvPr id="18469" name="Group 50"/>
          <p:cNvGrpSpPr>
            <a:grpSpLocks/>
          </p:cNvGrpSpPr>
          <p:nvPr/>
        </p:nvGrpSpPr>
        <p:grpSpPr bwMode="auto">
          <a:xfrm>
            <a:off x="1733550" y="8650288"/>
            <a:ext cx="1690688" cy="795337"/>
            <a:chOff x="0" y="0"/>
            <a:chExt cx="134" cy="63"/>
          </a:xfrm>
        </p:grpSpPr>
        <p:sp>
          <p:nvSpPr>
            <p:cNvPr id="18511" name="Rectangle 51"/>
            <p:cNvSpPr>
              <a:spLocks/>
            </p:cNvSpPr>
            <p:nvPr/>
          </p:nvSpPr>
          <p:spPr bwMode="auto">
            <a:xfrm>
              <a:off x="0" y="1"/>
              <a:ext cx="134" cy="61"/>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12" name="Rectangle 52"/>
            <p:cNvSpPr>
              <a:spLocks/>
            </p:cNvSpPr>
            <p:nvPr/>
          </p:nvSpPr>
          <p:spPr bwMode="auto">
            <a:xfrm>
              <a:off x="0" y="0"/>
              <a:ext cx="134"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Level 5: Have all other options been assessed?</a:t>
              </a:r>
              <a:endParaRPr lang="en-US" altLang="en-US" sz="3600">
                <a:latin typeface="Helvetica Light" pitchFamily="1" charset="0"/>
              </a:endParaRPr>
            </a:p>
          </p:txBody>
        </p:sp>
      </p:grpSp>
      <p:grpSp>
        <p:nvGrpSpPr>
          <p:cNvPr id="18471" name="Group 54"/>
          <p:cNvGrpSpPr>
            <a:grpSpLocks/>
          </p:cNvGrpSpPr>
          <p:nvPr/>
        </p:nvGrpSpPr>
        <p:grpSpPr bwMode="auto">
          <a:xfrm>
            <a:off x="6759575" y="7315200"/>
            <a:ext cx="2257425" cy="1246188"/>
            <a:chOff x="0" y="0"/>
            <a:chExt cx="178" cy="99"/>
          </a:xfrm>
        </p:grpSpPr>
        <p:sp>
          <p:nvSpPr>
            <p:cNvPr id="18509" name="Rectangle 55"/>
            <p:cNvSpPr>
              <a:spLocks/>
            </p:cNvSpPr>
            <p:nvPr/>
          </p:nvSpPr>
          <p:spPr bwMode="auto">
            <a:xfrm>
              <a:off x="0" y="0"/>
              <a:ext cx="178" cy="99"/>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10" name="Rectangle 56"/>
            <p:cNvSpPr>
              <a:spLocks/>
            </p:cNvSpPr>
            <p:nvPr/>
          </p:nvSpPr>
          <p:spPr bwMode="auto">
            <a:xfrm>
              <a:off x="0" y="0"/>
              <a:ext cx="17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Follow or develop plan/ SOP for implementation, monitoring and evaluation  and transfer/closure (if necessary)              </a:t>
              </a:r>
              <a:endParaRPr lang="en-US" altLang="en-US" sz="3600">
                <a:latin typeface="Helvetica Light" pitchFamily="1" charset="0"/>
              </a:endParaRPr>
            </a:p>
          </p:txBody>
        </p:sp>
      </p:grpSp>
      <p:sp>
        <p:nvSpPr>
          <p:cNvPr id="18472" name="Rectangle 57"/>
          <p:cNvSpPr>
            <a:spLocks/>
          </p:cNvSpPr>
          <p:nvPr/>
        </p:nvSpPr>
        <p:spPr bwMode="auto">
          <a:xfrm>
            <a:off x="3530600" y="7543800"/>
            <a:ext cx="6778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73" name="Line 58"/>
          <p:cNvSpPr>
            <a:spLocks noChangeShapeType="1"/>
          </p:cNvSpPr>
          <p:nvPr/>
        </p:nvSpPr>
        <p:spPr bwMode="auto">
          <a:xfrm>
            <a:off x="3424238" y="9048750"/>
            <a:ext cx="3186112" cy="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74" name="Rectangle 59"/>
          <p:cNvSpPr>
            <a:spLocks/>
          </p:cNvSpPr>
          <p:nvPr/>
        </p:nvSpPr>
        <p:spPr bwMode="auto">
          <a:xfrm>
            <a:off x="2505075" y="9369425"/>
            <a:ext cx="5889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75" name="Rectangle 60"/>
          <p:cNvSpPr>
            <a:spLocks/>
          </p:cNvSpPr>
          <p:nvPr/>
        </p:nvSpPr>
        <p:spPr bwMode="auto">
          <a:xfrm>
            <a:off x="79375" y="1295400"/>
            <a:ext cx="15494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2500" b="1">
                <a:solidFill>
                  <a:srgbClr val="009900"/>
                </a:solidFill>
                <a:latin typeface="Helvetica" pitchFamily="1" charset="0"/>
                <a:sym typeface="Helvetica" pitchFamily="1" charset="0"/>
              </a:rPr>
              <a:t>START</a:t>
            </a:r>
            <a:endParaRPr lang="en-US" altLang="en-US" sz="3600">
              <a:latin typeface="Helvetica Light" pitchFamily="1" charset="0"/>
            </a:endParaRPr>
          </a:p>
        </p:txBody>
      </p:sp>
      <p:sp>
        <p:nvSpPr>
          <p:cNvPr id="18476" name="Line 61"/>
          <p:cNvSpPr>
            <a:spLocks noChangeShapeType="1"/>
          </p:cNvSpPr>
          <p:nvPr/>
        </p:nvSpPr>
        <p:spPr bwMode="auto">
          <a:xfrm flipH="1">
            <a:off x="10144125" y="4275138"/>
            <a:ext cx="1017588" cy="1587"/>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77" name="Line 62"/>
          <p:cNvSpPr>
            <a:spLocks noChangeShapeType="1"/>
          </p:cNvSpPr>
          <p:nvPr/>
        </p:nvSpPr>
        <p:spPr bwMode="auto">
          <a:xfrm flipH="1" flipV="1">
            <a:off x="9859963" y="4719638"/>
            <a:ext cx="806450" cy="80645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78" name="Rectangle 63"/>
          <p:cNvSpPr>
            <a:spLocks/>
          </p:cNvSpPr>
          <p:nvPr/>
        </p:nvSpPr>
        <p:spPr bwMode="auto">
          <a:xfrm>
            <a:off x="7740650" y="3911600"/>
            <a:ext cx="738188"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79" name="Rectangle 64"/>
          <p:cNvSpPr>
            <a:spLocks/>
          </p:cNvSpPr>
          <p:nvPr/>
        </p:nvSpPr>
        <p:spPr bwMode="auto">
          <a:xfrm>
            <a:off x="10682288" y="3932238"/>
            <a:ext cx="5889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80" name="Rectangle 65"/>
          <p:cNvSpPr>
            <a:spLocks/>
          </p:cNvSpPr>
          <p:nvPr/>
        </p:nvSpPr>
        <p:spPr bwMode="auto">
          <a:xfrm>
            <a:off x="10460038" y="5092700"/>
            <a:ext cx="58896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81" name="Line 66"/>
          <p:cNvSpPr>
            <a:spLocks noChangeShapeType="1"/>
          </p:cNvSpPr>
          <p:nvPr/>
        </p:nvSpPr>
        <p:spPr bwMode="auto">
          <a:xfrm flipV="1">
            <a:off x="8208963" y="4862513"/>
            <a:ext cx="574675" cy="663575"/>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82" name="Rectangle 67"/>
          <p:cNvSpPr>
            <a:spLocks/>
          </p:cNvSpPr>
          <p:nvPr/>
        </p:nvSpPr>
        <p:spPr bwMode="auto">
          <a:xfrm>
            <a:off x="8426450" y="5105400"/>
            <a:ext cx="587375"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83" name="Line 68"/>
          <p:cNvSpPr>
            <a:spLocks noChangeShapeType="1"/>
          </p:cNvSpPr>
          <p:nvPr/>
        </p:nvSpPr>
        <p:spPr bwMode="auto">
          <a:xfrm>
            <a:off x="7881938" y="6284913"/>
            <a:ext cx="3175" cy="1030287"/>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84" name="Line 70"/>
          <p:cNvSpPr>
            <a:spLocks noChangeShapeType="1"/>
          </p:cNvSpPr>
          <p:nvPr/>
        </p:nvSpPr>
        <p:spPr bwMode="auto">
          <a:xfrm>
            <a:off x="2578100" y="4953000"/>
            <a:ext cx="0" cy="38100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85" name="Line 71"/>
          <p:cNvSpPr>
            <a:spLocks noChangeShapeType="1"/>
          </p:cNvSpPr>
          <p:nvPr/>
        </p:nvSpPr>
        <p:spPr bwMode="auto">
          <a:xfrm>
            <a:off x="2540000" y="2590800"/>
            <a:ext cx="0" cy="62230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86" name="Line 72"/>
          <p:cNvSpPr>
            <a:spLocks noChangeShapeType="1"/>
          </p:cNvSpPr>
          <p:nvPr/>
        </p:nvSpPr>
        <p:spPr bwMode="auto">
          <a:xfrm>
            <a:off x="2578100" y="8153400"/>
            <a:ext cx="0" cy="496888"/>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87" name="Line 73"/>
          <p:cNvSpPr>
            <a:spLocks noChangeShapeType="1"/>
          </p:cNvSpPr>
          <p:nvPr/>
        </p:nvSpPr>
        <p:spPr bwMode="auto">
          <a:xfrm flipV="1">
            <a:off x="1473200" y="1584325"/>
            <a:ext cx="260350" cy="0"/>
          </a:xfrm>
          <a:prstGeom prst="line">
            <a:avLst/>
          </a:prstGeom>
          <a:noFill/>
          <a:ln w="27093">
            <a:solidFill>
              <a:srgbClr val="009900"/>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88" name="Line 74"/>
          <p:cNvSpPr>
            <a:spLocks noChangeShapeType="1"/>
          </p:cNvSpPr>
          <p:nvPr/>
        </p:nvSpPr>
        <p:spPr bwMode="auto">
          <a:xfrm flipV="1">
            <a:off x="3378200" y="4584700"/>
            <a:ext cx="2798763" cy="1435100"/>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89" name="Line 75"/>
          <p:cNvSpPr>
            <a:spLocks noChangeShapeType="1"/>
          </p:cNvSpPr>
          <p:nvPr/>
        </p:nvSpPr>
        <p:spPr bwMode="auto">
          <a:xfrm>
            <a:off x="3424238" y="2393950"/>
            <a:ext cx="2952750" cy="1552575"/>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grpSp>
        <p:nvGrpSpPr>
          <p:cNvPr id="18490" name="Group 76"/>
          <p:cNvGrpSpPr>
            <a:grpSpLocks/>
          </p:cNvGrpSpPr>
          <p:nvPr/>
        </p:nvGrpSpPr>
        <p:grpSpPr bwMode="auto">
          <a:xfrm>
            <a:off x="9939338" y="2279650"/>
            <a:ext cx="1638300" cy="795338"/>
            <a:chOff x="0" y="0"/>
            <a:chExt cx="130" cy="63"/>
          </a:xfrm>
        </p:grpSpPr>
        <p:sp>
          <p:nvSpPr>
            <p:cNvPr id="18507" name="Rectangle 77"/>
            <p:cNvSpPr>
              <a:spLocks/>
            </p:cNvSpPr>
            <p:nvPr/>
          </p:nvSpPr>
          <p:spPr bwMode="auto">
            <a:xfrm>
              <a:off x="0" y="5"/>
              <a:ext cx="130" cy="52"/>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08" name="Rectangle 78"/>
            <p:cNvSpPr>
              <a:spLocks/>
            </p:cNvSpPr>
            <p:nvPr/>
          </p:nvSpPr>
          <p:spPr bwMode="auto">
            <a:xfrm>
              <a:off x="0" y="0"/>
              <a:ext cx="13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Meets standards and applicable regulations?</a:t>
              </a:r>
              <a:endParaRPr lang="en-US" altLang="en-US" sz="3600">
                <a:latin typeface="Helvetica Light" pitchFamily="1" charset="0"/>
              </a:endParaRPr>
            </a:p>
          </p:txBody>
        </p:sp>
      </p:grpSp>
      <p:sp>
        <p:nvSpPr>
          <p:cNvPr id="18491" name="Line 79"/>
          <p:cNvSpPr>
            <a:spLocks noChangeShapeType="1"/>
          </p:cNvSpPr>
          <p:nvPr/>
        </p:nvSpPr>
        <p:spPr bwMode="auto">
          <a:xfrm flipH="1">
            <a:off x="9812338" y="3074988"/>
            <a:ext cx="581025" cy="633412"/>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sp>
        <p:nvSpPr>
          <p:cNvPr id="18492" name="Rectangle 80"/>
          <p:cNvSpPr>
            <a:spLocks/>
          </p:cNvSpPr>
          <p:nvPr/>
        </p:nvSpPr>
        <p:spPr bwMode="auto">
          <a:xfrm>
            <a:off x="10160000" y="3124200"/>
            <a:ext cx="5889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C00000"/>
                </a:solidFill>
                <a:latin typeface="Helvetica" pitchFamily="1" charset="0"/>
                <a:sym typeface="Helvetica" pitchFamily="1" charset="0"/>
              </a:rPr>
              <a:t>No</a:t>
            </a:r>
            <a:endParaRPr lang="en-US" altLang="en-US" sz="3600">
              <a:latin typeface="Helvetica Light" pitchFamily="1" charset="0"/>
            </a:endParaRPr>
          </a:p>
        </p:txBody>
      </p:sp>
      <p:sp>
        <p:nvSpPr>
          <p:cNvPr id="18493" name="Rectangle 81"/>
          <p:cNvSpPr>
            <a:spLocks/>
          </p:cNvSpPr>
          <p:nvPr/>
        </p:nvSpPr>
        <p:spPr bwMode="auto">
          <a:xfrm>
            <a:off x="11226800" y="3048000"/>
            <a:ext cx="6778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sp>
        <p:nvSpPr>
          <p:cNvPr id="18494" name="Line 82"/>
          <p:cNvSpPr>
            <a:spLocks noChangeShapeType="1"/>
          </p:cNvSpPr>
          <p:nvPr/>
        </p:nvSpPr>
        <p:spPr bwMode="auto">
          <a:xfrm>
            <a:off x="11063288" y="3074988"/>
            <a:ext cx="585787" cy="763587"/>
          </a:xfrm>
          <a:prstGeom prst="line">
            <a:avLst/>
          </a:prstGeom>
          <a:noFill/>
          <a:ln w="27093">
            <a:solidFill>
              <a:srgbClr val="4A7EBB"/>
            </a:solidFill>
            <a:round/>
            <a:headEnd/>
            <a:tailEnd type="arrow" w="lg" len="lg"/>
          </a:ln>
          <a:extLst>
            <a:ext uri="{909E8E84-426E-40DD-AFC4-6F175D3DCCD1}">
              <a14:hiddenFill xmlns:a14="http://schemas.microsoft.com/office/drawing/2010/main">
                <a:noFill/>
              </a14:hiddenFill>
            </a:ext>
          </a:extLst>
        </p:spPr>
        <p:txBody>
          <a:bodyPr/>
          <a:lstStyle/>
          <a:p>
            <a:endParaRPr lang="en-US"/>
          </a:p>
        </p:txBody>
      </p:sp>
      <p:grpSp>
        <p:nvGrpSpPr>
          <p:cNvPr id="18495" name="Group 83"/>
          <p:cNvGrpSpPr>
            <a:grpSpLocks/>
          </p:cNvGrpSpPr>
          <p:nvPr/>
        </p:nvGrpSpPr>
        <p:grpSpPr bwMode="auto">
          <a:xfrm>
            <a:off x="1733550" y="3222625"/>
            <a:ext cx="1690688" cy="1735138"/>
            <a:chOff x="0" y="0"/>
            <a:chExt cx="134" cy="137"/>
          </a:xfrm>
        </p:grpSpPr>
        <p:sp>
          <p:nvSpPr>
            <p:cNvPr id="18505" name="Rectangle 84"/>
            <p:cNvSpPr>
              <a:spLocks/>
            </p:cNvSpPr>
            <p:nvPr/>
          </p:nvSpPr>
          <p:spPr bwMode="auto">
            <a:xfrm>
              <a:off x="0" y="0"/>
              <a:ext cx="134" cy="137"/>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06" name="Rectangle 85"/>
            <p:cNvSpPr>
              <a:spLocks/>
            </p:cNvSpPr>
            <p:nvPr/>
          </p:nvSpPr>
          <p:spPr bwMode="auto">
            <a:xfrm>
              <a:off x="0" y="2"/>
              <a:ext cx="134"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Level 2: Theater/Allied /Contractor support for spill response and disposal of spill residue available or upgradeable?</a:t>
              </a:r>
              <a:endParaRPr lang="en-US" altLang="en-US" sz="3600">
                <a:latin typeface="Helvetica Light" pitchFamily="1" charset="0"/>
              </a:endParaRPr>
            </a:p>
          </p:txBody>
        </p:sp>
      </p:grpSp>
      <p:grpSp>
        <p:nvGrpSpPr>
          <p:cNvPr id="18496" name="Group 86"/>
          <p:cNvGrpSpPr>
            <a:grpSpLocks/>
          </p:cNvGrpSpPr>
          <p:nvPr/>
        </p:nvGrpSpPr>
        <p:grpSpPr bwMode="auto">
          <a:xfrm>
            <a:off x="1733550" y="5237163"/>
            <a:ext cx="1690688" cy="1444625"/>
            <a:chOff x="0" y="0"/>
            <a:chExt cx="134" cy="114"/>
          </a:xfrm>
        </p:grpSpPr>
        <p:sp>
          <p:nvSpPr>
            <p:cNvPr id="18503" name="Rectangle 87"/>
            <p:cNvSpPr>
              <a:spLocks/>
            </p:cNvSpPr>
            <p:nvPr/>
          </p:nvSpPr>
          <p:spPr bwMode="auto">
            <a:xfrm>
              <a:off x="0" y="5"/>
              <a:ext cx="134" cy="104"/>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04" name="Rectangle 88"/>
            <p:cNvSpPr>
              <a:spLocks/>
            </p:cNvSpPr>
            <p:nvPr/>
          </p:nvSpPr>
          <p:spPr bwMode="auto">
            <a:xfrm>
              <a:off x="0" y="0"/>
              <a:ext cx="13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a:solidFill>
                    <a:srgbClr val="FFFFFF"/>
                  </a:solidFill>
                  <a:latin typeface="Helvetica" pitchFamily="1" charset="0"/>
                  <a:sym typeface="Helvetica" pitchFamily="1" charset="0"/>
                </a:rPr>
                <a:t>Level 3: Offsite support for spill response and disposal of spill residue available or upgradeable?</a:t>
              </a:r>
              <a:endParaRPr lang="en-US" altLang="en-US" sz="3600">
                <a:latin typeface="Helvetica Light" pitchFamily="1" charset="0"/>
              </a:endParaRPr>
            </a:p>
          </p:txBody>
        </p:sp>
      </p:grpSp>
      <p:sp>
        <p:nvSpPr>
          <p:cNvPr id="18497" name="Rectangle 89"/>
          <p:cNvSpPr>
            <a:spLocks/>
          </p:cNvSpPr>
          <p:nvPr/>
        </p:nvSpPr>
        <p:spPr bwMode="auto">
          <a:xfrm>
            <a:off x="3378200" y="5410200"/>
            <a:ext cx="677863"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a:spcBef>
                <a:spcPct val="0"/>
              </a:spcBef>
              <a:buSzTx/>
              <a:buFontTx/>
              <a:buNone/>
            </a:pPr>
            <a:r>
              <a:rPr lang="en-US" altLang="en-US" sz="1900">
                <a:solidFill>
                  <a:srgbClr val="009900"/>
                </a:solidFill>
                <a:latin typeface="Helvetica" pitchFamily="1" charset="0"/>
                <a:sym typeface="Helvetica" pitchFamily="1" charset="0"/>
              </a:rPr>
              <a:t>Yes</a:t>
            </a:r>
            <a:endParaRPr lang="en-US" altLang="en-US" sz="3600">
              <a:latin typeface="Helvetica Light" pitchFamily="1" charset="0"/>
            </a:endParaRPr>
          </a:p>
        </p:txBody>
      </p:sp>
      <p:grpSp>
        <p:nvGrpSpPr>
          <p:cNvPr id="18498" name="Group 90"/>
          <p:cNvGrpSpPr>
            <a:grpSpLocks/>
          </p:cNvGrpSpPr>
          <p:nvPr/>
        </p:nvGrpSpPr>
        <p:grpSpPr bwMode="auto">
          <a:xfrm>
            <a:off x="1628775" y="6634163"/>
            <a:ext cx="1885950" cy="1841500"/>
            <a:chOff x="-1" y="-1"/>
            <a:chExt cx="149" cy="146"/>
          </a:xfrm>
        </p:grpSpPr>
        <p:sp>
          <p:nvSpPr>
            <p:cNvPr id="18501" name="Rectangle 91"/>
            <p:cNvSpPr>
              <a:spLocks/>
            </p:cNvSpPr>
            <p:nvPr/>
          </p:nvSpPr>
          <p:spPr bwMode="auto">
            <a:xfrm>
              <a:off x="0" y="25"/>
              <a:ext cx="148" cy="95"/>
            </a:xfrm>
            <a:prstGeom prst="rect">
              <a:avLst/>
            </a:prstGeom>
            <a:solidFill>
              <a:srgbClr val="4F81BD"/>
            </a:solidFill>
            <a:ln w="36124">
              <a:solidFill>
                <a:srgbClr val="3A5E8A"/>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18502" name="Rectangle 92"/>
            <p:cNvSpPr>
              <a:spLocks/>
            </p:cNvSpPr>
            <p:nvPr/>
          </p:nvSpPr>
          <p:spPr bwMode="auto">
            <a:xfrm>
              <a:off x="-1" y="-1"/>
              <a:ext cx="14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126435" tIns="72248" rIns="126435" bIns="72248" anchor="ct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1400" dirty="0">
                  <a:solidFill>
                    <a:srgbClr val="FFFFFF"/>
                  </a:solidFill>
                  <a:latin typeface="Helvetica" pitchFamily="1" charset="0"/>
                  <a:sym typeface="Helvetica" pitchFamily="1" charset="0"/>
                </a:rPr>
                <a:t>Level 4: Field  </a:t>
              </a:r>
              <a:r>
                <a:rPr lang="en-US" altLang="en-US" sz="1400" dirty="0" smtClean="0">
                  <a:solidFill>
                    <a:srgbClr val="FFFFFF"/>
                  </a:solidFill>
                  <a:latin typeface="Helvetica" pitchFamily="1" charset="0"/>
                  <a:sym typeface="Helvetica" pitchFamily="1" charset="0"/>
                </a:rPr>
                <a:t>expedient </a:t>
              </a:r>
              <a:r>
                <a:rPr lang="en-US" altLang="en-US" sz="1400" dirty="0">
                  <a:solidFill>
                    <a:srgbClr val="FFFFFF"/>
                  </a:solidFill>
                  <a:latin typeface="Helvetica" pitchFamily="1" charset="0"/>
                  <a:sym typeface="Helvetica" pitchFamily="1" charset="0"/>
                </a:rPr>
                <a:t>support for spill response and disposal of spill residue available?</a:t>
              </a:r>
              <a:endParaRPr lang="en-US" altLang="en-US" sz="3600" dirty="0">
                <a:latin typeface="Helvetica Light" pitchFamily="1" charset="0"/>
              </a:endParaRPr>
            </a:p>
          </p:txBody>
        </p:sp>
      </p:grpSp>
      <p:cxnSp>
        <p:nvCxnSpPr>
          <p:cNvPr id="18499" name="Elbow Connector 94"/>
          <p:cNvCxnSpPr>
            <a:cxnSpLocks noChangeShapeType="1"/>
          </p:cNvCxnSpPr>
          <p:nvPr/>
        </p:nvCxnSpPr>
        <p:spPr bwMode="auto">
          <a:xfrm rot="16200000" flipV="1">
            <a:off x="-2184400" y="4724400"/>
            <a:ext cx="7620000" cy="1828800"/>
          </a:xfrm>
          <a:prstGeom prst="bentConnector3">
            <a:avLst>
              <a:gd name="adj1" fmla="val -2000"/>
            </a:avLst>
          </a:prstGeom>
          <a:noFill/>
          <a:ln w="12700">
            <a:solidFill>
              <a:srgbClr val="0070C0"/>
            </a:solidFill>
            <a:miter lim="0"/>
            <a:headEnd/>
            <a:tailEnd type="arrow" w="med" len="med"/>
          </a:ln>
          <a:extLst>
            <a:ext uri="{909E8E84-426E-40DD-AFC4-6F175D3DCCD1}">
              <a14:hiddenFill xmlns:a14="http://schemas.microsoft.com/office/drawing/2010/main">
                <a:noFill/>
              </a14:hiddenFill>
            </a:ext>
          </a:extLst>
        </p:spPr>
      </p:cxnSp>
      <p:cxnSp>
        <p:nvCxnSpPr>
          <p:cNvPr id="18500" name="Elbow Connector 96"/>
          <p:cNvCxnSpPr>
            <a:cxnSpLocks noChangeShapeType="1"/>
          </p:cNvCxnSpPr>
          <p:nvPr/>
        </p:nvCxnSpPr>
        <p:spPr bwMode="auto">
          <a:xfrm rot="16200000" flipV="1">
            <a:off x="-508000" y="7010400"/>
            <a:ext cx="3733800" cy="1143000"/>
          </a:xfrm>
          <a:prstGeom prst="bentConnector3">
            <a:avLst>
              <a:gd name="adj1" fmla="val 50000"/>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0"/>
                <a:headEnd/>
                <a:tailEnd type="arrow" w="med" len="med"/>
              </a14:hiddenLine>
            </a:ext>
          </a:extLst>
        </p:spPr>
      </p:cxnSp>
      <p:sp>
        <p:nvSpPr>
          <p:cNvPr id="94" name="Rektangel 1"/>
          <p:cNvSpPr/>
          <p:nvPr/>
        </p:nvSpPr>
        <p:spPr>
          <a:xfrm>
            <a:off x="11493124" y="60960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474663" y="-533400"/>
            <a:ext cx="12674600" cy="2438400"/>
          </a:xfrm>
        </p:spPr>
        <p:txBody>
          <a:bodyPr/>
          <a:lstStyle/>
          <a:p>
            <a:pPr eaLnBrk="1">
              <a:lnSpc>
                <a:spcPts val="3200"/>
              </a:lnSpc>
              <a:spcBef>
                <a:spcPts val="4200"/>
              </a:spcBef>
              <a:spcAft>
                <a:spcPts val="4800"/>
              </a:spcAft>
            </a:pPr>
            <a:r>
              <a:rPr lang="en-US" altLang="en-US" dirty="0" smtClean="0"/>
              <a:t>Spill Prevention and Response </a:t>
            </a:r>
            <a:br>
              <a:rPr lang="en-US" altLang="en-US" dirty="0" smtClean="0"/>
            </a:br>
            <a:r>
              <a:rPr lang="en-US" altLang="en-US" dirty="0" smtClean="0"/>
              <a:t>Planning Coordination</a:t>
            </a:r>
          </a:p>
        </p:txBody>
      </p:sp>
      <p:sp>
        <p:nvSpPr>
          <p:cNvPr id="19459" name="Rectangle 2"/>
          <p:cNvSpPr>
            <a:spLocks noGrp="1" noChangeArrowheads="1"/>
          </p:cNvSpPr>
          <p:nvPr>
            <p:ph type="body" idx="1"/>
          </p:nvPr>
        </p:nvSpPr>
        <p:spPr>
          <a:xfrm>
            <a:off x="673100" y="2171700"/>
            <a:ext cx="11849100" cy="6591300"/>
          </a:xfrm>
        </p:spPr>
        <p:txBody>
          <a:bodyPr/>
          <a:lstStyle/>
          <a:p>
            <a:pPr eaLnBrk="1">
              <a:spcBef>
                <a:spcPts val="1800"/>
              </a:spcBef>
              <a:defRPr/>
            </a:pPr>
            <a:r>
              <a:rPr lang="en-US" sz="4000" dirty="0" smtClean="0">
                <a:ea typeface="+mn-ea"/>
                <a:sym typeface="Helvetica Light" charset="0"/>
              </a:rPr>
              <a:t>Effective spill </a:t>
            </a:r>
            <a:r>
              <a:rPr lang="en-US" sz="4000" dirty="0" smtClean="0">
                <a:solidFill>
                  <a:schemeClr val="tx1"/>
                </a:solidFill>
                <a:ea typeface="+mn-ea"/>
                <a:sym typeface="Helvetica Light" charset="0"/>
              </a:rPr>
              <a:t>response planning cannot be done by the EO alone</a:t>
            </a:r>
          </a:p>
          <a:p>
            <a:pPr eaLnBrk="1">
              <a:spcBef>
                <a:spcPts val="1800"/>
              </a:spcBef>
              <a:defRPr/>
            </a:pPr>
            <a:r>
              <a:rPr lang="en-US" sz="4000" dirty="0" smtClean="0">
                <a:solidFill>
                  <a:schemeClr val="tx1"/>
                </a:solidFill>
                <a:ea typeface="+mn-ea"/>
                <a:sym typeface="Helvetica Light" charset="0"/>
              </a:rPr>
              <a:t>Spill response planning requires a team effort to include (but not limited to</a:t>
            </a:r>
            <a:r>
              <a:rPr lang="en-US" sz="4000" dirty="0" smtClean="0">
                <a:ea typeface="+mn-ea"/>
                <a:sym typeface="Helvetica Light" charset="0"/>
              </a:rPr>
              <a:t>) personnel from:</a:t>
            </a:r>
          </a:p>
          <a:p>
            <a:pPr lvl="1" eaLnBrk="1">
              <a:spcBef>
                <a:spcPct val="0"/>
              </a:spcBef>
              <a:buSzPct val="60000"/>
              <a:buFont typeface="Wingdings" pitchFamily="2" charset="2"/>
              <a:buChar char="§"/>
              <a:defRPr/>
            </a:pPr>
            <a:r>
              <a:rPr lang="en-US" sz="4000" dirty="0" smtClean="0">
                <a:ea typeface="+mn-ea"/>
                <a:sym typeface="Helvetica Light" charset="0"/>
              </a:rPr>
              <a:t>Plans and Operations</a:t>
            </a:r>
          </a:p>
          <a:p>
            <a:pPr lvl="1" eaLnBrk="1">
              <a:spcBef>
                <a:spcPct val="0"/>
              </a:spcBef>
              <a:buSzPct val="60000"/>
              <a:buFont typeface="Wingdings" pitchFamily="2" charset="2"/>
              <a:buChar char="§"/>
              <a:defRPr/>
            </a:pPr>
            <a:r>
              <a:rPr lang="en-US" sz="4000" dirty="0" smtClean="0">
                <a:ea typeface="+mn-ea"/>
                <a:sym typeface="Helvetica Light" charset="0"/>
              </a:rPr>
              <a:t>Safety Office</a:t>
            </a:r>
          </a:p>
          <a:p>
            <a:pPr lvl="1" eaLnBrk="1">
              <a:spcBef>
                <a:spcPct val="0"/>
              </a:spcBef>
              <a:buSzPct val="60000"/>
              <a:buFont typeface="Wingdings" pitchFamily="2" charset="2"/>
              <a:buChar char="§"/>
              <a:defRPr/>
            </a:pPr>
            <a:r>
              <a:rPr lang="en-US" sz="4000" dirty="0" smtClean="0">
                <a:ea typeface="+mn-ea"/>
                <a:sym typeface="Helvetica Light" charset="0"/>
              </a:rPr>
              <a:t>Logistics</a:t>
            </a:r>
          </a:p>
          <a:p>
            <a:pPr lvl="1" eaLnBrk="1">
              <a:spcBef>
                <a:spcPct val="0"/>
              </a:spcBef>
              <a:buSzPct val="60000"/>
              <a:buFont typeface="Wingdings" pitchFamily="2" charset="2"/>
              <a:buChar char="§"/>
              <a:defRPr/>
            </a:pPr>
            <a:r>
              <a:rPr lang="en-US" sz="4000" dirty="0" smtClean="0">
                <a:ea typeface="+mn-ea"/>
                <a:sym typeface="Helvetica Light" charset="0"/>
              </a:rPr>
              <a:t>Public Affairs</a:t>
            </a:r>
          </a:p>
          <a:p>
            <a:pPr lvl="1" eaLnBrk="1">
              <a:spcBef>
                <a:spcPct val="0"/>
              </a:spcBef>
              <a:buSzPct val="60000"/>
              <a:buFont typeface="Wingdings" pitchFamily="2" charset="2"/>
              <a:buChar char="§"/>
              <a:defRPr/>
            </a:pPr>
            <a:r>
              <a:rPr lang="en-US" sz="4000" dirty="0" smtClean="0">
                <a:ea typeface="+mn-ea"/>
                <a:sym typeface="Helvetica Light" charset="0"/>
              </a:rPr>
              <a:t>Fire Department</a:t>
            </a:r>
          </a:p>
          <a:p>
            <a:pPr lvl="1" eaLnBrk="1">
              <a:spcBef>
                <a:spcPct val="0"/>
              </a:spcBef>
              <a:buSzPct val="60000"/>
              <a:buFont typeface="Wingdings" pitchFamily="2" charset="2"/>
              <a:buChar char="§"/>
              <a:defRPr/>
            </a:pPr>
            <a:r>
              <a:rPr lang="en-US" sz="4000" dirty="0" smtClean="0">
                <a:ea typeface="+mn-ea"/>
                <a:sym typeface="Helvetica Light" charset="0"/>
              </a:rPr>
              <a:t>Security and/or military police</a:t>
            </a:r>
          </a:p>
          <a:p>
            <a:pPr lvl="1" eaLnBrk="1">
              <a:spcBef>
                <a:spcPct val="0"/>
              </a:spcBef>
              <a:buSzPct val="60000"/>
              <a:buFont typeface="Wingdings" pitchFamily="2" charset="2"/>
              <a:buChar char="§"/>
              <a:defRPr/>
            </a:pPr>
            <a:r>
              <a:rPr lang="en-US" sz="4000" dirty="0" smtClean="0">
                <a:ea typeface="+mn-ea"/>
                <a:sym typeface="Helvetica Light" charset="0"/>
              </a:rPr>
              <a:t>Medical/Preventive Medicine</a:t>
            </a:r>
          </a:p>
          <a:p>
            <a:pPr lvl="1" eaLnBrk="1">
              <a:spcBef>
                <a:spcPct val="0"/>
              </a:spcBef>
              <a:buSzPct val="60000"/>
              <a:buFont typeface="Wingdings" pitchFamily="2" charset="2"/>
              <a:buChar char="§"/>
              <a:defRPr/>
            </a:pPr>
            <a:r>
              <a:rPr lang="en-US" sz="4000" dirty="0" smtClean="0">
                <a:ea typeface="+mn-ea"/>
                <a:sym typeface="Helvetica Light" charset="0"/>
              </a:rPr>
              <a:t>Engineer/Heavy equipment operations</a:t>
            </a:r>
          </a:p>
          <a:p>
            <a:pPr marL="381000" lvl="1" indent="0" eaLnBrk="1">
              <a:spcBef>
                <a:spcPct val="0"/>
              </a:spcBef>
              <a:buSzPct val="60000"/>
              <a:buFontTx/>
              <a:buNone/>
              <a:defRPr/>
            </a:pPr>
            <a:endParaRPr lang="en-US" sz="4000" dirty="0" smtClean="0">
              <a:ea typeface="+mn-ea"/>
              <a:sym typeface="Helvetica Light" charset="0"/>
            </a:endParaRP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969963" y="-254000"/>
            <a:ext cx="11704637" cy="1625600"/>
          </a:xfrm>
        </p:spPr>
        <p:txBody>
          <a:bodyPr lIns="126435" tIns="72248" rIns="126435" bIns="72248"/>
          <a:lstStyle/>
          <a:p>
            <a:pPr defTabSz="1300163" eaLnBrk="1"/>
            <a:r>
              <a:rPr lang="en-US" altLang="en-US" dirty="0" smtClean="0">
                <a:sym typeface="Helvetica" pitchFamily="1" charset="0"/>
              </a:rPr>
              <a:t/>
            </a:r>
            <a:br>
              <a:rPr lang="en-US" altLang="en-US" dirty="0" smtClean="0">
                <a:sym typeface="Helvetica" pitchFamily="1" charset="0"/>
              </a:rPr>
            </a:br>
            <a:r>
              <a:rPr lang="en-US" altLang="en-US" dirty="0" smtClean="0">
                <a:sym typeface="Helvetica" pitchFamily="1" charset="0"/>
              </a:rPr>
              <a:t>Steps to Spill Prevention and Response Planning </a:t>
            </a:r>
            <a:endParaRPr lang="en-US" altLang="en-US" dirty="0" smtClean="0">
              <a:solidFill>
                <a:srgbClr val="FF0000"/>
              </a:solidFill>
            </a:endParaRPr>
          </a:p>
        </p:txBody>
      </p:sp>
      <p:sp>
        <p:nvSpPr>
          <p:cNvPr id="20483" name="Rectangle 2"/>
          <p:cNvSpPr>
            <a:spLocks noGrp="1" noChangeArrowheads="1"/>
          </p:cNvSpPr>
          <p:nvPr>
            <p:ph type="body" idx="1"/>
          </p:nvPr>
        </p:nvSpPr>
        <p:spPr>
          <a:xfrm>
            <a:off x="649288" y="2274888"/>
            <a:ext cx="11704637" cy="6437312"/>
          </a:xfrm>
        </p:spPr>
        <p:txBody>
          <a:bodyPr lIns="126435" tIns="72248" rIns="126435" bIns="72248" anchor="t"/>
          <a:lstStyle/>
          <a:p>
            <a:pPr marL="487363" indent="-487363" defTabSz="1300163" eaLnBrk="1">
              <a:spcBef>
                <a:spcPts val="700"/>
              </a:spcBef>
              <a:buClr>
                <a:srgbClr val="000000"/>
              </a:buClr>
              <a:buFont typeface="ArialMT" charset="0"/>
              <a:buChar char="•"/>
            </a:pPr>
            <a:r>
              <a:rPr lang="en-US" altLang="en-US" sz="4500" dirty="0" smtClean="0">
                <a:sym typeface="Helvetica" pitchFamily="1" charset="0"/>
              </a:rPr>
              <a:t>Review of existing information</a:t>
            </a:r>
          </a:p>
          <a:p>
            <a:pPr marL="487363" indent="-487363" defTabSz="1300163" eaLnBrk="1">
              <a:spcBef>
                <a:spcPts val="700"/>
              </a:spcBef>
              <a:buClr>
                <a:srgbClr val="000000"/>
              </a:buClr>
              <a:buFont typeface="ArialMT" charset="0"/>
              <a:buChar char="•"/>
            </a:pPr>
            <a:r>
              <a:rPr lang="en-US" altLang="en-US" sz="4500" dirty="0" smtClean="0">
                <a:sym typeface="Helvetica" pitchFamily="1" charset="0"/>
              </a:rPr>
              <a:t>Risk analysis</a:t>
            </a:r>
          </a:p>
          <a:p>
            <a:pPr marL="487363" indent="-487363" defTabSz="1300163" eaLnBrk="1">
              <a:spcBef>
                <a:spcPts val="700"/>
              </a:spcBef>
              <a:buClr>
                <a:srgbClr val="000000"/>
              </a:buClr>
              <a:buFont typeface="ArialMT" charset="0"/>
              <a:buChar char="•"/>
            </a:pPr>
            <a:r>
              <a:rPr lang="en-US" altLang="en-US" sz="4500" dirty="0" smtClean="0">
                <a:sym typeface="Helvetica" pitchFamily="1" charset="0"/>
              </a:rPr>
              <a:t>Assessment of preparedness, prevention and response controls</a:t>
            </a:r>
          </a:p>
          <a:p>
            <a:pPr marL="487363" indent="-487363" defTabSz="1300163" eaLnBrk="1">
              <a:spcBef>
                <a:spcPts val="700"/>
              </a:spcBef>
              <a:buClr>
                <a:srgbClr val="000000"/>
              </a:buClr>
              <a:buFont typeface="ArialMT" charset="0"/>
              <a:buChar char="•"/>
            </a:pPr>
            <a:r>
              <a:rPr lang="en-US" altLang="en-US" sz="4500" dirty="0" smtClean="0">
                <a:sym typeface="Helvetica" pitchFamily="1" charset="0"/>
              </a:rPr>
              <a:t>Completion of Spill Prevention and Response Plan</a:t>
            </a:r>
          </a:p>
          <a:p>
            <a:pPr marL="487363" indent="-487363" defTabSz="1300163" eaLnBrk="1">
              <a:spcBef>
                <a:spcPts val="700"/>
              </a:spcBef>
              <a:buClr>
                <a:srgbClr val="000000"/>
              </a:buClr>
              <a:buFont typeface="ArialMT" charset="0"/>
              <a:buChar char="•"/>
            </a:pPr>
            <a:r>
              <a:rPr lang="en-US" altLang="en-US" sz="4500" dirty="0" smtClean="0">
                <a:sym typeface="Helvetica" pitchFamily="1" charset="0"/>
              </a:rPr>
              <a:t>Maintenance of a dynamic program</a:t>
            </a:r>
          </a:p>
        </p:txBody>
      </p:sp>
      <p:pic>
        <p:nvPicPr>
          <p:cNvPr id="20484" name="Picture 3" descr="image2.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94938" y="1733550"/>
            <a:ext cx="2166937"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a:xfrm>
            <a:off x="0" y="152400"/>
            <a:ext cx="13004800" cy="990600"/>
          </a:xfrm>
        </p:spPr>
        <p:txBody>
          <a:bodyPr lIns="126435" tIns="72248" rIns="126435" bIns="72248"/>
          <a:lstStyle/>
          <a:p>
            <a:pPr defTabSz="1300163" eaLnBrk="1"/>
            <a:r>
              <a:rPr lang="en-US" altLang="en-US" smtClean="0">
                <a:sym typeface="Helvetica" pitchFamily="1" charset="0"/>
              </a:rPr>
              <a:t>Review of Existing Information</a:t>
            </a:r>
            <a:endParaRPr lang="en-US" altLang="en-US" smtClean="0"/>
          </a:p>
        </p:txBody>
      </p:sp>
      <p:sp>
        <p:nvSpPr>
          <p:cNvPr id="21507" name="Rectangle 2"/>
          <p:cNvSpPr>
            <a:spLocks noGrp="1" noChangeArrowheads="1"/>
          </p:cNvSpPr>
          <p:nvPr>
            <p:ph idx="1"/>
          </p:nvPr>
        </p:nvSpPr>
        <p:spPr/>
        <p:txBody>
          <a:bodyPr lIns="126435" tIns="72248" rIns="126435" bIns="72248" anchor="t"/>
          <a:lstStyle/>
          <a:p>
            <a:pPr marL="487363" indent="-487363" defTabSz="1300163" eaLnBrk="1">
              <a:spcBef>
                <a:spcPts val="700"/>
              </a:spcBef>
              <a:buClr>
                <a:srgbClr val="000000"/>
              </a:buClr>
              <a:buFont typeface="ArialMT" charset="0"/>
              <a:buChar char="•"/>
            </a:pPr>
            <a:r>
              <a:rPr lang="en-US" altLang="en-US" sz="3600" dirty="0" smtClean="0">
                <a:solidFill>
                  <a:schemeClr val="tx1"/>
                </a:solidFill>
                <a:sym typeface="Helvetica" pitchFamily="1" charset="0"/>
              </a:rPr>
              <a:t>Environmental studies of the area (including EBS, ECS) </a:t>
            </a:r>
          </a:p>
          <a:p>
            <a:pPr marL="487363" indent="-487363" defTabSz="1300163" eaLnBrk="1">
              <a:spcBef>
                <a:spcPts val="700"/>
              </a:spcBef>
              <a:buClr>
                <a:srgbClr val="000000"/>
              </a:buClr>
              <a:buFont typeface="ArialMT" charset="0"/>
              <a:buChar char="•"/>
            </a:pPr>
            <a:r>
              <a:rPr lang="en-US" altLang="en-US" sz="3600" dirty="0" smtClean="0">
                <a:solidFill>
                  <a:schemeClr val="tx1"/>
                </a:solidFill>
                <a:sym typeface="Helvetica" pitchFamily="1" charset="0"/>
              </a:rPr>
              <a:t>Websites</a:t>
            </a:r>
          </a:p>
          <a:p>
            <a:pPr marL="487363" indent="-487363" defTabSz="1300163" eaLnBrk="1">
              <a:spcBef>
                <a:spcPts val="700"/>
              </a:spcBef>
              <a:buClr>
                <a:srgbClr val="000000"/>
              </a:buClr>
              <a:buFont typeface="ArialMT" charset="0"/>
              <a:buChar char="•"/>
            </a:pPr>
            <a:r>
              <a:rPr lang="en-US" altLang="en-US" sz="3600" dirty="0" smtClean="0">
                <a:solidFill>
                  <a:schemeClr val="tx1"/>
                </a:solidFill>
                <a:sym typeface="Helvetica" pitchFamily="1" charset="0"/>
              </a:rPr>
              <a:t>Command guidelines</a:t>
            </a:r>
          </a:p>
          <a:p>
            <a:pPr marL="487363" indent="-487363" defTabSz="1300163" eaLnBrk="1">
              <a:spcBef>
                <a:spcPts val="700"/>
              </a:spcBef>
              <a:buClr>
                <a:srgbClr val="000000"/>
              </a:buClr>
              <a:buFont typeface="ArialMT" charset="0"/>
              <a:buChar char="•"/>
            </a:pPr>
            <a:r>
              <a:rPr lang="en-US" altLang="en-US" sz="3600" dirty="0" smtClean="0">
                <a:solidFill>
                  <a:schemeClr val="tx1"/>
                </a:solidFill>
                <a:sym typeface="Helvetica" pitchFamily="1" charset="0"/>
              </a:rPr>
              <a:t>Facility plans</a:t>
            </a:r>
          </a:p>
          <a:p>
            <a:pPr marL="487363" indent="-487363" defTabSz="1300163" eaLnBrk="1">
              <a:spcBef>
                <a:spcPts val="700"/>
              </a:spcBef>
              <a:buClr>
                <a:srgbClr val="000000"/>
              </a:buClr>
              <a:buFont typeface="ArialMT" charset="0"/>
              <a:buChar char="•"/>
            </a:pPr>
            <a:r>
              <a:rPr lang="en-US" altLang="en-US" sz="3600" dirty="0" smtClean="0">
                <a:solidFill>
                  <a:schemeClr val="tx1"/>
                </a:solidFill>
                <a:sym typeface="Helvetica" pitchFamily="1" charset="0"/>
              </a:rPr>
              <a:t>Other information</a:t>
            </a:r>
          </a:p>
          <a:p>
            <a:pPr marL="0" indent="0" defTabSz="1300163" eaLnBrk="1">
              <a:spcBef>
                <a:spcPts val="700"/>
              </a:spcBef>
              <a:buClr>
                <a:srgbClr val="000000"/>
              </a:buClr>
              <a:buNone/>
            </a:pPr>
            <a:endParaRPr lang="en-US" altLang="en-US" sz="1600" dirty="0" smtClean="0"/>
          </a:p>
        </p:txBody>
      </p:sp>
      <p:pic>
        <p:nvPicPr>
          <p:cNvPr id="21508" name="Picture 3" descr="imag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388" y="3251200"/>
            <a:ext cx="36957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1509" name="Picture 4" descr="image4.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84913" y="6284913"/>
            <a:ext cx="28003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1510" name="Picture 5" descr="image5.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8" y="6176963"/>
            <a:ext cx="2828925" cy="327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8"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49288" y="-152400"/>
            <a:ext cx="11704637" cy="1625600"/>
          </a:xfrm>
        </p:spPr>
        <p:txBody>
          <a:bodyPr lIns="126435" tIns="72248" rIns="126435" bIns="72248"/>
          <a:lstStyle/>
          <a:p>
            <a:pPr defTabSz="1300163" eaLnBrk="1">
              <a:defRPr/>
            </a:pPr>
            <a:r>
              <a:rPr lang="en-US" dirty="0" smtClean="0">
                <a:latin typeface="+mj-lt"/>
                <a:ea typeface="Helvetica" charset="0"/>
                <a:sym typeface="Helvetica" charset="0"/>
              </a:rPr>
              <a:t>Risk Analysis</a:t>
            </a:r>
            <a:endParaRPr lang="en-US" dirty="0" smtClean="0">
              <a:latin typeface="+mj-lt"/>
              <a:ea typeface="+mj-ea"/>
              <a:sym typeface="Helvetica Light" charset="0"/>
            </a:endParaRPr>
          </a:p>
        </p:txBody>
      </p:sp>
      <p:sp>
        <p:nvSpPr>
          <p:cNvPr id="15363" name="Rectangle 2"/>
          <p:cNvSpPr>
            <a:spLocks noGrp="1" noChangeArrowheads="1"/>
          </p:cNvSpPr>
          <p:nvPr>
            <p:ph type="body" idx="1"/>
          </p:nvPr>
        </p:nvSpPr>
        <p:spPr>
          <a:xfrm>
            <a:off x="254000" y="1600200"/>
            <a:ext cx="7924800" cy="6437313"/>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sym typeface="Helvetica" charset="0"/>
              </a:rPr>
              <a:t>To begin your risk analysis, identify the hazards:</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Potential activities that could result in a release or spill</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Facilities and infrastructure where hazardous spills are most likely to occur</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Other potential occurrences (such as traffic accidents)</a:t>
            </a:r>
          </a:p>
        </p:txBody>
      </p:sp>
      <p:pic>
        <p:nvPicPr>
          <p:cNvPr id="22532" name="Picture 3" descr="image6.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814388"/>
            <a:ext cx="5129213" cy="685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smtClean="0">
                <a:latin typeface="+mj-lt"/>
                <a:ea typeface="Helvetica" charset="0"/>
                <a:sym typeface="Helvetica" charset="0"/>
              </a:rPr>
              <a:t>Analysis of Vulnerability</a:t>
            </a:r>
            <a:endParaRPr lang="en-US" dirty="0" smtClean="0">
              <a:latin typeface="+mj-lt"/>
              <a:ea typeface="+mj-ea"/>
              <a:sym typeface="Helvetica Light" charset="0"/>
            </a:endParaRPr>
          </a:p>
        </p:txBody>
      </p:sp>
      <p:sp>
        <p:nvSpPr>
          <p:cNvPr id="15363" name="Rectangle 2"/>
          <p:cNvSpPr>
            <a:spLocks noGrp="1" noChangeArrowheads="1"/>
          </p:cNvSpPr>
          <p:nvPr>
            <p:ph type="body" idx="1"/>
          </p:nvPr>
        </p:nvSpPr>
        <p:spPr>
          <a:xfrm>
            <a:off x="711200" y="1447800"/>
            <a:ext cx="11704638" cy="7467600"/>
          </a:xfrm>
        </p:spPr>
        <p:txBody>
          <a:bodyPr lIns="126435" tIns="72248" rIns="126435" bIns="72248" anchor="t"/>
          <a:lstStyle/>
          <a:p>
            <a:pPr marL="0" indent="0" defTabSz="1300163" eaLnBrk="1">
              <a:spcBef>
                <a:spcPts val="700"/>
              </a:spcBef>
              <a:buClr>
                <a:srgbClr val="000000"/>
              </a:buClr>
              <a:buNone/>
              <a:defRPr/>
            </a:pPr>
            <a:r>
              <a:rPr lang="en-US" sz="4500" dirty="0" smtClean="0">
                <a:latin typeface="+mn-lt"/>
                <a:ea typeface="Helvetica" charset="0"/>
                <a:sym typeface="Helvetica" charset="0"/>
              </a:rPr>
              <a:t>Analysis of vulnerability </a:t>
            </a:r>
            <a:r>
              <a:rPr lang="en-US" sz="4500" dirty="0" smtClean="0">
                <a:solidFill>
                  <a:schemeClr val="tx1"/>
                </a:solidFill>
                <a:latin typeface="+mn-lt"/>
                <a:ea typeface="Helvetica" charset="0"/>
                <a:sym typeface="Helvetica" charset="0"/>
              </a:rPr>
              <a:t>focuses on spills that could have high potential impact:</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To the mission</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Inside and outside the camp</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Extent of area that may be impacted (via air, water or soil)</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Populations that may be affected</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Property that may be damaged</a:t>
            </a:r>
          </a:p>
          <a:p>
            <a:pPr marL="868363" lvl="1" indent="-487363" defTabSz="1300163" eaLnBrk="1">
              <a:spcBef>
                <a:spcPts val="700"/>
              </a:spcBef>
              <a:buClr>
                <a:srgbClr val="000000"/>
              </a:buClr>
              <a:buFont typeface="ArialMT" charset="0"/>
              <a:buChar char="•"/>
              <a:defRPr/>
            </a:pPr>
            <a:r>
              <a:rPr lang="en-US" sz="4300" dirty="0" smtClean="0">
                <a:latin typeface="+mn-lt"/>
                <a:ea typeface="Helvetica" charset="0"/>
                <a:sym typeface="Helvetica" charset="0"/>
              </a:rPr>
              <a:t>Environmental resources that may be impacted</a:t>
            </a:r>
          </a:p>
          <a:p>
            <a:pPr marL="868363" lvl="1" indent="-487363" defTabSz="1300163" eaLnBrk="1">
              <a:spcBef>
                <a:spcPts val="700"/>
              </a:spcBef>
              <a:buClr>
                <a:srgbClr val="000000"/>
              </a:buClr>
              <a:buFont typeface="ArialMT" charset="0"/>
              <a:buChar char="•"/>
              <a:defRPr/>
            </a:pPr>
            <a:endParaRPr lang="en-US" sz="4300" dirty="0" smtClean="0">
              <a:latin typeface="+mn-lt"/>
              <a:ea typeface="Helvetica" charset="0"/>
              <a:sym typeface="Helvetica" charset="0"/>
            </a:endParaRPr>
          </a:p>
          <a:p>
            <a:pPr marL="868363" lvl="1" indent="-487363" defTabSz="1300163" eaLnBrk="1">
              <a:spcBef>
                <a:spcPts val="700"/>
              </a:spcBef>
              <a:buClr>
                <a:srgbClr val="000000"/>
              </a:buClr>
              <a:buFont typeface="ArialMT" charset="0"/>
              <a:buChar char="•"/>
              <a:defRPr/>
            </a:pPr>
            <a:endParaRPr lang="en-US" sz="4300" dirty="0" smtClean="0">
              <a:latin typeface="+mn-lt"/>
              <a:ea typeface="Helvetica" charset="0"/>
              <a:sym typeface="Helvetica" charset="0"/>
            </a:endParaRP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smtClean="0">
                <a:latin typeface="+mj-lt"/>
                <a:ea typeface="Helvetica" charset="0"/>
                <a:sym typeface="Helvetica" charset="0"/>
              </a:rPr>
              <a:t>Risk Determination</a:t>
            </a:r>
            <a:endParaRPr lang="en-US" dirty="0" smtClean="0">
              <a:latin typeface="+mj-lt"/>
              <a:ea typeface="+mj-ea"/>
              <a:sym typeface="Helvetica Light" charset="0"/>
            </a:endParaRPr>
          </a:p>
        </p:txBody>
      </p:sp>
      <p:sp>
        <p:nvSpPr>
          <p:cNvPr id="15363" name="Rectangle 2"/>
          <p:cNvSpPr>
            <a:spLocks noGrp="1" noChangeArrowheads="1"/>
          </p:cNvSpPr>
          <p:nvPr>
            <p:ph type="body" idx="1"/>
          </p:nvPr>
        </p:nvSpPr>
        <p:spPr>
          <a:xfrm>
            <a:off x="482600" y="6781800"/>
            <a:ext cx="11704638" cy="6437313"/>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2800" dirty="0" smtClean="0">
                <a:latin typeface="+mn-lt"/>
                <a:ea typeface="Helvetica" charset="0"/>
                <a:sym typeface="Helvetica" charset="0"/>
              </a:rPr>
              <a:t>Risk is based on probability (how likely a spill is) vs. severity </a:t>
            </a:r>
            <a:r>
              <a:rPr lang="en-US" sz="2800" dirty="0" smtClean="0">
                <a:solidFill>
                  <a:schemeClr val="tx1"/>
                </a:solidFill>
                <a:latin typeface="+mn-lt"/>
                <a:ea typeface="Helvetica" charset="0"/>
                <a:sym typeface="Helvetica" charset="0"/>
              </a:rPr>
              <a:t>(degree of adverse impact caused by the spill )</a:t>
            </a:r>
          </a:p>
          <a:p>
            <a:pPr marL="487363" indent="-487363" defTabSz="1300163" eaLnBrk="1">
              <a:spcBef>
                <a:spcPts val="700"/>
              </a:spcBef>
              <a:buClr>
                <a:srgbClr val="000000"/>
              </a:buClr>
              <a:buFont typeface="ArialMT" charset="0"/>
              <a:buChar char="•"/>
              <a:defRPr/>
            </a:pPr>
            <a:r>
              <a:rPr lang="en-US" sz="2800" dirty="0" smtClean="0">
                <a:latin typeface="+mn-lt"/>
                <a:ea typeface="Helvetica" charset="0"/>
                <a:sym typeface="Helvetica" charset="0"/>
              </a:rPr>
              <a:t>The higher the risk, the more important it is to develop controls to reduce the risk</a:t>
            </a:r>
          </a:p>
          <a:p>
            <a:pPr marL="487363" indent="-487363" defTabSz="1300163" eaLnBrk="1">
              <a:spcBef>
                <a:spcPts val="700"/>
              </a:spcBef>
              <a:buClr>
                <a:srgbClr val="000000"/>
              </a:buClr>
              <a:buFont typeface="ArialMT" charset="0"/>
              <a:buChar char="•"/>
              <a:defRPr/>
            </a:pPr>
            <a:r>
              <a:rPr lang="en-US" sz="2800" dirty="0" smtClean="0">
                <a:latin typeface="+mn-lt"/>
                <a:ea typeface="Helvetica" charset="0"/>
                <a:sym typeface="Helvetica" charset="0"/>
              </a:rPr>
              <a:t>Controls can be </a:t>
            </a:r>
            <a:r>
              <a:rPr lang="en-US" sz="2800" dirty="0" smtClean="0">
                <a:solidFill>
                  <a:schemeClr val="tx1"/>
                </a:solidFill>
                <a:latin typeface="+mn-lt"/>
                <a:ea typeface="Helvetica" charset="0"/>
                <a:sym typeface="Helvetica" charset="0"/>
              </a:rPr>
              <a:t>actions</a:t>
            </a:r>
            <a:r>
              <a:rPr lang="en-US" sz="2800" dirty="0" smtClean="0">
                <a:latin typeface="+mn-lt"/>
                <a:ea typeface="Helvetica" charset="0"/>
                <a:sym typeface="Helvetica" charset="0"/>
              </a:rPr>
              <a:t> or resources to prevent and respond to </a:t>
            </a:r>
          </a:p>
          <a:p>
            <a:pPr marL="0" indent="0" defTabSz="1300163" eaLnBrk="1">
              <a:spcBef>
                <a:spcPts val="700"/>
              </a:spcBef>
              <a:buClr>
                <a:srgbClr val="000000"/>
              </a:buClr>
              <a:buNone/>
              <a:defRPr/>
            </a:pPr>
            <a:r>
              <a:rPr lang="en-US" sz="2800" dirty="0">
                <a:latin typeface="+mn-lt"/>
                <a:ea typeface="Helvetica" charset="0"/>
                <a:sym typeface="Helvetica" charset="0"/>
              </a:rPr>
              <a:t> </a:t>
            </a:r>
            <a:r>
              <a:rPr lang="en-US" sz="2800" dirty="0" smtClean="0">
                <a:latin typeface="+mn-lt"/>
                <a:ea typeface="Helvetica" charset="0"/>
                <a:sym typeface="Helvetica" charset="0"/>
              </a:rPr>
              <a:t>    spills or releases</a:t>
            </a:r>
          </a:p>
        </p:txBody>
      </p:sp>
      <p:graphicFrame>
        <p:nvGraphicFramePr>
          <p:cNvPr id="6" name="Table 5"/>
          <p:cNvGraphicFramePr>
            <a:graphicFrameLocks noGrp="1"/>
          </p:cNvGraphicFramePr>
          <p:nvPr/>
        </p:nvGraphicFramePr>
        <p:xfrm>
          <a:off x="558800" y="1219199"/>
          <a:ext cx="11353802" cy="5505452"/>
        </p:xfrm>
        <a:graphic>
          <a:graphicData uri="http://schemas.openxmlformats.org/drawingml/2006/table">
            <a:tbl>
              <a:tblPr/>
              <a:tblGrid>
                <a:gridCol w="1111563"/>
                <a:gridCol w="2162534"/>
                <a:gridCol w="1615461"/>
                <a:gridCol w="1626255"/>
                <a:gridCol w="1626255"/>
                <a:gridCol w="1605867"/>
                <a:gridCol w="1605867"/>
              </a:tblGrid>
              <a:tr h="901918">
                <a:tc rowSpan="2">
                  <a:txBody>
                    <a:bodyPr/>
                    <a:lstStyle/>
                    <a:p>
                      <a:pPr marL="71755" marR="71755" algn="ctr">
                        <a:lnSpc>
                          <a:spcPct val="115000"/>
                        </a:lnSpc>
                        <a:spcBef>
                          <a:spcPts val="0"/>
                        </a:spcBef>
                        <a:spcAft>
                          <a:spcPts val="0"/>
                        </a:spcAft>
                      </a:pPr>
                      <a:endParaRPr lang="en-US" sz="1100" dirty="0">
                        <a:latin typeface="Calibri"/>
                        <a:ea typeface="Calibri"/>
                        <a:cs typeface="Times New Roman"/>
                      </a:endParaRPr>
                    </a:p>
                  </a:txBody>
                  <a:tcPr marL="68580" marR="68580" marT="0" marB="0" vert="vert27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gridSpan="5">
                  <a:txBody>
                    <a:bodyPr/>
                    <a:lstStyle/>
                    <a:p>
                      <a:pPr marL="0" marR="0" algn="ctr">
                        <a:lnSpc>
                          <a:spcPct val="115000"/>
                        </a:lnSpc>
                        <a:spcBef>
                          <a:spcPts val="0"/>
                        </a:spcBef>
                        <a:spcAft>
                          <a:spcPts val="0"/>
                        </a:spcAft>
                      </a:pPr>
                      <a:r>
                        <a:rPr lang="en-US" sz="3600" b="1" dirty="0">
                          <a:latin typeface="+mn-lt"/>
                          <a:ea typeface="Calibri"/>
                          <a:cs typeface="Times New Roman"/>
                        </a:rPr>
                        <a:t>Probability</a:t>
                      </a:r>
                      <a:endParaRPr lang="en-US" sz="36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7648">
                <a:tc vMerge="1">
                  <a:txBody>
                    <a:bodyPr/>
                    <a:lstStyle/>
                    <a:p>
                      <a:endParaRPr lang="en-US"/>
                    </a:p>
                  </a:txBody>
                  <a:tcPr/>
                </a:tc>
                <a:tc>
                  <a:txBody>
                    <a:bodyPr/>
                    <a:lstStyle/>
                    <a:p>
                      <a:pPr marL="0" marR="0">
                        <a:lnSpc>
                          <a:spcPct val="115000"/>
                        </a:lnSpc>
                        <a:spcBef>
                          <a:spcPts val="0"/>
                        </a:spcBef>
                        <a:spcAft>
                          <a:spcPts val="0"/>
                        </a:spcAft>
                      </a:pPr>
                      <a:endParaRPr lang="en-US" sz="110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latin typeface="+mn-lt"/>
                          <a:ea typeface="Calibri"/>
                          <a:cs typeface="Times New Roman"/>
                        </a:rPr>
                        <a:t>Frequent</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latin typeface="+mn-lt"/>
                          <a:ea typeface="Calibri"/>
                          <a:cs typeface="Times New Roman"/>
                        </a:rPr>
                        <a:t>Likely</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latin typeface="+mn-lt"/>
                          <a:ea typeface="Calibri"/>
                          <a:cs typeface="Times New Roman"/>
                        </a:rPr>
                        <a:t>Occasional</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latin typeface="+mn-lt"/>
                          <a:ea typeface="Calibri"/>
                          <a:cs typeface="Times New Roman"/>
                        </a:rPr>
                        <a:t>Seldom</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latin typeface="+mn-lt"/>
                          <a:ea typeface="Calibri"/>
                          <a:cs typeface="Times New Roman"/>
                        </a:rPr>
                        <a:t>Unlikely</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5295">
                <a:tc rowSpan="4">
                  <a:txBody>
                    <a:bodyPr/>
                    <a:lstStyle/>
                    <a:p>
                      <a:pPr marL="71755" marR="71755" algn="ctr">
                        <a:lnSpc>
                          <a:spcPct val="115000"/>
                        </a:lnSpc>
                        <a:spcBef>
                          <a:spcPts val="0"/>
                        </a:spcBef>
                        <a:spcAft>
                          <a:spcPts val="0"/>
                        </a:spcAft>
                      </a:pPr>
                      <a:r>
                        <a:rPr lang="en-US" sz="3600" b="1" dirty="0">
                          <a:latin typeface="+mn-lt"/>
                          <a:ea typeface="Calibri"/>
                          <a:cs typeface="Times New Roman"/>
                        </a:rPr>
                        <a:t>Severity</a:t>
                      </a:r>
                      <a:endParaRPr lang="en-US" sz="3600" dirty="0">
                        <a:latin typeface="+mn-lt"/>
                        <a:ea typeface="Calibri"/>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i="1" dirty="0">
                          <a:latin typeface="+mn-lt"/>
                          <a:ea typeface="Calibri"/>
                          <a:cs typeface="Times New Roman"/>
                        </a:rPr>
                        <a:t>Catastrophic</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FFFF"/>
                          </a:solidFill>
                          <a:latin typeface="+mn-lt"/>
                          <a:ea typeface="Calibri"/>
                          <a:cs typeface="Times New Roman"/>
                        </a:rPr>
                        <a:t>Extremely High</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2000" b="1">
                          <a:solidFill>
                            <a:srgbClr val="FFFFFF"/>
                          </a:solidFill>
                          <a:latin typeface="+mn-lt"/>
                          <a:ea typeface="Calibri"/>
                          <a:cs typeface="Times New Roman"/>
                        </a:rPr>
                        <a:t>Extremely High</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2000" b="1" dirty="0">
                          <a:latin typeface="+mn-lt"/>
                          <a:ea typeface="Calibri"/>
                          <a:cs typeface="Times New Roman"/>
                        </a:rPr>
                        <a:t>High</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lnSpc>
                          <a:spcPct val="115000"/>
                        </a:lnSpc>
                        <a:spcBef>
                          <a:spcPts val="0"/>
                        </a:spcBef>
                        <a:spcAft>
                          <a:spcPts val="0"/>
                        </a:spcAft>
                      </a:pPr>
                      <a:r>
                        <a:rPr lang="en-US" sz="2000" b="1">
                          <a:latin typeface="+mn-lt"/>
                          <a:ea typeface="Calibri"/>
                          <a:cs typeface="Times New Roman"/>
                        </a:rPr>
                        <a:t>High</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lnSpc>
                          <a:spcPct val="115000"/>
                        </a:lnSpc>
                        <a:spcBef>
                          <a:spcPts val="0"/>
                        </a:spcBef>
                        <a:spcAft>
                          <a:spcPts val="0"/>
                        </a:spcAft>
                      </a:pPr>
                      <a:r>
                        <a:rPr lang="en-US" sz="2000" b="1">
                          <a:latin typeface="+mn-lt"/>
                          <a:ea typeface="Calibri"/>
                          <a:cs typeface="Times New Roman"/>
                        </a:rPr>
                        <a:t>Medium</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315295">
                <a:tc vMerge="1">
                  <a:txBody>
                    <a:bodyPr/>
                    <a:lstStyle/>
                    <a:p>
                      <a:endParaRPr lang="en-US"/>
                    </a:p>
                  </a:txBody>
                  <a:tcPr/>
                </a:tc>
                <a:tc>
                  <a:txBody>
                    <a:bodyPr/>
                    <a:lstStyle/>
                    <a:p>
                      <a:pPr marL="0" marR="0" algn="ctr">
                        <a:lnSpc>
                          <a:spcPct val="115000"/>
                        </a:lnSpc>
                        <a:spcBef>
                          <a:spcPts val="0"/>
                        </a:spcBef>
                        <a:spcAft>
                          <a:spcPts val="0"/>
                        </a:spcAft>
                      </a:pPr>
                      <a:r>
                        <a:rPr lang="en-US" sz="2000" b="1" i="1" dirty="0">
                          <a:latin typeface="+mn-lt"/>
                          <a:ea typeface="Calibri"/>
                          <a:cs typeface="Times New Roman"/>
                        </a:rPr>
                        <a:t>Critical</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solidFill>
                            <a:srgbClr val="FFFFFF"/>
                          </a:solidFill>
                          <a:latin typeface="+mn-lt"/>
                          <a:ea typeface="Calibri"/>
                          <a:cs typeface="Times New Roman"/>
                        </a:rPr>
                        <a:t>Extremely High</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2000" b="1">
                          <a:latin typeface="+mn-lt"/>
                          <a:ea typeface="Calibri"/>
                          <a:cs typeface="Times New Roman"/>
                        </a:rPr>
                        <a:t>High</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lnSpc>
                          <a:spcPct val="115000"/>
                        </a:lnSpc>
                        <a:spcBef>
                          <a:spcPts val="0"/>
                        </a:spcBef>
                        <a:spcAft>
                          <a:spcPts val="0"/>
                        </a:spcAft>
                      </a:pPr>
                      <a:r>
                        <a:rPr lang="en-US" sz="2000" b="1" dirty="0">
                          <a:latin typeface="+mn-lt"/>
                          <a:ea typeface="Calibri"/>
                          <a:cs typeface="Times New Roman"/>
                        </a:rPr>
                        <a:t>High</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lnSpc>
                          <a:spcPct val="115000"/>
                        </a:lnSpc>
                        <a:spcBef>
                          <a:spcPts val="0"/>
                        </a:spcBef>
                        <a:spcAft>
                          <a:spcPts val="0"/>
                        </a:spcAft>
                      </a:pPr>
                      <a:r>
                        <a:rPr lang="en-US" sz="2000" b="1">
                          <a:latin typeface="+mn-lt"/>
                          <a:ea typeface="Calibri"/>
                          <a:cs typeface="Times New Roman"/>
                        </a:rPr>
                        <a:t>Medium</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000" b="1">
                          <a:solidFill>
                            <a:srgbClr val="FFFFFF"/>
                          </a:solidFill>
                          <a:latin typeface="+mn-lt"/>
                          <a:ea typeface="Calibri"/>
                          <a:cs typeface="Times New Roman"/>
                        </a:rPr>
                        <a:t>Low</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657648">
                <a:tc vMerge="1">
                  <a:txBody>
                    <a:bodyPr/>
                    <a:lstStyle/>
                    <a:p>
                      <a:endParaRPr lang="en-US"/>
                    </a:p>
                  </a:txBody>
                  <a:tcPr/>
                </a:tc>
                <a:tc>
                  <a:txBody>
                    <a:bodyPr/>
                    <a:lstStyle/>
                    <a:p>
                      <a:pPr marL="0" marR="0" algn="ctr">
                        <a:lnSpc>
                          <a:spcPct val="115000"/>
                        </a:lnSpc>
                        <a:spcBef>
                          <a:spcPts val="0"/>
                        </a:spcBef>
                        <a:spcAft>
                          <a:spcPts val="0"/>
                        </a:spcAft>
                      </a:pPr>
                      <a:r>
                        <a:rPr lang="en-US" sz="2000" b="1" i="1" dirty="0">
                          <a:latin typeface="+mn-lt"/>
                          <a:ea typeface="Calibri"/>
                          <a:cs typeface="Times New Roman"/>
                        </a:rPr>
                        <a:t>Marginal</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mn-lt"/>
                          <a:ea typeface="Calibri"/>
                          <a:cs typeface="Times New Roman"/>
                        </a:rPr>
                        <a:t>High</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marL="0" marR="0" algn="ctr">
                        <a:lnSpc>
                          <a:spcPct val="115000"/>
                        </a:lnSpc>
                        <a:spcBef>
                          <a:spcPts val="0"/>
                        </a:spcBef>
                        <a:spcAft>
                          <a:spcPts val="0"/>
                        </a:spcAft>
                      </a:pPr>
                      <a:r>
                        <a:rPr lang="en-US" sz="2000" b="1" dirty="0">
                          <a:latin typeface="+mn-lt"/>
                          <a:ea typeface="Calibri"/>
                          <a:cs typeface="Times New Roman"/>
                        </a:rPr>
                        <a:t>Medium</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000" b="1" dirty="0">
                          <a:latin typeface="+mn-lt"/>
                          <a:ea typeface="Calibri"/>
                          <a:cs typeface="Times New Roman"/>
                        </a:rPr>
                        <a:t>Medium</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000" b="1">
                          <a:solidFill>
                            <a:srgbClr val="FFFFFF"/>
                          </a:solidFill>
                          <a:latin typeface="+mn-lt"/>
                          <a:ea typeface="Calibri"/>
                          <a:cs typeface="Times New Roman"/>
                        </a:rPr>
                        <a:t>Low</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ct val="115000"/>
                        </a:lnSpc>
                        <a:spcBef>
                          <a:spcPts val="0"/>
                        </a:spcBef>
                        <a:spcAft>
                          <a:spcPts val="0"/>
                        </a:spcAft>
                      </a:pPr>
                      <a:r>
                        <a:rPr lang="en-US" sz="2000" b="1">
                          <a:solidFill>
                            <a:srgbClr val="FFFFFF"/>
                          </a:solidFill>
                          <a:latin typeface="+mn-lt"/>
                          <a:ea typeface="Calibri"/>
                          <a:cs typeface="Times New Roman"/>
                        </a:rPr>
                        <a:t>Low</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r h="657648">
                <a:tc vMerge="1">
                  <a:txBody>
                    <a:bodyPr/>
                    <a:lstStyle/>
                    <a:p>
                      <a:endParaRPr lang="en-US"/>
                    </a:p>
                  </a:txBody>
                  <a:tcPr/>
                </a:tc>
                <a:tc>
                  <a:txBody>
                    <a:bodyPr/>
                    <a:lstStyle/>
                    <a:p>
                      <a:pPr marL="0" marR="0" algn="ctr">
                        <a:lnSpc>
                          <a:spcPct val="115000"/>
                        </a:lnSpc>
                        <a:spcBef>
                          <a:spcPts val="0"/>
                        </a:spcBef>
                        <a:spcAft>
                          <a:spcPts val="0"/>
                        </a:spcAft>
                      </a:pPr>
                      <a:r>
                        <a:rPr lang="en-US" sz="2000" b="1" i="1" dirty="0">
                          <a:latin typeface="+mn-lt"/>
                          <a:ea typeface="Calibri"/>
                          <a:cs typeface="Times New Roman"/>
                        </a:rPr>
                        <a:t>Negligible</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b="1">
                          <a:latin typeface="+mn-lt"/>
                          <a:ea typeface="Calibri"/>
                          <a:cs typeface="Times New Roman"/>
                        </a:rPr>
                        <a:t>Medium</a:t>
                      </a:r>
                      <a:endParaRPr lang="en-US" sz="20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0"/>
                        </a:spcAft>
                      </a:pPr>
                      <a:r>
                        <a:rPr lang="en-US" sz="2000" b="1" dirty="0">
                          <a:solidFill>
                            <a:srgbClr val="FFFFFF"/>
                          </a:solidFill>
                          <a:latin typeface="+mn-lt"/>
                          <a:ea typeface="Calibri"/>
                          <a:cs typeface="Times New Roman"/>
                        </a:rPr>
                        <a:t>Low</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ct val="115000"/>
                        </a:lnSpc>
                        <a:spcBef>
                          <a:spcPts val="0"/>
                        </a:spcBef>
                        <a:spcAft>
                          <a:spcPts val="0"/>
                        </a:spcAft>
                      </a:pPr>
                      <a:r>
                        <a:rPr lang="en-US" sz="2000" b="1" dirty="0">
                          <a:solidFill>
                            <a:srgbClr val="FFFFFF"/>
                          </a:solidFill>
                          <a:latin typeface="+mn-lt"/>
                          <a:ea typeface="Calibri"/>
                          <a:cs typeface="Times New Roman"/>
                        </a:rPr>
                        <a:t>Low</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ct val="115000"/>
                        </a:lnSpc>
                        <a:spcBef>
                          <a:spcPts val="0"/>
                        </a:spcBef>
                        <a:spcAft>
                          <a:spcPts val="0"/>
                        </a:spcAft>
                      </a:pPr>
                      <a:r>
                        <a:rPr lang="en-US" sz="2000" b="1" dirty="0">
                          <a:solidFill>
                            <a:srgbClr val="FFFFFF"/>
                          </a:solidFill>
                          <a:latin typeface="+mn-lt"/>
                          <a:ea typeface="Calibri"/>
                          <a:cs typeface="Times New Roman"/>
                        </a:rPr>
                        <a:t>Low</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a:txBody>
                    <a:bodyPr/>
                    <a:lstStyle/>
                    <a:p>
                      <a:pPr marL="0" marR="0" algn="ctr">
                        <a:lnSpc>
                          <a:spcPct val="115000"/>
                        </a:lnSpc>
                        <a:spcBef>
                          <a:spcPts val="0"/>
                        </a:spcBef>
                        <a:spcAft>
                          <a:spcPts val="0"/>
                        </a:spcAft>
                      </a:pPr>
                      <a:r>
                        <a:rPr lang="en-US" sz="2000" b="1" dirty="0">
                          <a:solidFill>
                            <a:srgbClr val="FFFFFF"/>
                          </a:solidFill>
                          <a:latin typeface="+mn-lt"/>
                          <a:ea typeface="Calibri"/>
                          <a:cs typeface="Times New Roman"/>
                        </a:rPr>
                        <a:t>Low</a:t>
                      </a:r>
                      <a:endParaRPr lang="en-US" sz="20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r>
            </a:tbl>
          </a:graphicData>
        </a:graphic>
      </p:graphicFrame>
      <p:sp>
        <p:nvSpPr>
          <p:cNvPr id="7"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Assessment of Controls</a:t>
            </a:r>
            <a:endParaRPr lang="en-US" dirty="0" smtClean="0">
              <a:latin typeface="+mj-lt"/>
              <a:ea typeface="+mj-ea"/>
              <a:sym typeface="Helvetica Light" charset="0"/>
            </a:endParaRPr>
          </a:p>
        </p:txBody>
      </p:sp>
      <p:sp>
        <p:nvSpPr>
          <p:cNvPr id="18434" name="Rectangle 2"/>
          <p:cNvSpPr>
            <a:spLocks noGrp="1" noChangeArrowheads="1"/>
          </p:cNvSpPr>
          <p:nvPr>
            <p:ph type="body" idx="1"/>
          </p:nvPr>
        </p:nvSpPr>
        <p:spPr>
          <a:xfrm>
            <a:off x="330200" y="1600200"/>
            <a:ext cx="12674600" cy="7696200"/>
          </a:xfrm>
        </p:spPr>
        <p:txBody>
          <a:bodyPr lIns="126435" tIns="72248" rIns="126435" bIns="72248" anchor="t"/>
          <a:lstStyle/>
          <a:p>
            <a:pPr marL="0" indent="0" defTabSz="1300163" eaLnBrk="1">
              <a:lnSpc>
                <a:spcPct val="80000"/>
              </a:lnSpc>
              <a:spcBef>
                <a:spcPts val="600"/>
              </a:spcBef>
              <a:buClr>
                <a:srgbClr val="000000"/>
              </a:buClr>
              <a:buNone/>
              <a:defRPr/>
            </a:pPr>
            <a:r>
              <a:rPr lang="en-US" sz="3400" dirty="0" smtClean="0">
                <a:latin typeface="+mn-lt"/>
                <a:ea typeface="Helvetica" charset="0"/>
                <a:cs typeface="Helvetica" charset="0"/>
                <a:sym typeface="Helvetica" charset="0"/>
              </a:rPr>
              <a:t>Determine what countermeasures and resources are required based on your risk assessment</a:t>
            </a:r>
          </a:p>
          <a:p>
            <a:pPr marL="814388" lvl="1" indent="-433388" defTabSz="1300163" eaLnBrk="1">
              <a:lnSpc>
                <a:spcPct val="80000"/>
              </a:lnSpc>
              <a:spcBef>
                <a:spcPts val="600"/>
              </a:spcBef>
              <a:buClr>
                <a:srgbClr val="000000"/>
              </a:buClr>
              <a:buFont typeface="ArialMT" charset="0"/>
              <a:buChar char="•"/>
              <a:defRPr/>
            </a:pPr>
            <a:r>
              <a:rPr lang="en-US" sz="3400" dirty="0">
                <a:ea typeface="Helvetica" charset="0"/>
                <a:cs typeface="Helvetica" charset="0"/>
                <a:sym typeface="Helvetica" charset="0"/>
              </a:rPr>
              <a:t>E</a:t>
            </a:r>
            <a:r>
              <a:rPr lang="en-US" sz="3400" dirty="0" smtClean="0">
                <a:ea typeface="Helvetica" charset="0"/>
                <a:cs typeface="Helvetica" charset="0"/>
                <a:sym typeface="Helvetica" charset="0"/>
              </a:rPr>
              <a:t>xamples of </a:t>
            </a:r>
            <a:r>
              <a:rPr lang="en-US" sz="3400" dirty="0" smtClean="0">
                <a:solidFill>
                  <a:schemeClr val="tx1"/>
                </a:solidFill>
                <a:latin typeface="+mn-lt"/>
                <a:ea typeface="Helvetica" charset="0"/>
                <a:cs typeface="Helvetica" charset="0"/>
                <a:sym typeface="Helvetica" charset="0"/>
              </a:rPr>
              <a:t>mitigating </a:t>
            </a:r>
            <a:r>
              <a:rPr lang="en-US" sz="3400" dirty="0" smtClean="0">
                <a:latin typeface="+mn-lt"/>
                <a:ea typeface="Helvetica" charset="0"/>
                <a:cs typeface="Helvetica" charset="0"/>
                <a:sym typeface="Helvetica" charset="0"/>
              </a:rPr>
              <a:t>measures</a:t>
            </a:r>
          </a:p>
          <a:p>
            <a:pPr marL="1249363" lvl="2" indent="-457200" defTabSz="1300163" eaLnBrk="1">
              <a:lnSpc>
                <a:spcPct val="80000"/>
              </a:lnSpc>
              <a:spcBef>
                <a:spcPts val="500"/>
              </a:spcBef>
              <a:buClr>
                <a:srgbClr val="000000"/>
              </a:buClr>
              <a:defRPr/>
            </a:pPr>
            <a:r>
              <a:rPr lang="en-US" sz="2800" dirty="0" smtClean="0">
                <a:latin typeface="+mn-lt"/>
                <a:ea typeface="Helvetica" charset="0"/>
                <a:cs typeface="Helvetica" charset="0"/>
                <a:sym typeface="Helvetica" charset="0"/>
              </a:rPr>
              <a:t>Secondary containment</a:t>
            </a:r>
          </a:p>
          <a:p>
            <a:pPr marL="1249363" lvl="2" indent="-457200" defTabSz="1300163" eaLnBrk="1">
              <a:lnSpc>
                <a:spcPct val="80000"/>
              </a:lnSpc>
              <a:spcBef>
                <a:spcPts val="500"/>
              </a:spcBef>
              <a:buClr>
                <a:srgbClr val="000000"/>
              </a:buClr>
              <a:defRPr/>
            </a:pPr>
            <a:r>
              <a:rPr lang="en-US" sz="2800" dirty="0" smtClean="0">
                <a:latin typeface="+mn-lt"/>
                <a:ea typeface="Helvetica" charset="0"/>
                <a:cs typeface="Helvetica" charset="0"/>
                <a:sym typeface="Helvetica" charset="0"/>
              </a:rPr>
              <a:t>Monitors and alarms</a:t>
            </a:r>
          </a:p>
          <a:p>
            <a:pPr marL="1249363" lvl="2" indent="-457200" defTabSz="1300163" eaLnBrk="1">
              <a:lnSpc>
                <a:spcPct val="80000"/>
              </a:lnSpc>
              <a:spcBef>
                <a:spcPts val="500"/>
              </a:spcBef>
              <a:buClr>
                <a:srgbClr val="000000"/>
              </a:buClr>
              <a:defRPr/>
            </a:pPr>
            <a:r>
              <a:rPr lang="en-US" sz="2800" dirty="0" smtClean="0">
                <a:latin typeface="+mn-lt"/>
                <a:ea typeface="Helvetica" charset="0"/>
                <a:cs typeface="Helvetica" charset="0"/>
                <a:sym typeface="Helvetica" charset="0"/>
              </a:rPr>
              <a:t>Engineering controls</a:t>
            </a:r>
          </a:p>
          <a:p>
            <a:pPr marL="1249363" lvl="2" indent="-457200" defTabSz="1300163" eaLnBrk="1">
              <a:lnSpc>
                <a:spcPct val="80000"/>
              </a:lnSpc>
              <a:spcBef>
                <a:spcPts val="500"/>
              </a:spcBef>
              <a:buClr>
                <a:srgbClr val="000000"/>
              </a:buClr>
              <a:defRPr/>
            </a:pPr>
            <a:r>
              <a:rPr lang="en-US" sz="2800" dirty="0" smtClean="0">
                <a:latin typeface="+mn-lt"/>
                <a:ea typeface="Helvetica" charset="0"/>
                <a:cs typeface="Helvetica" charset="0"/>
                <a:sym typeface="Helvetica" charset="0"/>
              </a:rPr>
              <a:t>Shelters</a:t>
            </a:r>
          </a:p>
          <a:p>
            <a:pPr marL="814388" lvl="1" indent="-433388" defTabSz="1300163" eaLnBrk="1">
              <a:lnSpc>
                <a:spcPct val="80000"/>
              </a:lnSpc>
              <a:spcBef>
                <a:spcPts val="600"/>
              </a:spcBef>
              <a:buClr>
                <a:srgbClr val="000000"/>
              </a:buClr>
              <a:buFont typeface="ArialMT" charset="0"/>
              <a:buChar char="•"/>
              <a:defRPr/>
            </a:pPr>
            <a:r>
              <a:rPr lang="en-US" sz="3400" dirty="0" smtClean="0">
                <a:latin typeface="+mn-lt"/>
                <a:ea typeface="Helvetica" charset="0"/>
                <a:cs typeface="Helvetica" charset="0"/>
                <a:sym typeface="Helvetica" charset="0"/>
              </a:rPr>
              <a:t>Personnel resources </a:t>
            </a:r>
          </a:p>
          <a:p>
            <a:pPr marL="1249363" lvl="2" indent="-457200" defTabSz="1300163" eaLnBrk="1">
              <a:lnSpc>
                <a:spcPct val="80000"/>
              </a:lnSpc>
              <a:spcBef>
                <a:spcPts val="500"/>
              </a:spcBef>
              <a:buClr>
                <a:srgbClr val="000000"/>
              </a:buClr>
              <a:defRPr/>
            </a:pPr>
            <a:r>
              <a:rPr lang="en-US" sz="2800" dirty="0">
                <a:latin typeface="+mn-lt"/>
                <a:ea typeface="Helvetica" charset="0"/>
                <a:cs typeface="Helvetica" charset="0"/>
                <a:sym typeface="Helvetica" charset="0"/>
              </a:rPr>
              <a:t>HM/HW responders (possibly Chemical units)</a:t>
            </a:r>
          </a:p>
          <a:p>
            <a:pPr marL="1249363" lvl="2" indent="-457200" defTabSz="1300163" eaLnBrk="1">
              <a:lnSpc>
                <a:spcPct val="80000"/>
              </a:lnSpc>
              <a:spcBef>
                <a:spcPts val="500"/>
              </a:spcBef>
              <a:buClr>
                <a:srgbClr val="000000"/>
              </a:buClr>
              <a:defRPr/>
            </a:pPr>
            <a:r>
              <a:rPr lang="en-US" sz="2800" dirty="0">
                <a:latin typeface="+mn-lt"/>
                <a:ea typeface="Helvetica" charset="0"/>
                <a:cs typeface="Helvetica" charset="0"/>
                <a:sym typeface="Helvetica" charset="0"/>
              </a:rPr>
              <a:t>Firefighting</a:t>
            </a:r>
          </a:p>
          <a:p>
            <a:pPr marL="1249363" lvl="2" indent="-457200" defTabSz="1300163" eaLnBrk="1">
              <a:lnSpc>
                <a:spcPct val="80000"/>
              </a:lnSpc>
              <a:spcBef>
                <a:spcPts val="500"/>
              </a:spcBef>
              <a:buClr>
                <a:srgbClr val="000000"/>
              </a:buClr>
              <a:defRPr/>
            </a:pPr>
            <a:r>
              <a:rPr lang="en-US" sz="2800" dirty="0">
                <a:latin typeface="+mn-lt"/>
                <a:ea typeface="Helvetica" charset="0"/>
                <a:cs typeface="Helvetica" charset="0"/>
                <a:sym typeface="Helvetica" charset="0"/>
              </a:rPr>
              <a:t>Law enforcement</a:t>
            </a:r>
          </a:p>
          <a:p>
            <a:pPr marL="1249363" lvl="2" indent="-457200" defTabSz="1300163" eaLnBrk="1">
              <a:lnSpc>
                <a:spcPct val="80000"/>
              </a:lnSpc>
              <a:spcBef>
                <a:spcPts val="500"/>
              </a:spcBef>
              <a:buClr>
                <a:srgbClr val="000000"/>
              </a:buClr>
              <a:defRPr/>
            </a:pPr>
            <a:r>
              <a:rPr lang="en-US" sz="2800" dirty="0">
                <a:latin typeface="+mn-lt"/>
                <a:ea typeface="Helvetica" charset="0"/>
                <a:cs typeface="Helvetica" charset="0"/>
                <a:sym typeface="Helvetica" charset="0"/>
              </a:rPr>
              <a:t>Medical</a:t>
            </a:r>
          </a:p>
          <a:p>
            <a:pPr marL="1249363" lvl="2" indent="-457200" defTabSz="1300163" eaLnBrk="1">
              <a:lnSpc>
                <a:spcPct val="80000"/>
              </a:lnSpc>
              <a:spcBef>
                <a:spcPts val="500"/>
              </a:spcBef>
              <a:buClr>
                <a:srgbClr val="000000"/>
              </a:buClr>
              <a:defRPr/>
            </a:pPr>
            <a:r>
              <a:rPr lang="en-US" sz="2800" dirty="0">
                <a:latin typeface="+mn-lt"/>
                <a:ea typeface="Helvetica" charset="0"/>
                <a:cs typeface="Helvetica" charset="0"/>
                <a:sym typeface="Helvetica" charset="0"/>
              </a:rPr>
              <a:t>Engineer/heavy equipment support</a:t>
            </a:r>
          </a:p>
          <a:p>
            <a:pPr marL="1249363" lvl="2" indent="-457200" defTabSz="1300163" eaLnBrk="1">
              <a:lnSpc>
                <a:spcPct val="80000"/>
              </a:lnSpc>
              <a:spcBef>
                <a:spcPts val="500"/>
              </a:spcBef>
              <a:buClr>
                <a:srgbClr val="000000"/>
              </a:buClr>
              <a:defRPr/>
            </a:pPr>
            <a:r>
              <a:rPr lang="en-US" sz="2800" dirty="0">
                <a:latin typeface="+mn-lt"/>
                <a:ea typeface="Helvetica" charset="0"/>
                <a:cs typeface="Helvetica" charset="0"/>
                <a:sym typeface="Helvetica" charset="0"/>
              </a:rPr>
              <a:t>Public Affairs</a:t>
            </a:r>
          </a:p>
          <a:p>
            <a:pPr marL="735013" lvl="1" indent="-323850" defTabSz="1300163" eaLnBrk="1">
              <a:lnSpc>
                <a:spcPct val="80000"/>
              </a:lnSpc>
              <a:spcBef>
                <a:spcPts val="500"/>
              </a:spcBef>
              <a:buClr>
                <a:srgbClr val="000000"/>
              </a:buClr>
              <a:buFont typeface="Arial" pitchFamily="34" charset="0"/>
              <a:buChar char="•"/>
              <a:defRPr/>
            </a:pPr>
            <a:r>
              <a:rPr lang="en-US" sz="3400" dirty="0" smtClean="0">
                <a:latin typeface="+mn-lt"/>
                <a:ea typeface="Helvetica" charset="0"/>
                <a:cs typeface="Helvetica" charset="0"/>
                <a:sym typeface="Helvetica" charset="0"/>
              </a:rPr>
              <a:t>Equipment resources </a:t>
            </a:r>
          </a:p>
          <a:p>
            <a:pPr marL="1198563" lvl="2" indent="-393700" defTabSz="1300163" eaLnBrk="1">
              <a:lnSpc>
                <a:spcPct val="80000"/>
              </a:lnSpc>
              <a:spcBef>
                <a:spcPts val="500"/>
              </a:spcBef>
              <a:buClr>
                <a:srgbClr val="000000"/>
              </a:buClr>
              <a:buFont typeface="Arial" pitchFamily="34" charset="0"/>
              <a:buChar char="•"/>
              <a:defRPr/>
            </a:pPr>
            <a:r>
              <a:rPr lang="en-US" sz="2800" dirty="0" smtClean="0">
                <a:latin typeface="+mn-lt"/>
                <a:ea typeface="Helvetica" charset="0"/>
                <a:cs typeface="Helvetica" charset="0"/>
                <a:sym typeface="Helvetica" charset="0"/>
              </a:rPr>
              <a:t>Personal Protective Equipment (PPE)	</a:t>
            </a:r>
          </a:p>
          <a:p>
            <a:pPr marL="1198563" lvl="2" indent="-393700" defTabSz="1300163" eaLnBrk="1">
              <a:lnSpc>
                <a:spcPct val="80000"/>
              </a:lnSpc>
              <a:spcBef>
                <a:spcPts val="500"/>
              </a:spcBef>
              <a:buClr>
                <a:srgbClr val="000000"/>
              </a:buClr>
              <a:buFont typeface="Arial" pitchFamily="34" charset="0"/>
              <a:buChar char="•"/>
              <a:defRPr/>
            </a:pPr>
            <a:r>
              <a:rPr lang="en-US" sz="2800" dirty="0" smtClean="0">
                <a:latin typeface="+mn-lt"/>
                <a:ea typeface="Helvetica" charset="0"/>
                <a:cs typeface="Helvetica" charset="0"/>
                <a:sym typeface="Helvetica" charset="0"/>
              </a:rPr>
              <a:t>Spill response </a:t>
            </a:r>
            <a:r>
              <a:rPr lang="en-US" sz="2800" dirty="0">
                <a:latin typeface="+mn-lt"/>
                <a:ea typeface="Helvetica" charset="0"/>
                <a:cs typeface="Helvetica" charset="0"/>
                <a:sym typeface="Helvetica" charset="0"/>
              </a:rPr>
              <a:t>e</a:t>
            </a:r>
            <a:r>
              <a:rPr lang="en-US" sz="2800" dirty="0" smtClean="0">
                <a:latin typeface="+mn-lt"/>
                <a:ea typeface="Helvetica" charset="0"/>
                <a:cs typeface="Helvetica" charset="0"/>
                <a:sym typeface="Helvetica" charset="0"/>
              </a:rPr>
              <a:t>quipment </a:t>
            </a:r>
          </a:p>
          <a:p>
            <a:pPr marL="1497013" lvl="3" indent="-323850" defTabSz="1300163" eaLnBrk="1">
              <a:lnSpc>
                <a:spcPct val="80000"/>
              </a:lnSpc>
              <a:spcBef>
                <a:spcPts val="500"/>
              </a:spcBef>
              <a:buClr>
                <a:srgbClr val="000000"/>
              </a:buClr>
              <a:buFontTx/>
              <a:buNone/>
              <a:defRPr/>
            </a:pPr>
            <a:endParaRPr lang="en-US" sz="3200" dirty="0" smtClean="0">
              <a:latin typeface="+mn-lt"/>
              <a:ea typeface="Helvetica" charset="0"/>
              <a:cs typeface="Helvetica" charset="0"/>
              <a:sym typeface="Helvetica" charset="0"/>
            </a:endParaRPr>
          </a:p>
          <a:p>
            <a:pPr marL="1116013" lvl="2" indent="-323850" defTabSz="1300163" eaLnBrk="1">
              <a:lnSpc>
                <a:spcPct val="80000"/>
              </a:lnSpc>
              <a:spcBef>
                <a:spcPts val="500"/>
              </a:spcBef>
              <a:buClr>
                <a:srgbClr val="000000"/>
              </a:buClr>
              <a:buFont typeface="Arial" pitchFamily="34" charset="0"/>
              <a:buChar char="•"/>
              <a:defRPr/>
            </a:pPr>
            <a:endParaRPr lang="en-US" sz="3200" dirty="0" smtClean="0">
              <a:latin typeface="+mn-lt"/>
              <a:ea typeface="Helvetica" charset="0"/>
              <a:cs typeface="Helvetica" charset="0"/>
              <a:sym typeface="Helvetica" charset="0"/>
            </a:endParaRPr>
          </a:p>
          <a:p>
            <a:pPr marL="735013" lvl="1" indent="-323850" defTabSz="1300163" eaLnBrk="1">
              <a:lnSpc>
                <a:spcPct val="80000"/>
              </a:lnSpc>
              <a:spcBef>
                <a:spcPts val="500"/>
              </a:spcBef>
              <a:buClr>
                <a:srgbClr val="000000"/>
              </a:buClr>
              <a:buFont typeface="ArialMT" charset="0"/>
              <a:buChar char="–"/>
              <a:defRPr/>
            </a:pPr>
            <a:endParaRPr lang="en-US" sz="2900" dirty="0" smtClean="0">
              <a:latin typeface="+mn-lt"/>
              <a:ea typeface="Helvetica" charset="0"/>
              <a:cs typeface="Helvetica" charset="0"/>
              <a:sym typeface="Helvetica" charset="0"/>
            </a:endParaRPr>
          </a:p>
          <a:p>
            <a:pPr marL="735013" lvl="1" indent="-323850" defTabSz="1300163" eaLnBrk="1">
              <a:lnSpc>
                <a:spcPct val="80000"/>
              </a:lnSpc>
              <a:spcBef>
                <a:spcPts val="500"/>
              </a:spcBef>
              <a:buSzTx/>
              <a:buFontTx/>
              <a:buNone/>
              <a:defRPr/>
            </a:pPr>
            <a:endParaRPr lang="en-US" sz="2900" dirty="0" smtClean="0">
              <a:latin typeface="+mn-lt"/>
              <a:ea typeface="Helvetica" charset="0"/>
              <a:cs typeface="Helvetica" charset="0"/>
              <a:sym typeface="Helvetica" charset="0"/>
            </a:endParaRPr>
          </a:p>
        </p:txBody>
      </p:sp>
      <p:pic>
        <p:nvPicPr>
          <p:cNvPr id="25604" name="Picture 3" descr="image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94938" y="2274888"/>
            <a:ext cx="2395537"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25605" name="Picture 4" descr="image8.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53600" y="6019800"/>
            <a:ext cx="265906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7"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30200" y="-533400"/>
            <a:ext cx="12344400" cy="2438400"/>
          </a:xfrm>
        </p:spPr>
        <p:txBody>
          <a:bodyPr/>
          <a:lstStyle/>
          <a:p>
            <a:pPr eaLnBrk="1">
              <a:lnSpc>
                <a:spcPts val="3200"/>
              </a:lnSpc>
            </a:pPr>
            <a:r>
              <a:rPr lang="en-US" altLang="en-US" dirty="0" smtClean="0"/>
              <a:t>Prevention Measures for POL </a:t>
            </a:r>
            <a:br>
              <a:rPr lang="en-US" altLang="en-US" dirty="0" smtClean="0"/>
            </a:br>
            <a:r>
              <a:rPr lang="en-US" altLang="en-US" dirty="0" smtClean="0"/>
              <a:t>Storage and Refueling Points</a:t>
            </a:r>
          </a:p>
        </p:txBody>
      </p:sp>
      <p:sp>
        <p:nvSpPr>
          <p:cNvPr id="26627" name="Rectangle 2"/>
          <p:cNvSpPr>
            <a:spLocks noGrp="1" noChangeArrowheads="1"/>
          </p:cNvSpPr>
          <p:nvPr>
            <p:ph type="body" idx="1"/>
          </p:nvPr>
        </p:nvSpPr>
        <p:spPr>
          <a:xfrm>
            <a:off x="406400" y="2286000"/>
            <a:ext cx="8382000" cy="5715000"/>
          </a:xfrm>
        </p:spPr>
        <p:txBody>
          <a:bodyPr/>
          <a:lstStyle/>
          <a:p>
            <a:pPr eaLnBrk="1">
              <a:spcBef>
                <a:spcPct val="0"/>
              </a:spcBef>
            </a:pPr>
            <a:r>
              <a:rPr lang="en-US" altLang="en-US" sz="2800" dirty="0" smtClean="0"/>
              <a:t>Trained and equipped personnel</a:t>
            </a:r>
          </a:p>
          <a:p>
            <a:pPr eaLnBrk="1">
              <a:spcBef>
                <a:spcPct val="0"/>
              </a:spcBef>
            </a:pPr>
            <a:r>
              <a:rPr lang="en-US" altLang="en-US" sz="2800" dirty="0" smtClean="0"/>
              <a:t>Secondary containment for tanks and bladders</a:t>
            </a:r>
          </a:p>
          <a:p>
            <a:pPr eaLnBrk="1">
              <a:spcBef>
                <a:spcPct val="0"/>
              </a:spcBef>
            </a:pPr>
            <a:r>
              <a:rPr lang="en-US" altLang="en-US" sz="2800" dirty="0" smtClean="0"/>
              <a:t>Overhead cover to prevent exposure to the elements</a:t>
            </a:r>
          </a:p>
          <a:p>
            <a:pPr eaLnBrk="1">
              <a:spcBef>
                <a:spcPct val="0"/>
              </a:spcBef>
            </a:pPr>
            <a:r>
              <a:rPr lang="en-US" altLang="en-US" sz="2800" dirty="0" smtClean="0"/>
              <a:t>Tank overflow or leakage alarms or monitoring systems</a:t>
            </a:r>
          </a:p>
          <a:p>
            <a:pPr eaLnBrk="1">
              <a:spcBef>
                <a:spcPct val="0"/>
              </a:spcBef>
            </a:pPr>
            <a:r>
              <a:rPr lang="en-US" altLang="en-US" sz="2800" dirty="0" smtClean="0"/>
              <a:t>Accident prevention barriers</a:t>
            </a:r>
          </a:p>
          <a:p>
            <a:pPr eaLnBrk="1">
              <a:spcBef>
                <a:spcPct val="0"/>
              </a:spcBef>
            </a:pPr>
            <a:r>
              <a:rPr lang="en-US" altLang="en-US" sz="2800" dirty="0" smtClean="0"/>
              <a:t>Clear labels and signage</a:t>
            </a:r>
          </a:p>
          <a:p>
            <a:pPr eaLnBrk="1">
              <a:spcBef>
                <a:spcPct val="0"/>
              </a:spcBef>
            </a:pPr>
            <a:r>
              <a:rPr lang="en-US" altLang="en-US" sz="2800" dirty="0" smtClean="0"/>
              <a:t>Fire suppression equipment, </a:t>
            </a:r>
            <a:r>
              <a:rPr lang="en-US" altLang="en-US" sz="2800" dirty="0">
                <a:ea typeface="Arial" pitchFamily="34" charset="0"/>
              </a:rPr>
              <a:t>fire extinguishers</a:t>
            </a:r>
            <a:endParaRPr lang="en-US" altLang="en-US" sz="2800" dirty="0" smtClean="0"/>
          </a:p>
          <a:p>
            <a:pPr eaLnBrk="1">
              <a:spcBef>
                <a:spcPct val="0"/>
              </a:spcBef>
            </a:pPr>
            <a:r>
              <a:rPr lang="en-US" altLang="en-US" sz="2800" dirty="0" smtClean="0">
                <a:ea typeface="Arial" pitchFamily="34" charset="0"/>
              </a:rPr>
              <a:t>No smoking signs </a:t>
            </a:r>
          </a:p>
          <a:p>
            <a:pPr eaLnBrk="1">
              <a:spcBef>
                <a:spcPct val="0"/>
              </a:spcBef>
            </a:pPr>
            <a:r>
              <a:rPr lang="en-US" altLang="en-US" sz="2800" dirty="0" smtClean="0"/>
              <a:t>Spill response equipment</a:t>
            </a:r>
          </a:p>
          <a:p>
            <a:pPr eaLnBrk="1">
              <a:spcBef>
                <a:spcPct val="0"/>
              </a:spcBef>
            </a:pPr>
            <a:r>
              <a:rPr lang="en-US" altLang="en-US" sz="2800" dirty="0" smtClean="0"/>
              <a:t>Hardstand or poly with sand bags under fueling areas to protect soil</a:t>
            </a:r>
          </a:p>
          <a:p>
            <a:pPr eaLnBrk="1">
              <a:spcBef>
                <a:spcPct val="0"/>
              </a:spcBef>
            </a:pPr>
            <a:r>
              <a:rPr lang="en-US" altLang="en-US" sz="2800" dirty="0" smtClean="0"/>
              <a:t>Drip pans under refueling hoses, valves</a:t>
            </a:r>
          </a:p>
          <a:p>
            <a:pPr eaLnBrk="1">
              <a:spcBef>
                <a:spcPct val="0"/>
              </a:spcBef>
            </a:pPr>
            <a:r>
              <a:rPr lang="en-US" altLang="en-US" sz="2800" dirty="0" smtClean="0"/>
              <a:t>Storm water runoff prevention (block drains, or prevention of POL products from leaving the site)</a:t>
            </a:r>
          </a:p>
        </p:txBody>
      </p:sp>
      <p:pic>
        <p:nvPicPr>
          <p:cNvPr id="266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6937" y="2286000"/>
            <a:ext cx="41338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863600" y="-533400"/>
            <a:ext cx="11049000" cy="2438400"/>
          </a:xfrm>
        </p:spPr>
        <p:txBody>
          <a:bodyPr/>
          <a:lstStyle/>
          <a:p>
            <a:pPr eaLnBrk="1">
              <a:lnSpc>
                <a:spcPts val="3200"/>
              </a:lnSpc>
            </a:pPr>
            <a:r>
              <a:rPr lang="en-US" altLang="en-US" dirty="0" smtClean="0"/>
              <a:t>Spill Prevention Measures in </a:t>
            </a:r>
            <a:br>
              <a:rPr lang="en-US" altLang="en-US" dirty="0" smtClean="0"/>
            </a:br>
            <a:r>
              <a:rPr lang="en-US" altLang="en-US" dirty="0" smtClean="0"/>
              <a:t>Vehicle Maintenance Areas</a:t>
            </a:r>
          </a:p>
        </p:txBody>
      </p:sp>
      <p:sp>
        <p:nvSpPr>
          <p:cNvPr id="27651" name="Rectangle 2"/>
          <p:cNvSpPr>
            <a:spLocks noGrp="1" noChangeArrowheads="1"/>
          </p:cNvSpPr>
          <p:nvPr>
            <p:ph type="body" idx="1"/>
          </p:nvPr>
        </p:nvSpPr>
        <p:spPr>
          <a:xfrm>
            <a:off x="598488" y="1752600"/>
            <a:ext cx="9104312" cy="6986588"/>
          </a:xfrm>
        </p:spPr>
        <p:txBody>
          <a:bodyPr/>
          <a:lstStyle/>
          <a:p>
            <a:pPr eaLnBrk="1">
              <a:spcBef>
                <a:spcPct val="0"/>
              </a:spcBef>
            </a:pPr>
            <a:r>
              <a:rPr lang="en-US" altLang="en-US" smtClean="0"/>
              <a:t>Trained and equipped personnel</a:t>
            </a:r>
          </a:p>
          <a:p>
            <a:pPr eaLnBrk="1">
              <a:spcBef>
                <a:spcPct val="0"/>
              </a:spcBef>
            </a:pPr>
            <a:r>
              <a:rPr lang="en-US" altLang="en-US" smtClean="0"/>
              <a:t>Spill kits and PPE</a:t>
            </a:r>
          </a:p>
          <a:p>
            <a:pPr eaLnBrk="1">
              <a:spcBef>
                <a:spcPct val="0"/>
              </a:spcBef>
            </a:pPr>
            <a:r>
              <a:rPr lang="en-US" altLang="en-US" smtClean="0"/>
              <a:t>Good housekeeping and best management practices when dealing with HM</a:t>
            </a:r>
          </a:p>
          <a:p>
            <a:pPr marL="741363" lvl="1" indent="-360363" eaLnBrk="1">
              <a:spcBef>
                <a:spcPct val="0"/>
              </a:spcBef>
              <a:buSzPct val="89000"/>
              <a:buFont typeface="Wingdings" pitchFamily="2" charset="2"/>
              <a:buChar char="§"/>
            </a:pPr>
            <a:r>
              <a:rPr lang="en-US" altLang="en-US" sz="2400" smtClean="0">
                <a:ea typeface="Arial" pitchFamily="34" charset="0"/>
              </a:rPr>
              <a:t>HM storage (small amounts) located near workstations</a:t>
            </a:r>
          </a:p>
          <a:p>
            <a:pPr marL="741363" lvl="1" indent="-360363" eaLnBrk="1">
              <a:spcBef>
                <a:spcPct val="0"/>
              </a:spcBef>
              <a:buSzPct val="75000"/>
              <a:buFont typeface="Wingdings" pitchFamily="2" charset="2"/>
              <a:buChar char="§"/>
            </a:pPr>
            <a:r>
              <a:rPr lang="en-US" altLang="en-US" sz="2400" smtClean="0">
                <a:ea typeface="Arial" pitchFamily="34" charset="0"/>
              </a:rPr>
              <a:t>Legible labeling on containers</a:t>
            </a:r>
          </a:p>
          <a:p>
            <a:pPr marL="741363" lvl="1" indent="-360363" eaLnBrk="1">
              <a:spcBef>
                <a:spcPct val="0"/>
              </a:spcBef>
              <a:buSzPct val="75000"/>
              <a:buFont typeface="Wingdings" pitchFamily="2" charset="2"/>
              <a:buChar char="§"/>
            </a:pPr>
            <a:r>
              <a:rPr lang="en-US" altLang="en-US" sz="2400" smtClean="0">
                <a:ea typeface="Arial" pitchFamily="34" charset="0"/>
              </a:rPr>
              <a:t>Recycling of materials such as anti-freeze, used oil </a:t>
            </a:r>
          </a:p>
          <a:p>
            <a:pPr marL="741363" lvl="1" indent="-360363" eaLnBrk="1">
              <a:spcBef>
                <a:spcPct val="0"/>
              </a:spcBef>
              <a:buSzPct val="75000"/>
              <a:buFont typeface="Wingdings" pitchFamily="2" charset="2"/>
              <a:buChar char="§"/>
            </a:pPr>
            <a:r>
              <a:rPr lang="en-US" altLang="en-US" sz="2400" smtClean="0">
                <a:ea typeface="Arial" pitchFamily="34" charset="0"/>
              </a:rPr>
              <a:t>Secondary containment</a:t>
            </a:r>
          </a:p>
          <a:p>
            <a:pPr marL="741363" lvl="1" indent="-360363" eaLnBrk="1">
              <a:spcBef>
                <a:spcPct val="0"/>
              </a:spcBef>
              <a:buSzPct val="75000"/>
              <a:buFont typeface="Wingdings" pitchFamily="2" charset="2"/>
              <a:buChar char="§"/>
            </a:pPr>
            <a:r>
              <a:rPr lang="en-US" altLang="en-US" sz="2400" smtClean="0">
                <a:ea typeface="Arial" pitchFamily="34" charset="0"/>
              </a:rPr>
              <a:t>Keeping containers closed (use self-closing drum funnels or other equipment)</a:t>
            </a:r>
          </a:p>
          <a:p>
            <a:pPr marL="741363" lvl="1" indent="-360363" eaLnBrk="1">
              <a:spcBef>
                <a:spcPct val="0"/>
              </a:spcBef>
              <a:buSzPct val="75000"/>
              <a:buFont typeface="Wingdings" pitchFamily="2" charset="2"/>
              <a:buChar char="§"/>
            </a:pPr>
            <a:r>
              <a:rPr lang="en-US" altLang="en-US" sz="2400" smtClean="0">
                <a:ea typeface="Arial" pitchFamily="34" charset="0"/>
              </a:rPr>
              <a:t>Grounding of flammable/explosive materials</a:t>
            </a:r>
          </a:p>
          <a:p>
            <a:pPr eaLnBrk="1">
              <a:spcBef>
                <a:spcPct val="0"/>
              </a:spcBef>
            </a:pPr>
            <a:r>
              <a:rPr lang="en-US" altLang="en-US" smtClean="0"/>
              <a:t>Oil and water separators</a:t>
            </a:r>
          </a:p>
          <a:p>
            <a:pPr marL="741363" lvl="1" indent="-360363" eaLnBrk="1">
              <a:spcBef>
                <a:spcPct val="0"/>
              </a:spcBef>
              <a:buSzPct val="75000"/>
              <a:buFont typeface="Wingdings" pitchFamily="2" charset="2"/>
              <a:buChar char="§"/>
            </a:pPr>
            <a:r>
              <a:rPr lang="en-US" altLang="en-US" sz="2400" smtClean="0">
                <a:ea typeface="Arial" pitchFamily="34" charset="0"/>
              </a:rPr>
              <a:t>Need to be inspected regularly and cleaned as needed</a:t>
            </a:r>
          </a:p>
          <a:p>
            <a:pPr eaLnBrk="1">
              <a:spcBef>
                <a:spcPct val="0"/>
              </a:spcBef>
            </a:pPr>
            <a:r>
              <a:rPr lang="en-US" altLang="en-US" smtClean="0"/>
              <a:t>Safety Data Sheets (SDSs) available for personnel</a:t>
            </a:r>
          </a:p>
          <a:p>
            <a:pPr eaLnBrk="1">
              <a:spcBef>
                <a:spcPct val="0"/>
              </a:spcBef>
            </a:pPr>
            <a:r>
              <a:rPr lang="en-US" altLang="en-US" smtClean="0"/>
              <a:t>Hardstand or containment to prevent contamination of soils from drips, leaks, etc. </a:t>
            </a:r>
          </a:p>
          <a:p>
            <a:pPr eaLnBrk="1">
              <a:spcBef>
                <a:spcPct val="0"/>
              </a:spcBef>
            </a:pPr>
            <a:r>
              <a:rPr lang="en-US" altLang="en-US" smtClean="0"/>
              <a:t>Drip pans under leaking vehicles (be sure to empty drip pans in the oil water separators when necessary, such as after a rain storm)</a:t>
            </a:r>
          </a:p>
        </p:txBody>
      </p:sp>
      <p:pic>
        <p:nvPicPr>
          <p:cNvPr id="27652" name="Picture 3" descr="drumfunnel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15575" y="4545013"/>
            <a:ext cx="245745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drumfunne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02800" y="2071688"/>
            <a:ext cx="221297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027113" y="1354138"/>
            <a:ext cx="11053762" cy="1938337"/>
          </a:xfrm>
        </p:spPr>
        <p:txBody>
          <a:bodyPr/>
          <a:lstStyle/>
          <a:p>
            <a:pPr eaLnBrk="1" hangingPunct="1"/>
            <a:r>
              <a:rPr lang="en-US" altLang="en-US" sz="5100" smtClean="0"/>
              <a:t>Technical Module</a:t>
            </a:r>
          </a:p>
        </p:txBody>
      </p:sp>
      <p:sp>
        <p:nvSpPr>
          <p:cNvPr id="5" name="Text Placeholder 4"/>
          <p:cNvSpPr>
            <a:spLocks noGrp="1"/>
          </p:cNvSpPr>
          <p:nvPr>
            <p:ph type="body" idx="1"/>
          </p:nvPr>
        </p:nvSpPr>
        <p:spPr>
          <a:xfrm>
            <a:off x="1027113" y="3624263"/>
            <a:ext cx="11053762" cy="1903412"/>
          </a:xfrm>
        </p:spPr>
        <p:txBody>
          <a:bodyPr/>
          <a:lstStyle/>
          <a:p>
            <a:pPr eaLnBrk="1" hangingPunct="1">
              <a:defRPr/>
            </a:pPr>
            <a:r>
              <a:rPr lang="en-US" dirty="0" smtClean="0">
                <a:ea typeface="+mn-ea"/>
                <a:sym typeface="Helvetica Light" charset="0"/>
              </a:rPr>
              <a:t>Spill Prevention and Response Planning</a:t>
            </a:r>
            <a:endParaRPr lang="en-US" dirty="0">
              <a:ea typeface="+mn-ea"/>
              <a:sym typeface="Helvetica Light" charset="0"/>
            </a:endParaRPr>
          </a:p>
        </p:txBody>
      </p:sp>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244600" y="-609600"/>
            <a:ext cx="10464800" cy="2438400"/>
          </a:xfrm>
        </p:spPr>
        <p:txBody>
          <a:bodyPr/>
          <a:lstStyle/>
          <a:p>
            <a:pPr eaLnBrk="1"/>
            <a:r>
              <a:rPr lang="en-US" altLang="en-US" smtClean="0"/>
              <a:t>PPE and Spill Kits</a:t>
            </a:r>
          </a:p>
        </p:txBody>
      </p:sp>
      <p:sp>
        <p:nvSpPr>
          <p:cNvPr id="29699" name="Rectangle 2"/>
          <p:cNvSpPr>
            <a:spLocks noGrp="1" noChangeArrowheads="1"/>
          </p:cNvSpPr>
          <p:nvPr>
            <p:ph type="body" idx="1"/>
          </p:nvPr>
        </p:nvSpPr>
        <p:spPr>
          <a:xfrm>
            <a:off x="558800" y="1312460"/>
            <a:ext cx="12039600" cy="5715000"/>
          </a:xfrm>
        </p:spPr>
        <p:txBody>
          <a:bodyPr/>
          <a:lstStyle/>
          <a:p>
            <a:pPr marL="460375" indent="-460375" eaLnBrk="1">
              <a:spcBef>
                <a:spcPct val="0"/>
              </a:spcBef>
            </a:pPr>
            <a:r>
              <a:rPr lang="en-US" altLang="en-US" sz="3200" dirty="0" smtClean="0"/>
              <a:t>PPE (gloves, protective eyewear, boot covers/boots, overalls or protective suits, masks or respirators, if applicable)</a:t>
            </a:r>
          </a:p>
          <a:p>
            <a:pPr marL="460375" indent="-460375" eaLnBrk="1">
              <a:spcBef>
                <a:spcPct val="0"/>
              </a:spcBef>
            </a:pPr>
            <a:r>
              <a:rPr lang="en-US" altLang="en-US" sz="3200" dirty="0" smtClean="0">
                <a:solidFill>
                  <a:schemeClr val="tx1"/>
                </a:solidFill>
              </a:rPr>
              <a:t>Sorbent</a:t>
            </a:r>
            <a:r>
              <a:rPr lang="en-US" altLang="en-US" sz="3200" dirty="0" smtClean="0"/>
              <a:t> materials and pads</a:t>
            </a:r>
          </a:p>
          <a:p>
            <a:pPr marL="460375" indent="-460375" eaLnBrk="1">
              <a:spcBef>
                <a:spcPct val="0"/>
              </a:spcBef>
            </a:pPr>
            <a:r>
              <a:rPr lang="en-US" altLang="en-US" sz="3200" dirty="0" smtClean="0"/>
              <a:t>Container with sealable lid (to put clean-up material in)</a:t>
            </a:r>
          </a:p>
          <a:p>
            <a:pPr marL="460375" indent="-460375" eaLnBrk="1">
              <a:spcBef>
                <a:spcPct val="0"/>
              </a:spcBef>
            </a:pPr>
            <a:r>
              <a:rPr lang="en-US" altLang="en-US" sz="3200" dirty="0" smtClean="0"/>
              <a:t>Broom and dustpan</a:t>
            </a:r>
          </a:p>
          <a:p>
            <a:pPr marL="460375" indent="-460375" eaLnBrk="1">
              <a:spcBef>
                <a:spcPct val="0"/>
              </a:spcBef>
            </a:pPr>
            <a:r>
              <a:rPr lang="en-US" altLang="en-US" sz="3200" dirty="0" smtClean="0"/>
              <a:t>Shovel</a:t>
            </a:r>
          </a:p>
          <a:p>
            <a:pPr marL="460375" indent="-460375" eaLnBrk="1">
              <a:spcBef>
                <a:spcPct val="0"/>
              </a:spcBef>
            </a:pPr>
            <a:r>
              <a:rPr lang="en-US" altLang="en-US" sz="3200" dirty="0" smtClean="0"/>
              <a:t>Bung wrenches</a:t>
            </a:r>
          </a:p>
          <a:p>
            <a:pPr marL="460375" indent="-460375" eaLnBrk="1">
              <a:spcBef>
                <a:spcPct val="0"/>
              </a:spcBef>
            </a:pPr>
            <a:r>
              <a:rPr lang="en-US" altLang="en-US" sz="3200" dirty="0" smtClean="0"/>
              <a:t>Other items (e.g., polyethylene sheet, duct tape, different size wooden plugs, wire and wire cutters, pliers, channel locks, screwdrivers)</a:t>
            </a:r>
          </a:p>
        </p:txBody>
      </p:sp>
      <p:pic>
        <p:nvPicPr>
          <p:cNvPr id="29700" name="Picture 4" descr="http://t1.gstatic.com/images?q=tbn:ANd9GcRzwx8T-b3z0GMFUUCzi8IPgB_Ulrvq7DPrHzYPIJazzsc1MZ4ZPC6vT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8300" y="7685088"/>
            <a:ext cx="131127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8" descr="http://t1.gstatic.com/images?q=tbn:ANd9GcTmXsovKvkiCvVNovfNxgfmvw4iilZW1U6uNxIWV3QGg_byr13I5-GkHa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5175" y="7589838"/>
            <a:ext cx="16351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0" descr="http://t1.gstatic.com/images?q=tbn:ANd9GcRqhqVBSz-we800gF5FIfHIkerEFvo_XTXX_yVkeLYJHS9ifnjM-RaRi90X">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4000" y="7772400"/>
            <a:ext cx="1916113"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2" descr="http://t0.gstatic.com/images?q=tbn:ANd9GcTS3GuaFiI35aida-CFvaDTkeSKSlfwztTNJ7DgR36vnX_nX3XBdI12_Q">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36200" y="6376988"/>
            <a:ext cx="23622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descr="C:\Users\mikell.hager\Documents\laptop Docs\My Pictures\gog_indir.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894515" y="2209800"/>
            <a:ext cx="1724025"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3" descr="C:\Users\mikell.hager\Documents\laptop Docs\graphics\GLOVES.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45800" y="3581400"/>
            <a:ext cx="1889125" cy="18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4" descr="C:\Users\mikell.hager\Documents\post May 2012\Mikell\My Docs\Graphics\Bruce's Pics\spillbuckets.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3600" y="7010400"/>
            <a:ext cx="3190875" cy="239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381000" y="-177800"/>
            <a:ext cx="12141200" cy="1625600"/>
          </a:xfrm>
        </p:spPr>
        <p:txBody>
          <a:bodyPr lIns="126435" tIns="72248" rIns="126435" bIns="72248"/>
          <a:lstStyle/>
          <a:p>
            <a:pPr defTabSz="1300163" eaLnBrk="1"/>
            <a:r>
              <a:rPr lang="en-US" altLang="en-US" smtClean="0">
                <a:latin typeface="Helvetica" pitchFamily="1" charset="0"/>
                <a:sym typeface="Helvetica" pitchFamily="1" charset="0"/>
              </a:rPr>
              <a:t>Develop a Spill Prevention and Response Plan</a:t>
            </a:r>
            <a:endParaRPr lang="en-US" altLang="en-US" smtClean="0"/>
          </a:p>
        </p:txBody>
      </p:sp>
      <p:sp>
        <p:nvSpPr>
          <p:cNvPr id="30723" name="Rectangle 2"/>
          <p:cNvSpPr>
            <a:spLocks noGrp="1" noChangeArrowheads="1"/>
          </p:cNvSpPr>
          <p:nvPr>
            <p:ph type="body" idx="1"/>
          </p:nvPr>
        </p:nvSpPr>
        <p:spPr>
          <a:xfrm>
            <a:off x="330200" y="1752600"/>
            <a:ext cx="10515600" cy="6437313"/>
          </a:xfrm>
        </p:spPr>
        <p:txBody>
          <a:bodyPr lIns="126435" tIns="72248" rIns="126435" bIns="72248" anchor="t"/>
          <a:lstStyle/>
          <a:p>
            <a:pPr marL="377825" indent="-377825" defTabSz="1300163" eaLnBrk="1">
              <a:lnSpc>
                <a:spcPct val="90000"/>
              </a:lnSpc>
              <a:spcBef>
                <a:spcPts val="600"/>
              </a:spcBef>
              <a:buClr>
                <a:srgbClr val="000000"/>
              </a:buClr>
              <a:buFont typeface="ArialMT" charset="0"/>
              <a:buChar char="•"/>
            </a:pPr>
            <a:r>
              <a:rPr lang="en-US" altLang="en-US" sz="3600" dirty="0" smtClean="0">
                <a:latin typeface="Helvetica" pitchFamily="1" charset="0"/>
                <a:sym typeface="Helvetica" pitchFamily="1" charset="0"/>
              </a:rPr>
              <a:t>Spill Prevention and Response Plan Topics</a:t>
            </a:r>
          </a:p>
          <a:p>
            <a:pPr marL="758825" lvl="1" indent="-377825" defTabSz="1300163" eaLnBrk="1">
              <a:lnSpc>
                <a:spcPct val="90000"/>
              </a:lnSpc>
              <a:spcBef>
                <a:spcPts val="600"/>
              </a:spcBef>
              <a:buClr>
                <a:srgbClr val="000000"/>
              </a:buClr>
              <a:buFont typeface="Palatino Linotype" pitchFamily="18" charset="0"/>
              <a:buChar char="‐"/>
            </a:pPr>
            <a:r>
              <a:rPr lang="en-US" altLang="en-US" sz="3600" dirty="0" smtClean="0">
                <a:latin typeface="Helvetica" pitchFamily="1" charset="0"/>
                <a:ea typeface="Arial" pitchFamily="34" charset="0"/>
                <a:sym typeface="Helvetica" pitchFamily="1" charset="0"/>
              </a:rPr>
              <a:t>Lines of authority and notification of                 personnel</a:t>
            </a:r>
          </a:p>
          <a:p>
            <a:pPr marL="758825" lvl="1" indent="-377825" defTabSz="1300163" eaLnBrk="1">
              <a:lnSpc>
                <a:spcPct val="90000"/>
              </a:lnSpc>
              <a:spcBef>
                <a:spcPts val="600"/>
              </a:spcBef>
              <a:buClr>
                <a:srgbClr val="000000"/>
              </a:buClr>
              <a:buFont typeface="Palatino Linotype" pitchFamily="18" charset="0"/>
              <a:buChar char="‐"/>
            </a:pPr>
            <a:r>
              <a:rPr lang="en-US" altLang="en-US" sz="3600" dirty="0" smtClean="0">
                <a:latin typeface="Helvetica" pitchFamily="1" charset="0"/>
                <a:ea typeface="Arial" pitchFamily="34" charset="0"/>
                <a:sym typeface="Helvetica" pitchFamily="1" charset="0"/>
              </a:rPr>
              <a:t>Response procedures for minor and major spills</a:t>
            </a:r>
          </a:p>
          <a:p>
            <a:pPr marL="758825" lvl="1" indent="-377825" defTabSz="1300163" eaLnBrk="1">
              <a:lnSpc>
                <a:spcPct val="90000"/>
              </a:lnSpc>
              <a:spcBef>
                <a:spcPts val="600"/>
              </a:spcBef>
              <a:buClr>
                <a:srgbClr val="000000"/>
              </a:buClr>
              <a:buFont typeface="Palatino Linotype" pitchFamily="18" charset="0"/>
              <a:buChar char="‐"/>
            </a:pPr>
            <a:r>
              <a:rPr lang="en-US" altLang="en-US" sz="3600" dirty="0" smtClean="0">
                <a:latin typeface="Helvetica" pitchFamily="1" charset="0"/>
                <a:ea typeface="Arial" pitchFamily="34" charset="0"/>
                <a:sym typeface="Helvetica" pitchFamily="1" charset="0"/>
              </a:rPr>
              <a:t>Evacuation/Shelter-in-place procedures</a:t>
            </a:r>
          </a:p>
          <a:p>
            <a:pPr marL="758825" lvl="1" indent="-377825" defTabSz="1300163" eaLnBrk="1">
              <a:lnSpc>
                <a:spcPct val="90000"/>
              </a:lnSpc>
              <a:spcBef>
                <a:spcPts val="600"/>
              </a:spcBef>
              <a:buClr>
                <a:srgbClr val="000000"/>
              </a:buClr>
              <a:buFont typeface="Palatino Linotype" pitchFamily="18" charset="0"/>
              <a:buChar char="‐"/>
            </a:pPr>
            <a:r>
              <a:rPr lang="en-US" altLang="en-US" sz="3600" dirty="0" smtClean="0">
                <a:latin typeface="Helvetica" pitchFamily="1" charset="0"/>
                <a:ea typeface="Arial" pitchFamily="34" charset="0"/>
                <a:sym typeface="Helvetica" pitchFamily="1" charset="0"/>
              </a:rPr>
              <a:t>Available references or reach-back capability</a:t>
            </a:r>
          </a:p>
          <a:p>
            <a:pPr marL="758825" lvl="1" indent="-377825" defTabSz="1300163" eaLnBrk="1">
              <a:lnSpc>
                <a:spcPct val="90000"/>
              </a:lnSpc>
              <a:spcBef>
                <a:spcPts val="600"/>
              </a:spcBef>
              <a:buClr>
                <a:srgbClr val="000000"/>
              </a:buClr>
              <a:buFont typeface="Palatino Linotype" pitchFamily="18" charset="0"/>
              <a:buChar char="‐"/>
            </a:pPr>
            <a:r>
              <a:rPr lang="en-US" altLang="en-US" sz="3600" dirty="0" smtClean="0">
                <a:latin typeface="Helvetica" pitchFamily="1" charset="0"/>
                <a:ea typeface="Arial" pitchFamily="34" charset="0"/>
                <a:sym typeface="Helvetica" pitchFamily="1" charset="0"/>
              </a:rPr>
              <a:t>PPE and response equipment; exposure limits</a:t>
            </a:r>
          </a:p>
          <a:p>
            <a:pPr marL="758825" lvl="1" indent="-377825" defTabSz="1300163" eaLnBrk="1">
              <a:lnSpc>
                <a:spcPct val="90000"/>
              </a:lnSpc>
              <a:spcBef>
                <a:spcPts val="600"/>
              </a:spcBef>
              <a:buClr>
                <a:srgbClr val="000000"/>
              </a:buClr>
              <a:buFont typeface="Palatino Linotype" pitchFamily="18" charset="0"/>
              <a:buChar char="‐"/>
            </a:pPr>
            <a:r>
              <a:rPr lang="en-US" altLang="en-US" sz="3600" dirty="0" smtClean="0">
                <a:latin typeface="Helvetica" pitchFamily="1" charset="0"/>
                <a:ea typeface="Arial" pitchFamily="34" charset="0"/>
                <a:sym typeface="Helvetica" pitchFamily="1" charset="0"/>
              </a:rPr>
              <a:t>Decontamination and clean up                     procedures</a:t>
            </a:r>
          </a:p>
          <a:p>
            <a:pPr marL="758825" lvl="1" indent="-377825" defTabSz="1300163" eaLnBrk="1">
              <a:lnSpc>
                <a:spcPct val="90000"/>
              </a:lnSpc>
              <a:spcBef>
                <a:spcPts val="600"/>
              </a:spcBef>
              <a:buClr>
                <a:srgbClr val="000000"/>
              </a:buClr>
              <a:buFont typeface="Palatino Linotype" pitchFamily="18" charset="0"/>
              <a:buChar char="‐"/>
            </a:pPr>
            <a:r>
              <a:rPr lang="en-US" altLang="en-US" sz="3600" dirty="0" smtClean="0">
                <a:latin typeface="Helvetica" pitchFamily="1" charset="0"/>
                <a:ea typeface="Arial" pitchFamily="34" charset="0"/>
                <a:sym typeface="Helvetica" pitchFamily="1" charset="0"/>
              </a:rPr>
              <a:t>Disposal and remediation </a:t>
            </a:r>
            <a:br>
              <a:rPr lang="en-US" altLang="en-US" sz="3600" dirty="0" smtClean="0">
                <a:latin typeface="Helvetica" pitchFamily="1" charset="0"/>
                <a:ea typeface="Arial" pitchFamily="34" charset="0"/>
                <a:sym typeface="Helvetica" pitchFamily="1" charset="0"/>
              </a:rPr>
            </a:br>
            <a:r>
              <a:rPr lang="en-US" altLang="en-US" sz="3600" dirty="0" smtClean="0">
                <a:latin typeface="Helvetica" pitchFamily="1" charset="0"/>
                <a:ea typeface="Arial" pitchFamily="34" charset="0"/>
                <a:sym typeface="Helvetica" pitchFamily="1" charset="0"/>
              </a:rPr>
              <a:t>procedures</a:t>
            </a:r>
          </a:p>
          <a:p>
            <a:pPr marL="377825" indent="-377825" defTabSz="1300163" eaLnBrk="1">
              <a:lnSpc>
                <a:spcPct val="90000"/>
              </a:lnSpc>
              <a:spcBef>
                <a:spcPts val="600"/>
              </a:spcBef>
              <a:buSzTx/>
              <a:buFontTx/>
              <a:buNone/>
            </a:pPr>
            <a:endParaRPr lang="en-US" altLang="en-US" sz="3600" dirty="0" smtClean="0">
              <a:latin typeface="Helvetica" pitchFamily="1" charset="0"/>
              <a:sym typeface="Helvetica" pitchFamily="1" charset="0"/>
            </a:endParaRPr>
          </a:p>
        </p:txBody>
      </p:sp>
      <p:pic>
        <p:nvPicPr>
          <p:cNvPr id="30725" name="Picture 5" descr="hazmat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07600" y="1447800"/>
            <a:ext cx="2452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Bild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6800" y="6248400"/>
            <a:ext cx="4078288" cy="305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image2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83800" y="1524000"/>
            <a:ext cx="2462213" cy="477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2530" name="Rectangle 1"/>
          <p:cNvSpPr>
            <a:spLocks noGrp="1" noChangeArrowheads="1"/>
          </p:cNvSpPr>
          <p:nvPr>
            <p:ph type="title"/>
          </p:nvPr>
        </p:nvSpPr>
        <p:spPr>
          <a:xfrm>
            <a:off x="649288" y="-3048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Components of a Dynamic Program</a:t>
            </a:r>
            <a:endParaRPr lang="en-US" dirty="0" smtClean="0">
              <a:latin typeface="+mj-lt"/>
              <a:ea typeface="+mj-ea"/>
              <a:sym typeface="Helvetica Light" charset="0"/>
            </a:endParaRPr>
          </a:p>
        </p:txBody>
      </p:sp>
      <p:sp>
        <p:nvSpPr>
          <p:cNvPr id="22531" name="Rectangle 2"/>
          <p:cNvSpPr>
            <a:spLocks noGrp="1" noChangeArrowheads="1"/>
          </p:cNvSpPr>
          <p:nvPr>
            <p:ph type="body" idx="1"/>
          </p:nvPr>
        </p:nvSpPr>
        <p:spPr>
          <a:xfrm>
            <a:off x="0" y="1295400"/>
            <a:ext cx="9815513" cy="7924800"/>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000" dirty="0" smtClean="0">
                <a:latin typeface="+mn-lt"/>
                <a:ea typeface="Helvetica" charset="0"/>
                <a:cs typeface="Helvetica" charset="0"/>
                <a:sym typeface="Helvetica" charset="0"/>
              </a:rPr>
              <a:t>Plan implementation</a:t>
            </a:r>
          </a:p>
          <a:p>
            <a:pPr marL="487363" indent="-487363" defTabSz="1300163" eaLnBrk="1">
              <a:spcBef>
                <a:spcPts val="700"/>
              </a:spcBef>
              <a:buClr>
                <a:srgbClr val="000000"/>
              </a:buClr>
              <a:buFont typeface="ArialMT" charset="0"/>
              <a:buChar char="•"/>
              <a:defRPr/>
            </a:pPr>
            <a:r>
              <a:rPr lang="en-US" sz="4000" dirty="0" smtClean="0">
                <a:ea typeface="Helvetica" charset="0"/>
                <a:cs typeface="Helvetica" charset="0"/>
                <a:sym typeface="Helvetica" charset="0"/>
              </a:rPr>
              <a:t>Plan information posted</a:t>
            </a:r>
          </a:p>
          <a:p>
            <a:pPr marL="863600" lvl="1" indent="-406400" defTabSz="1300163" eaLnBrk="1">
              <a:spcBef>
                <a:spcPts val="600"/>
              </a:spcBef>
              <a:buClr>
                <a:srgbClr val="000000"/>
              </a:buClr>
              <a:buFont typeface="ArialMT" charset="0"/>
              <a:buChar char="–"/>
              <a:defRPr/>
            </a:pPr>
            <a:r>
              <a:rPr lang="en-US" sz="3200" dirty="0" smtClean="0">
                <a:ea typeface="Helvetica" charset="0"/>
                <a:cs typeface="Helvetica" charset="0"/>
                <a:sym typeface="Helvetica" charset="0"/>
              </a:rPr>
              <a:t>Emergency contacts</a:t>
            </a:r>
          </a:p>
          <a:p>
            <a:pPr marL="863600" lvl="1" indent="-406400" defTabSz="1300163" eaLnBrk="1">
              <a:spcBef>
                <a:spcPts val="600"/>
              </a:spcBef>
              <a:buClr>
                <a:srgbClr val="000000"/>
              </a:buClr>
              <a:buFont typeface="ArialMT" charset="0"/>
              <a:buChar char="–"/>
              <a:defRPr/>
            </a:pPr>
            <a:r>
              <a:rPr lang="en-US" sz="3200" dirty="0" smtClean="0">
                <a:ea typeface="Helvetica" charset="0"/>
                <a:cs typeface="Helvetica" charset="0"/>
                <a:sym typeface="Helvetica" charset="0"/>
              </a:rPr>
              <a:t>Basic instructions</a:t>
            </a:r>
          </a:p>
          <a:p>
            <a:pPr marL="863600" lvl="1" indent="-406400" defTabSz="1300163" eaLnBrk="1">
              <a:spcBef>
                <a:spcPts val="600"/>
              </a:spcBef>
              <a:buClr>
                <a:srgbClr val="000000"/>
              </a:buClr>
              <a:buFont typeface="ArialMT" charset="0"/>
              <a:buChar char="–"/>
              <a:defRPr/>
            </a:pPr>
            <a:r>
              <a:rPr lang="en-US" sz="3200" dirty="0" smtClean="0">
                <a:ea typeface="Helvetica" charset="0"/>
                <a:cs typeface="Helvetica" charset="0"/>
                <a:sym typeface="Helvetica" charset="0"/>
              </a:rPr>
              <a:t>Evacuation routes</a:t>
            </a:r>
          </a:p>
          <a:p>
            <a:pPr marL="863600" lvl="1" indent="-406400" defTabSz="1300163" eaLnBrk="1">
              <a:spcBef>
                <a:spcPts val="600"/>
              </a:spcBef>
              <a:buClr>
                <a:srgbClr val="000000"/>
              </a:buClr>
              <a:buFont typeface="ArialMT" charset="0"/>
              <a:buChar char="–"/>
              <a:defRPr/>
            </a:pPr>
            <a:r>
              <a:rPr lang="en-US" sz="3200" dirty="0" smtClean="0">
                <a:ea typeface="Helvetica" charset="0"/>
                <a:cs typeface="Helvetica" charset="0"/>
                <a:sym typeface="Helvetica" charset="0"/>
              </a:rPr>
              <a:t>Location of equipment</a:t>
            </a:r>
          </a:p>
          <a:p>
            <a:pPr marL="863600" lvl="1" indent="-406400" defTabSz="1300163" eaLnBrk="1">
              <a:spcBef>
                <a:spcPts val="600"/>
              </a:spcBef>
              <a:buClr>
                <a:srgbClr val="000000"/>
              </a:buClr>
              <a:buFont typeface="ArialMT" charset="0"/>
              <a:buChar char="–"/>
              <a:defRPr/>
            </a:pPr>
            <a:r>
              <a:rPr lang="en-US" sz="3200" dirty="0" smtClean="0">
                <a:ea typeface="+mn-ea"/>
                <a:sym typeface="Helvetica" charset="0"/>
              </a:rPr>
              <a:t>SDSs</a:t>
            </a:r>
            <a:endParaRPr lang="en-US" sz="1800" dirty="0" smtClean="0">
              <a:ea typeface="+mn-ea"/>
              <a:sym typeface="Helvetica Light" charset="0"/>
            </a:endParaRPr>
          </a:p>
          <a:p>
            <a:pPr marL="487363" indent="-487363" defTabSz="1300163" eaLnBrk="1">
              <a:spcBef>
                <a:spcPts val="700"/>
              </a:spcBef>
              <a:buClr>
                <a:srgbClr val="000000"/>
              </a:buClr>
              <a:buFont typeface="ArialMT" charset="0"/>
              <a:buChar char="•"/>
              <a:defRPr/>
            </a:pPr>
            <a:r>
              <a:rPr lang="en-US" sz="4000" dirty="0" smtClean="0">
                <a:latin typeface="+mn-lt"/>
                <a:ea typeface="Helvetica" charset="0"/>
                <a:cs typeface="Helvetica" charset="0"/>
                <a:sym typeface="Helvetica" charset="0"/>
              </a:rPr>
              <a:t>Personnel training</a:t>
            </a:r>
          </a:p>
          <a:p>
            <a:pPr marL="487363" indent="-487363" defTabSz="1300163" eaLnBrk="1">
              <a:spcBef>
                <a:spcPts val="700"/>
              </a:spcBef>
              <a:buClr>
                <a:srgbClr val="000000"/>
              </a:buClr>
              <a:buFont typeface="ArialMT" charset="0"/>
              <a:buChar char="•"/>
              <a:defRPr/>
            </a:pPr>
            <a:r>
              <a:rPr lang="en-US" sz="4000" dirty="0" smtClean="0">
                <a:latin typeface="+mn-lt"/>
                <a:ea typeface="Helvetica" charset="0"/>
                <a:cs typeface="Helvetica" charset="0"/>
                <a:sym typeface="Helvetica" charset="0"/>
              </a:rPr>
              <a:t>PPE fitting and maintenance</a:t>
            </a:r>
          </a:p>
          <a:p>
            <a:pPr marL="487363" indent="-487363" defTabSz="1300163" eaLnBrk="1">
              <a:spcBef>
                <a:spcPts val="700"/>
              </a:spcBef>
              <a:buClr>
                <a:srgbClr val="000000"/>
              </a:buClr>
              <a:buFont typeface="ArialMT" charset="0"/>
              <a:buChar char="•"/>
              <a:defRPr/>
            </a:pPr>
            <a:r>
              <a:rPr lang="en-US" sz="4000" dirty="0" smtClean="0">
                <a:latin typeface="+mn-lt"/>
                <a:ea typeface="Helvetica" charset="0"/>
                <a:cs typeface="Helvetica" charset="0"/>
                <a:sym typeface="Helvetica" charset="0"/>
              </a:rPr>
              <a:t>Combined exercises</a:t>
            </a:r>
          </a:p>
          <a:p>
            <a:pPr marL="487363" indent="-487363" defTabSz="1300163" eaLnBrk="1">
              <a:spcBef>
                <a:spcPts val="700"/>
              </a:spcBef>
              <a:buClr>
                <a:srgbClr val="000000"/>
              </a:buClr>
              <a:buFont typeface="ArialMT" charset="0"/>
              <a:buChar char="•"/>
              <a:defRPr/>
            </a:pPr>
            <a:r>
              <a:rPr lang="en-US" sz="4000" dirty="0" smtClean="0">
                <a:latin typeface="+mn-lt"/>
                <a:ea typeface="Helvetica" charset="0"/>
                <a:cs typeface="Helvetica" charset="0"/>
                <a:sym typeface="Helvetica" charset="0"/>
              </a:rPr>
              <a:t>Incident After-Action Reviews (AARs)</a:t>
            </a:r>
          </a:p>
          <a:p>
            <a:pPr marL="487363" indent="-487363" defTabSz="1300163" eaLnBrk="1">
              <a:spcBef>
                <a:spcPts val="700"/>
              </a:spcBef>
              <a:buClr>
                <a:srgbClr val="000000"/>
              </a:buClr>
              <a:buFont typeface="ArialMT" charset="0"/>
              <a:buChar char="•"/>
              <a:defRPr/>
            </a:pPr>
            <a:r>
              <a:rPr lang="en-US" sz="4000" dirty="0" smtClean="0">
                <a:latin typeface="+mn-lt"/>
                <a:ea typeface="Helvetica" charset="0"/>
                <a:cs typeface="Helvetica" charset="0"/>
                <a:sym typeface="Helvetica" charset="0"/>
              </a:rPr>
              <a:t>Plan review/revision</a:t>
            </a:r>
            <a:endParaRPr lang="en-US" sz="4000" dirty="0">
              <a:latin typeface="+mn-lt"/>
              <a:ea typeface="Helvetica" charset="0"/>
              <a:cs typeface="Helvetica" charset="0"/>
              <a:sym typeface="Helvetica" charset="0"/>
            </a:endParaRPr>
          </a:p>
          <a:p>
            <a:pPr marL="487363" indent="-487363" defTabSz="1300163" eaLnBrk="1">
              <a:spcBef>
                <a:spcPts val="700"/>
              </a:spcBef>
              <a:buClr>
                <a:srgbClr val="000000"/>
              </a:buClr>
              <a:buFont typeface="ArialMT" charset="0"/>
              <a:buChar char="•"/>
              <a:defRPr/>
            </a:pPr>
            <a:endParaRPr lang="en-US" sz="1800" dirty="0" smtClean="0">
              <a:latin typeface="+mn-lt"/>
              <a:ea typeface="+mn-ea"/>
              <a:sym typeface="Helvetica Light" charset="0"/>
            </a:endParaRPr>
          </a:p>
        </p:txBody>
      </p:sp>
      <p:pic>
        <p:nvPicPr>
          <p:cNvPr id="31749" name="Picture 3" descr="image1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9600" y="1295400"/>
            <a:ext cx="292735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31750" name="Picture 4" descr="image9.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919368" y="5981131"/>
            <a:ext cx="2395538"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8"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Program Recommendations</a:t>
            </a:r>
            <a:endParaRPr lang="en-US" dirty="0" smtClean="0">
              <a:latin typeface="+mj-lt"/>
              <a:ea typeface="+mj-ea"/>
              <a:sym typeface="Helvetica Light" charset="0"/>
            </a:endParaRPr>
          </a:p>
        </p:txBody>
      </p:sp>
      <p:sp>
        <p:nvSpPr>
          <p:cNvPr id="23555" name="Rectangle 2"/>
          <p:cNvSpPr>
            <a:spLocks noGrp="1" noChangeArrowheads="1"/>
          </p:cNvSpPr>
          <p:nvPr>
            <p:ph type="body" idx="1"/>
          </p:nvPr>
        </p:nvSpPr>
        <p:spPr>
          <a:xfrm>
            <a:off x="649288" y="1624013"/>
            <a:ext cx="11704637" cy="6437312"/>
          </a:xfrm>
        </p:spPr>
        <p:txBody>
          <a:bodyPr lIns="126435" tIns="72248" rIns="126435" bIns="72248" anchor="t"/>
          <a:lstStyle/>
          <a:p>
            <a:pPr marL="461963" indent="-461963" defTabSz="1300163" eaLnBrk="1">
              <a:lnSpc>
                <a:spcPct val="90000"/>
              </a:lnSpc>
              <a:spcBef>
                <a:spcPts val="700"/>
              </a:spcBef>
              <a:buClr>
                <a:srgbClr val="000000"/>
              </a:buClr>
              <a:buFont typeface="ArialMT" charset="0"/>
              <a:buChar char="•"/>
              <a:defRPr/>
            </a:pPr>
            <a:r>
              <a:rPr lang="en-US" sz="3600" dirty="0" smtClean="0">
                <a:latin typeface="+mn-lt"/>
                <a:ea typeface="Helvetica" charset="0"/>
                <a:cs typeface="Helvetica" charset="0"/>
                <a:sym typeface="Helvetica" charset="0"/>
              </a:rPr>
              <a:t>Periodically request that units submit information on their HM inventories, hazardous waste (HW) accumulation areas, and diagrams of their areas</a:t>
            </a:r>
          </a:p>
          <a:p>
            <a:pPr marL="461963" indent="-461963" defTabSz="1300163" eaLnBrk="1">
              <a:lnSpc>
                <a:spcPct val="90000"/>
              </a:lnSpc>
              <a:spcBef>
                <a:spcPts val="700"/>
              </a:spcBef>
              <a:buClr>
                <a:srgbClr val="000000"/>
              </a:buClr>
              <a:buFont typeface="ArialMT" charset="0"/>
              <a:buChar char="•"/>
              <a:defRPr/>
            </a:pPr>
            <a:r>
              <a:rPr lang="en-US" sz="3600" dirty="0" smtClean="0">
                <a:latin typeface="+mn-lt"/>
                <a:ea typeface="Helvetica" charset="0"/>
                <a:cs typeface="Helvetica" charset="0"/>
                <a:sym typeface="Helvetica" charset="0"/>
              </a:rPr>
              <a:t>Share new information with law enforcement, medical services, fire fighting units and chemical units</a:t>
            </a:r>
          </a:p>
          <a:p>
            <a:pPr marL="461963" indent="-461963" defTabSz="1300163" eaLnBrk="1">
              <a:lnSpc>
                <a:spcPct val="90000"/>
              </a:lnSpc>
              <a:spcBef>
                <a:spcPts val="700"/>
              </a:spcBef>
              <a:buClr>
                <a:srgbClr val="000000"/>
              </a:buClr>
              <a:buFont typeface="ArialMT" charset="0"/>
              <a:buChar char="•"/>
              <a:defRPr/>
            </a:pPr>
            <a:r>
              <a:rPr lang="en-US" sz="3600" dirty="0" smtClean="0">
                <a:solidFill>
                  <a:schemeClr val="tx1"/>
                </a:solidFill>
                <a:latin typeface="+mn-lt"/>
                <a:ea typeface="Helvetica" charset="0"/>
                <a:cs typeface="Helvetica" charset="0"/>
                <a:sym typeface="Helvetica" charset="0"/>
              </a:rPr>
              <a:t>Inspect mitigating measures routinely for proper use and integrity</a:t>
            </a:r>
          </a:p>
          <a:p>
            <a:pPr marL="461963" indent="-461963" defTabSz="1300163" eaLnBrk="1">
              <a:lnSpc>
                <a:spcPct val="90000"/>
              </a:lnSpc>
              <a:spcBef>
                <a:spcPts val="700"/>
              </a:spcBef>
              <a:buClr>
                <a:srgbClr val="000000"/>
              </a:buClr>
              <a:buFont typeface="ArialMT" charset="0"/>
              <a:buChar char="•"/>
              <a:defRPr/>
            </a:pPr>
            <a:r>
              <a:rPr lang="en-US" sz="3600" dirty="0" smtClean="0">
                <a:solidFill>
                  <a:schemeClr val="tx1"/>
                </a:solidFill>
                <a:latin typeface="+mn-lt"/>
                <a:ea typeface="Helvetica" charset="0"/>
                <a:cs typeface="Helvetica" charset="0"/>
                <a:sym typeface="Helvetica" charset="0"/>
              </a:rPr>
              <a:t>Practice drills (table top and live) with all involved personnel as required, including </a:t>
            </a:r>
            <a:r>
              <a:rPr lang="en-US" sz="3600" dirty="0" smtClean="0">
                <a:latin typeface="+mn-lt"/>
                <a:ea typeface="Helvetica" charset="0"/>
                <a:cs typeface="Helvetica" charset="0"/>
                <a:sym typeface="Helvetica" charset="0"/>
              </a:rPr>
              <a:t>when there are changes in personnel or camp conditions</a:t>
            </a:r>
            <a:endParaRPr lang="en-US" sz="1800" dirty="0" smtClean="0">
              <a:latin typeface="+mn-lt"/>
              <a:ea typeface="+mn-ea"/>
              <a:sym typeface="Helvetica Light" charset="0"/>
            </a:endParaRP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649288" y="-1524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Lessons Learned: </a:t>
            </a:r>
            <a:r>
              <a:rPr lang="en-US" dirty="0" smtClean="0">
                <a:solidFill>
                  <a:schemeClr val="tx1"/>
                </a:solidFill>
                <a:latin typeface="+mj-lt"/>
                <a:ea typeface="Helvetica" charset="0"/>
                <a:cs typeface="Helvetica" charset="0"/>
                <a:sym typeface="Helvetica" charset="0"/>
              </a:rPr>
              <a:t>Common Problems </a:t>
            </a:r>
            <a:endParaRPr lang="en-US" dirty="0" smtClean="0">
              <a:solidFill>
                <a:schemeClr val="tx1"/>
              </a:solidFill>
              <a:latin typeface="+mj-lt"/>
              <a:ea typeface="+mj-ea"/>
              <a:sym typeface="Helvetica Light" charset="0"/>
            </a:endParaRPr>
          </a:p>
        </p:txBody>
      </p:sp>
      <p:sp>
        <p:nvSpPr>
          <p:cNvPr id="33795" name="Rectangle 2"/>
          <p:cNvSpPr>
            <a:spLocks noGrp="1" noChangeArrowheads="1"/>
          </p:cNvSpPr>
          <p:nvPr>
            <p:ph type="body" idx="1"/>
          </p:nvPr>
        </p:nvSpPr>
        <p:spPr>
          <a:xfrm>
            <a:off x="0" y="2286000"/>
            <a:ext cx="11703050" cy="6435725"/>
          </a:xfrm>
        </p:spPr>
        <p:txBody>
          <a:bodyPr lIns="126435" tIns="72248" rIns="126435" bIns="72248" anchor="t"/>
          <a:lstStyle/>
          <a:p>
            <a:pPr marL="487363" indent="-487363" defTabSz="1300163" eaLnBrk="1">
              <a:lnSpc>
                <a:spcPct val="90000"/>
              </a:lnSpc>
              <a:spcBef>
                <a:spcPts val="700"/>
              </a:spcBef>
              <a:buClr>
                <a:srgbClr val="000000"/>
              </a:buClr>
              <a:buFont typeface="ArialMT" charset="0"/>
              <a:buChar char="•"/>
            </a:pPr>
            <a:r>
              <a:rPr lang="en-US" altLang="en-US" sz="3600" dirty="0" smtClean="0">
                <a:sym typeface="Helvetica" pitchFamily="1" charset="0"/>
              </a:rPr>
              <a:t>Unclear lines of authority</a:t>
            </a:r>
          </a:p>
          <a:p>
            <a:pPr marL="487363" indent="-487363" defTabSz="1300163" eaLnBrk="1">
              <a:lnSpc>
                <a:spcPct val="90000"/>
              </a:lnSpc>
              <a:spcBef>
                <a:spcPts val="700"/>
              </a:spcBef>
              <a:buClr>
                <a:srgbClr val="000000"/>
              </a:buClr>
              <a:buFont typeface="ArialMT" charset="0"/>
              <a:buChar char="•"/>
            </a:pPr>
            <a:r>
              <a:rPr lang="en-US" altLang="en-US" sz="3600" dirty="0" smtClean="0">
                <a:sym typeface="Helvetica" pitchFamily="1" charset="0"/>
              </a:rPr>
              <a:t>Non-compatible communication equipment or no pre-set communication channel</a:t>
            </a:r>
          </a:p>
          <a:p>
            <a:pPr marL="487363" indent="-487363" defTabSz="1300163" eaLnBrk="1">
              <a:lnSpc>
                <a:spcPct val="90000"/>
              </a:lnSpc>
              <a:spcBef>
                <a:spcPts val="700"/>
              </a:spcBef>
              <a:buClr>
                <a:srgbClr val="000000"/>
              </a:buClr>
              <a:buFont typeface="ArialMT" charset="0"/>
              <a:buChar char="•"/>
            </a:pPr>
            <a:r>
              <a:rPr lang="en-US" altLang="en-US" sz="3600" dirty="0" smtClean="0">
                <a:sym typeface="Helvetica" pitchFamily="1" charset="0"/>
              </a:rPr>
              <a:t>Thresholds or limits for response personnel (especially with explosive conditions) not set</a:t>
            </a:r>
          </a:p>
          <a:p>
            <a:pPr marL="487363" indent="-487363" defTabSz="1300163" eaLnBrk="1">
              <a:lnSpc>
                <a:spcPct val="90000"/>
              </a:lnSpc>
              <a:spcBef>
                <a:spcPts val="700"/>
              </a:spcBef>
              <a:buClr>
                <a:srgbClr val="000000"/>
              </a:buClr>
              <a:buFont typeface="ArialMT" charset="0"/>
              <a:buChar char="•"/>
            </a:pPr>
            <a:r>
              <a:rPr lang="en-US" altLang="en-US" sz="3600" dirty="0" smtClean="0">
                <a:sym typeface="Helvetica" pitchFamily="1" charset="0"/>
              </a:rPr>
              <a:t>PPE and other equipment not maintained</a:t>
            </a:r>
          </a:p>
          <a:p>
            <a:pPr marL="487363" indent="-487363" defTabSz="1300163" eaLnBrk="1">
              <a:lnSpc>
                <a:spcPct val="90000"/>
              </a:lnSpc>
              <a:spcBef>
                <a:spcPts val="700"/>
              </a:spcBef>
              <a:buClr>
                <a:srgbClr val="000000"/>
              </a:buClr>
              <a:buFont typeface="ArialMT" charset="0"/>
              <a:buChar char="•"/>
            </a:pPr>
            <a:r>
              <a:rPr lang="en-US" altLang="en-US" sz="3600" dirty="0" smtClean="0">
                <a:sym typeface="Helvetica" pitchFamily="1" charset="0"/>
              </a:rPr>
              <a:t>Playing hero – not taking time to assess the situation before acting</a:t>
            </a:r>
            <a:endParaRPr lang="en-US" altLang="en-US" sz="1600" dirty="0" smtClean="0"/>
          </a:p>
        </p:txBody>
      </p:sp>
      <p:grpSp>
        <p:nvGrpSpPr>
          <p:cNvPr id="33796" name="Group 3"/>
          <p:cNvGrpSpPr>
            <a:grpSpLocks/>
          </p:cNvGrpSpPr>
          <p:nvPr/>
        </p:nvGrpSpPr>
        <p:grpSpPr bwMode="auto">
          <a:xfrm>
            <a:off x="9102725" y="1300163"/>
            <a:ext cx="3636963" cy="1625600"/>
            <a:chOff x="0" y="0"/>
            <a:chExt cx="287" cy="128"/>
          </a:xfrm>
        </p:grpSpPr>
        <p:sp>
          <p:nvSpPr>
            <p:cNvPr id="33798" name="AutoShape 4"/>
            <p:cNvSpPr>
              <a:spLocks/>
            </p:cNvSpPr>
            <p:nvPr/>
          </p:nvSpPr>
          <p:spPr bwMode="auto">
            <a:xfrm>
              <a:off x="121" y="0"/>
              <a:ext cx="36" cy="26"/>
            </a:xfrm>
            <a:prstGeom prst="triangle">
              <a:avLst>
                <a:gd name="adj" fmla="val 50000"/>
              </a:avLst>
            </a:prstGeom>
            <a:solidFill>
              <a:srgbClr val="009900"/>
            </a:solidFill>
            <a:ln w="36124">
              <a:solidFill>
                <a:srgbClr val="000000"/>
              </a:solidFill>
              <a:round/>
              <a:headEnd/>
              <a:tailEnd/>
            </a:ln>
          </p:spPr>
          <p:txBody>
            <a:bodyPr lIns="72248" tIns="72248" rIns="72248" bIns="72248"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799" name="Rectangle 5"/>
            <p:cNvSpPr>
              <a:spLocks/>
            </p:cNvSpPr>
            <p:nvPr/>
          </p:nvSpPr>
          <p:spPr bwMode="auto">
            <a:xfrm>
              <a:off x="46" y="42"/>
              <a:ext cx="43" cy="18"/>
            </a:xfrm>
            <a:prstGeom prst="rect">
              <a:avLst/>
            </a:prstGeom>
            <a:solidFill>
              <a:srgbClr val="FFC000"/>
            </a:solidFill>
            <a:ln w="36124">
              <a:solidFill>
                <a:srgbClr val="000000"/>
              </a:solidFill>
              <a:round/>
              <a:headEnd/>
              <a:tailEnd/>
            </a:ln>
          </p:spPr>
          <p:txBody>
            <a:bodyPr lIns="72248" tIns="72248" rIns="72248" bIns="72248"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800" name="Rectangle 6"/>
            <p:cNvSpPr>
              <a:spLocks/>
            </p:cNvSpPr>
            <p:nvPr/>
          </p:nvSpPr>
          <p:spPr bwMode="auto">
            <a:xfrm>
              <a:off x="191" y="34"/>
              <a:ext cx="43" cy="18"/>
            </a:xfrm>
            <a:prstGeom prst="rect">
              <a:avLst/>
            </a:prstGeom>
            <a:solidFill>
              <a:srgbClr val="FFC000"/>
            </a:solidFill>
            <a:ln w="36124">
              <a:solidFill>
                <a:srgbClr val="000000"/>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801" name="Rectangle 7"/>
            <p:cNvSpPr>
              <a:spLocks/>
            </p:cNvSpPr>
            <p:nvPr/>
          </p:nvSpPr>
          <p:spPr bwMode="auto">
            <a:xfrm>
              <a:off x="191" y="59"/>
              <a:ext cx="43" cy="18"/>
            </a:xfrm>
            <a:prstGeom prst="rect">
              <a:avLst/>
            </a:prstGeom>
            <a:solidFill>
              <a:srgbClr val="FFC000"/>
            </a:solidFill>
            <a:ln w="36124">
              <a:solidFill>
                <a:srgbClr val="000000"/>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802" name="Rectangle 8"/>
            <p:cNvSpPr>
              <a:spLocks/>
            </p:cNvSpPr>
            <p:nvPr/>
          </p:nvSpPr>
          <p:spPr bwMode="auto">
            <a:xfrm>
              <a:off x="0" y="102"/>
              <a:ext cx="60" cy="26"/>
            </a:xfrm>
            <a:prstGeom prst="rect">
              <a:avLst/>
            </a:prstGeom>
            <a:solidFill>
              <a:srgbClr val="4F81BD"/>
            </a:solidFill>
            <a:ln w="36124">
              <a:solidFill>
                <a:srgbClr val="000000"/>
              </a:solidFill>
              <a:round/>
              <a:headEnd/>
              <a:tailEnd/>
            </a:ln>
          </p:spPr>
          <p:txBody>
            <a:bodyPr lIns="72248" tIns="72248" rIns="72248" bIns="72248"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803" name="Rectangle 9"/>
            <p:cNvSpPr>
              <a:spLocks/>
            </p:cNvSpPr>
            <p:nvPr/>
          </p:nvSpPr>
          <p:spPr bwMode="auto">
            <a:xfrm>
              <a:off x="73" y="102"/>
              <a:ext cx="60" cy="26"/>
            </a:xfrm>
            <a:prstGeom prst="rect">
              <a:avLst/>
            </a:prstGeom>
            <a:solidFill>
              <a:srgbClr val="4F81BD"/>
            </a:solidFill>
            <a:ln w="36124">
              <a:solidFill>
                <a:srgbClr val="000000"/>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804" name="Rectangle 10"/>
            <p:cNvSpPr>
              <a:spLocks/>
            </p:cNvSpPr>
            <p:nvPr/>
          </p:nvSpPr>
          <p:spPr bwMode="auto">
            <a:xfrm>
              <a:off x="149" y="102"/>
              <a:ext cx="61" cy="26"/>
            </a:xfrm>
            <a:prstGeom prst="rect">
              <a:avLst/>
            </a:prstGeom>
            <a:solidFill>
              <a:srgbClr val="4F81BD"/>
            </a:solidFill>
            <a:ln w="36124">
              <a:solidFill>
                <a:srgbClr val="000000"/>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805" name="Rectangle 11"/>
            <p:cNvSpPr>
              <a:spLocks/>
            </p:cNvSpPr>
            <p:nvPr/>
          </p:nvSpPr>
          <p:spPr bwMode="auto">
            <a:xfrm>
              <a:off x="226" y="102"/>
              <a:ext cx="61" cy="26"/>
            </a:xfrm>
            <a:prstGeom prst="rect">
              <a:avLst/>
            </a:prstGeom>
            <a:solidFill>
              <a:srgbClr val="4F81BD"/>
            </a:solidFill>
            <a:ln w="36124">
              <a:solidFill>
                <a:srgbClr val="000000"/>
              </a:solidFill>
              <a:round/>
              <a:headEnd/>
              <a:tailEnd/>
            </a:ln>
          </p:spPr>
          <p:txBody>
            <a:bodyPr lIns="0" tIns="0" rIns="0" bIns="0" anchor="ct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endParaRPr lang="en-US" altLang="en-US" sz="3600">
                <a:latin typeface="Helvetica Light" pitchFamily="1" charset="0"/>
              </a:endParaRPr>
            </a:p>
          </p:txBody>
        </p:sp>
        <p:sp>
          <p:nvSpPr>
            <p:cNvPr id="33806" name="Line 12"/>
            <p:cNvSpPr>
              <a:spLocks noChangeShapeType="1"/>
            </p:cNvSpPr>
            <p:nvPr/>
          </p:nvSpPr>
          <p:spPr bwMode="auto">
            <a:xfrm>
              <a:off x="30" y="85"/>
              <a:ext cx="231" cy="1"/>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7" name="Line 13"/>
            <p:cNvSpPr>
              <a:spLocks noChangeShapeType="1"/>
            </p:cNvSpPr>
            <p:nvPr/>
          </p:nvSpPr>
          <p:spPr bwMode="auto">
            <a:xfrm>
              <a:off x="88" y="51"/>
              <a:ext cx="53" cy="1"/>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8" name="Line 14"/>
            <p:cNvSpPr>
              <a:spLocks noChangeShapeType="1"/>
            </p:cNvSpPr>
            <p:nvPr/>
          </p:nvSpPr>
          <p:spPr bwMode="auto">
            <a:xfrm flipH="1">
              <a:off x="138" y="25"/>
              <a:ext cx="2" cy="61"/>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Line 15"/>
            <p:cNvSpPr>
              <a:spLocks noChangeShapeType="1"/>
            </p:cNvSpPr>
            <p:nvPr/>
          </p:nvSpPr>
          <p:spPr bwMode="auto">
            <a:xfrm>
              <a:off x="138" y="42"/>
              <a:ext cx="53" cy="1"/>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0" name="Line 16"/>
            <p:cNvSpPr>
              <a:spLocks noChangeShapeType="1"/>
            </p:cNvSpPr>
            <p:nvPr/>
          </p:nvSpPr>
          <p:spPr bwMode="auto">
            <a:xfrm>
              <a:off x="138" y="68"/>
              <a:ext cx="53" cy="1"/>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1" name="Line 17"/>
            <p:cNvSpPr>
              <a:spLocks noChangeShapeType="1"/>
            </p:cNvSpPr>
            <p:nvPr/>
          </p:nvSpPr>
          <p:spPr bwMode="auto">
            <a:xfrm flipH="1">
              <a:off x="29" y="85"/>
              <a:ext cx="2" cy="18"/>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2" name="Line 18"/>
            <p:cNvSpPr>
              <a:spLocks noChangeShapeType="1"/>
            </p:cNvSpPr>
            <p:nvPr/>
          </p:nvSpPr>
          <p:spPr bwMode="auto">
            <a:xfrm flipH="1">
              <a:off x="101" y="85"/>
              <a:ext cx="2" cy="18"/>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3" name="Line 19"/>
            <p:cNvSpPr>
              <a:spLocks noChangeShapeType="1"/>
            </p:cNvSpPr>
            <p:nvPr/>
          </p:nvSpPr>
          <p:spPr bwMode="auto">
            <a:xfrm flipH="1">
              <a:off x="179" y="85"/>
              <a:ext cx="2" cy="18"/>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14" name="Line 20"/>
            <p:cNvSpPr>
              <a:spLocks noChangeShapeType="1"/>
            </p:cNvSpPr>
            <p:nvPr/>
          </p:nvSpPr>
          <p:spPr bwMode="auto">
            <a:xfrm flipH="1">
              <a:off x="260" y="85"/>
              <a:ext cx="1" cy="18"/>
            </a:xfrm>
            <a:prstGeom prst="line">
              <a:avLst/>
            </a:prstGeom>
            <a:noFill/>
            <a:ln w="13546">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33797" name="Picture 21" descr="image1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7200" y="6324600"/>
            <a:ext cx="2058988"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24"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975518" y="1676400"/>
            <a:ext cx="11053763" cy="914400"/>
          </a:xfrm>
        </p:spPr>
        <p:txBody>
          <a:bodyPr/>
          <a:lstStyle/>
          <a:p>
            <a:pPr eaLnBrk="1" hangingPunct="1"/>
            <a:r>
              <a:rPr lang="en-US" altLang="en-US" sz="4800" dirty="0" smtClean="0"/>
              <a:t>Spill Response for Minor Spill Situations</a:t>
            </a:r>
          </a:p>
        </p:txBody>
      </p:sp>
      <p:sp>
        <p:nvSpPr>
          <p:cNvPr id="3" name="Rectangle 3"/>
          <p:cNvSpPr>
            <a:spLocks/>
          </p:cNvSpPr>
          <p:nvPr/>
        </p:nvSpPr>
        <p:spPr bwMode="auto">
          <a:xfrm flipH="1">
            <a:off x="558800" y="3657600"/>
            <a:ext cx="10533063" cy="1739900"/>
          </a:xfrm>
          <a:prstGeom prst="rect">
            <a:avLst/>
          </a:prstGeom>
          <a:noFill/>
          <a:ln w="12700">
            <a:noFill/>
            <a:miter lim="0"/>
            <a:headEnd/>
            <a:tailEnd/>
          </a:ln>
        </p:spPr>
        <p:txBody>
          <a:bodyPr lIns="50800" tIns="50800" rIns="50800" bIns="50800" anchor="ctr"/>
          <a:lstStyle/>
          <a:p>
            <a:pPr algn="l">
              <a:defRPr/>
            </a:pPr>
            <a:r>
              <a:rPr lang="en-US" dirty="0">
                <a:latin typeface="+mn-lt"/>
                <a:ea typeface="Helvetica Light" charset="0"/>
                <a:cs typeface="Helvetica Light" charset="0"/>
                <a:sym typeface="Helvetica Light" charset="0"/>
              </a:rPr>
              <a:t>The following slides on spill response can be informational or used as training slides for your personnel</a:t>
            </a:r>
          </a:p>
        </p:txBody>
      </p:sp>
      <p:pic>
        <p:nvPicPr>
          <p:cNvPr id="34820" name="Picture 2" descr="image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3600" y="5397500"/>
            <a:ext cx="6418263"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711200" y="-177800"/>
            <a:ext cx="11704638"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Prerequisites</a:t>
            </a:r>
            <a:endParaRPr lang="en-US" dirty="0" smtClean="0">
              <a:latin typeface="+mj-lt"/>
              <a:ea typeface="+mj-ea"/>
              <a:sym typeface="Helvetica Light" charset="0"/>
            </a:endParaRPr>
          </a:p>
        </p:txBody>
      </p:sp>
      <p:sp>
        <p:nvSpPr>
          <p:cNvPr id="26627" name="Rectangle 2"/>
          <p:cNvSpPr>
            <a:spLocks noGrp="1" noChangeArrowheads="1"/>
          </p:cNvSpPr>
          <p:nvPr>
            <p:ph type="body" idx="1"/>
          </p:nvPr>
        </p:nvSpPr>
        <p:spPr>
          <a:xfrm>
            <a:off x="649288" y="2274888"/>
            <a:ext cx="11704637" cy="6437312"/>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Training</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Equipment</a:t>
            </a:r>
            <a:endParaRPr lang="en-US" dirty="0" smtClean="0">
              <a:latin typeface="+mn-lt"/>
              <a:ea typeface="+mn-ea"/>
              <a:sym typeface="Helvetica Light" charset="0"/>
            </a:endParaRPr>
          </a:p>
        </p:txBody>
      </p:sp>
      <p:pic>
        <p:nvPicPr>
          <p:cNvPr id="35844" name="Picture 3" descr="image1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2708275"/>
            <a:ext cx="780415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a:xfrm>
            <a:off x="649288" y="-1524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Training</a:t>
            </a:r>
            <a:endParaRPr lang="en-US" dirty="0" smtClean="0">
              <a:latin typeface="+mj-lt"/>
              <a:ea typeface="+mj-ea"/>
              <a:sym typeface="Helvetica Light" charset="0"/>
            </a:endParaRPr>
          </a:p>
        </p:txBody>
      </p:sp>
      <p:sp>
        <p:nvSpPr>
          <p:cNvPr id="27651" name="Rectangle 2"/>
          <p:cNvSpPr>
            <a:spLocks noGrp="1" noChangeArrowheads="1"/>
          </p:cNvSpPr>
          <p:nvPr>
            <p:ph type="body" idx="1"/>
          </p:nvPr>
        </p:nvSpPr>
        <p:spPr>
          <a:xfrm>
            <a:off x="649288" y="2274888"/>
            <a:ext cx="5743575" cy="6437312"/>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solidFill>
                  <a:schemeClr val="tx1"/>
                </a:solidFill>
                <a:latin typeface="+mn-lt"/>
                <a:ea typeface="Helvetica" charset="0"/>
                <a:cs typeface="Helvetica" charset="0"/>
                <a:sym typeface="Helvetica" charset="0"/>
              </a:rPr>
              <a:t>Classroom/online</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Hands On</a:t>
            </a:r>
            <a:endParaRPr lang="en-US" dirty="0" smtClean="0">
              <a:latin typeface="+mn-lt"/>
              <a:ea typeface="+mn-ea"/>
              <a:sym typeface="Helvetica Light" charset="0"/>
            </a:endParaRPr>
          </a:p>
        </p:txBody>
      </p:sp>
      <p:pic>
        <p:nvPicPr>
          <p:cNvPr id="36868" name="Picture 3" descr="image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97663" y="1492250"/>
            <a:ext cx="6307137"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36869" name="Picture 5" descr="spill-kit-h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400" y="4648200"/>
            <a:ext cx="50577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Equipment</a:t>
            </a:r>
            <a:endParaRPr lang="en-US" dirty="0" smtClean="0">
              <a:latin typeface="+mj-lt"/>
              <a:ea typeface="+mj-ea"/>
              <a:sym typeface="Helvetica Light" charset="0"/>
            </a:endParaRPr>
          </a:p>
        </p:txBody>
      </p:sp>
      <p:sp>
        <p:nvSpPr>
          <p:cNvPr id="28675" name="Rectangle 2"/>
          <p:cNvSpPr>
            <a:spLocks noGrp="1" noChangeArrowheads="1"/>
          </p:cNvSpPr>
          <p:nvPr>
            <p:ph type="body" idx="1"/>
          </p:nvPr>
        </p:nvSpPr>
        <p:spPr>
          <a:xfrm>
            <a:off x="649288" y="2274888"/>
            <a:ext cx="11596687" cy="6437312"/>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Personal Protective Equipment</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Spill Kit</a:t>
            </a:r>
            <a:endParaRPr lang="en-US" dirty="0" smtClean="0">
              <a:latin typeface="+mn-lt"/>
              <a:ea typeface="+mn-ea"/>
              <a:sym typeface="Helvetica Light" charset="0"/>
            </a:endParaRPr>
          </a:p>
        </p:txBody>
      </p:sp>
      <p:pic>
        <p:nvPicPr>
          <p:cNvPr id="37892" name="Picture 3" descr="image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4114800"/>
            <a:ext cx="7037388"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49288" y="-1524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Spill Drill</a:t>
            </a:r>
            <a:endParaRPr lang="en-US" dirty="0" smtClean="0">
              <a:latin typeface="+mj-lt"/>
              <a:ea typeface="+mj-ea"/>
              <a:sym typeface="Helvetica Light" charset="0"/>
            </a:endParaRPr>
          </a:p>
        </p:txBody>
      </p:sp>
      <p:sp>
        <p:nvSpPr>
          <p:cNvPr id="29699" name="Rectangle 2"/>
          <p:cNvSpPr>
            <a:spLocks noGrp="1" noChangeArrowheads="1"/>
          </p:cNvSpPr>
          <p:nvPr>
            <p:ph type="body" idx="1"/>
          </p:nvPr>
        </p:nvSpPr>
        <p:spPr>
          <a:xfrm>
            <a:off x="649288" y="2274888"/>
            <a:ext cx="11487150" cy="6437312"/>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Protect Yourself</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REACT</a:t>
            </a:r>
          </a:p>
          <a:p>
            <a:pPr marL="1155700" indent="-409575" defTabSz="1300163" eaLnBrk="1">
              <a:spcBef>
                <a:spcPts val="700"/>
              </a:spcBef>
              <a:buClr>
                <a:srgbClr val="000000"/>
              </a:buClr>
              <a:buFont typeface="ArialMT" charset="0"/>
              <a:buChar char="•"/>
              <a:defRPr/>
            </a:pPr>
            <a:r>
              <a:rPr lang="en-US" sz="3600" u="sng" dirty="0" smtClean="0">
                <a:ea typeface="Helvetica" charset="0"/>
                <a:cs typeface="Helvetica" charset="0"/>
                <a:sym typeface="Helvetica" charset="0"/>
              </a:rPr>
              <a:t>R</a:t>
            </a:r>
            <a:r>
              <a:rPr lang="en-US" sz="3600" dirty="0" smtClean="0">
                <a:ea typeface="Helvetica" charset="0"/>
                <a:cs typeface="Helvetica" charset="0"/>
                <a:sym typeface="Helvetica" charset="0"/>
              </a:rPr>
              <a:t>emove the source</a:t>
            </a:r>
          </a:p>
          <a:p>
            <a:pPr marL="1155700" indent="-409575" defTabSz="1300163" eaLnBrk="1">
              <a:spcBef>
                <a:spcPts val="700"/>
              </a:spcBef>
              <a:buClr>
                <a:srgbClr val="000000"/>
              </a:buClr>
              <a:buFont typeface="ArialMT" charset="0"/>
              <a:buChar char="•"/>
              <a:defRPr/>
            </a:pPr>
            <a:r>
              <a:rPr lang="en-US" sz="3600" u="sng" dirty="0" smtClean="0">
                <a:ea typeface="Helvetica" charset="0"/>
                <a:cs typeface="Helvetica" charset="0"/>
                <a:sym typeface="Helvetica" charset="0"/>
              </a:rPr>
              <a:t>E</a:t>
            </a:r>
            <a:r>
              <a:rPr lang="en-US" sz="3600" dirty="0" smtClean="0">
                <a:ea typeface="Helvetica" charset="0"/>
                <a:cs typeface="Helvetica" charset="0"/>
                <a:sym typeface="Helvetica" charset="0"/>
              </a:rPr>
              <a:t>nvelop the spill</a:t>
            </a:r>
          </a:p>
          <a:p>
            <a:pPr marL="1155700" indent="-409575" defTabSz="1300163" eaLnBrk="1">
              <a:spcBef>
                <a:spcPts val="700"/>
              </a:spcBef>
              <a:buClr>
                <a:srgbClr val="000000"/>
              </a:buClr>
              <a:buFont typeface="ArialMT" charset="0"/>
              <a:buChar char="•"/>
              <a:defRPr/>
            </a:pPr>
            <a:r>
              <a:rPr lang="en-US" sz="3600" u="sng" dirty="0" smtClean="0">
                <a:ea typeface="Helvetica" charset="0"/>
                <a:cs typeface="Helvetica" charset="0"/>
                <a:sym typeface="Helvetica" charset="0"/>
              </a:rPr>
              <a:t>A</a:t>
            </a:r>
            <a:r>
              <a:rPr lang="en-US" sz="3600" dirty="0" smtClean="0">
                <a:ea typeface="Helvetica" charset="0"/>
                <a:cs typeface="Helvetica" charset="0"/>
                <a:sym typeface="Helvetica" charset="0"/>
              </a:rPr>
              <a:t>bsorb/accumulate</a:t>
            </a:r>
          </a:p>
          <a:p>
            <a:pPr marL="1155700" indent="-409575" defTabSz="1300163" eaLnBrk="1">
              <a:spcBef>
                <a:spcPts val="700"/>
              </a:spcBef>
              <a:buClr>
                <a:srgbClr val="000000"/>
              </a:buClr>
              <a:buFont typeface="ArialMT" charset="0"/>
              <a:buChar char="•"/>
              <a:defRPr/>
            </a:pPr>
            <a:r>
              <a:rPr lang="en-US" sz="3600" u="sng" dirty="0" smtClean="0">
                <a:ea typeface="Helvetica" charset="0"/>
                <a:cs typeface="Helvetica" charset="0"/>
                <a:sym typeface="Helvetica" charset="0"/>
              </a:rPr>
              <a:t>C</a:t>
            </a:r>
            <a:r>
              <a:rPr lang="en-US" sz="3600" dirty="0" smtClean="0">
                <a:ea typeface="Helvetica" charset="0"/>
                <a:cs typeface="Helvetica" charset="0"/>
                <a:sym typeface="Helvetica" charset="0"/>
              </a:rPr>
              <a:t>ontainerize/clean-up</a:t>
            </a:r>
          </a:p>
          <a:p>
            <a:pPr marL="1155700" indent="-409575" defTabSz="1300163" eaLnBrk="1">
              <a:spcBef>
                <a:spcPts val="700"/>
              </a:spcBef>
              <a:buClr>
                <a:srgbClr val="000000"/>
              </a:buClr>
              <a:buFont typeface="ArialMT" charset="0"/>
              <a:buChar char="•"/>
              <a:defRPr/>
            </a:pPr>
            <a:r>
              <a:rPr lang="en-US" sz="3600" u="sng" dirty="0" smtClean="0">
                <a:ea typeface="Helvetica" charset="0"/>
                <a:cs typeface="Helvetica" charset="0"/>
                <a:sym typeface="Helvetica" charset="0"/>
              </a:rPr>
              <a:t>T</a:t>
            </a:r>
            <a:r>
              <a:rPr lang="en-US" sz="3600" dirty="0" smtClean="0">
                <a:ea typeface="Helvetica" charset="0"/>
                <a:cs typeface="Helvetica" charset="0"/>
                <a:sym typeface="Helvetica" charset="0"/>
              </a:rPr>
              <a:t>ell your supervisor</a:t>
            </a:r>
            <a:endParaRPr lang="en-US" sz="1600" dirty="0" smtClean="0">
              <a:ea typeface="+mn-ea"/>
              <a:sym typeface="Helvetica Light" charset="0"/>
            </a:endParaRPr>
          </a:p>
          <a:p>
            <a:pPr marL="487363" indent="-487363" defTabSz="1300163" eaLnBrk="1">
              <a:spcBef>
                <a:spcPts val="700"/>
              </a:spcBef>
              <a:buClr>
                <a:srgbClr val="000000"/>
              </a:buClr>
              <a:buFont typeface="ArialMT" charset="0"/>
              <a:buChar char="•"/>
              <a:defRPr/>
            </a:pPr>
            <a:endParaRPr lang="en-US" dirty="0" smtClean="0">
              <a:latin typeface="+mn-lt"/>
              <a:ea typeface="+mn-ea"/>
              <a:sym typeface="Helvetica Light" charset="0"/>
            </a:endParaRPr>
          </a:p>
        </p:txBody>
      </p:sp>
      <p:pic>
        <p:nvPicPr>
          <p:cNvPr id="38916" name="Picture 3" descr="image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40513" y="4876800"/>
            <a:ext cx="60388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1270000" y="152400"/>
            <a:ext cx="10464800" cy="990600"/>
          </a:xfrm>
        </p:spPr>
        <p:txBody>
          <a:bodyPr lIns="126435" tIns="72248" rIns="126435" bIns="72248"/>
          <a:lstStyle/>
          <a:p>
            <a:pPr defTabSz="1300163" eaLnBrk="1"/>
            <a:r>
              <a:rPr lang="en-US" altLang="en-US" smtClean="0">
                <a:sym typeface="Helvetica" pitchFamily="1" charset="0"/>
              </a:rPr>
              <a:t>Objectives</a:t>
            </a:r>
            <a:endParaRPr lang="en-US" altLang="en-US" smtClean="0"/>
          </a:p>
        </p:txBody>
      </p:sp>
      <p:sp>
        <p:nvSpPr>
          <p:cNvPr id="11267" name="Rectangle 2"/>
          <p:cNvSpPr>
            <a:spLocks noGrp="1" noChangeArrowheads="1"/>
          </p:cNvSpPr>
          <p:nvPr>
            <p:ph idx="1"/>
          </p:nvPr>
        </p:nvSpPr>
        <p:spPr/>
        <p:txBody>
          <a:bodyPr lIns="126435" tIns="72248" rIns="126435" bIns="72248" anchor="t"/>
          <a:lstStyle/>
          <a:p>
            <a:pPr marL="442913" indent="-442913" defTabSz="1300163" eaLnBrk="1">
              <a:spcBef>
                <a:spcPts val="700"/>
              </a:spcBef>
              <a:buClr>
                <a:srgbClr val="000000"/>
              </a:buClr>
              <a:buFont typeface="ArialMT" charset="0"/>
              <a:buChar char="•"/>
            </a:pPr>
            <a:r>
              <a:rPr lang="en-US" altLang="en-US" sz="3600" dirty="0" smtClean="0">
                <a:sym typeface="Helvetica" pitchFamily="1" charset="0"/>
              </a:rPr>
              <a:t>Understand the importance o</a:t>
            </a:r>
            <a:r>
              <a:rPr lang="en-US" altLang="en-US" sz="3600" dirty="0" smtClean="0">
                <a:solidFill>
                  <a:schemeClr val="tx1"/>
                </a:solidFill>
                <a:sym typeface="Helvetica" pitchFamily="1" charset="0"/>
              </a:rPr>
              <a:t>f</a:t>
            </a:r>
            <a:r>
              <a:rPr lang="en-US" altLang="en-US" sz="3600" dirty="0" smtClean="0">
                <a:sym typeface="Helvetica" pitchFamily="1" charset="0"/>
              </a:rPr>
              <a:t> spill prevention and response planning</a:t>
            </a:r>
          </a:p>
          <a:p>
            <a:pPr marL="442913" indent="-442913" defTabSz="1300163" eaLnBrk="1">
              <a:spcBef>
                <a:spcPts val="700"/>
              </a:spcBef>
              <a:buClr>
                <a:srgbClr val="000000"/>
              </a:buClr>
              <a:buFont typeface="ArialMT" charset="0"/>
              <a:buChar char="•"/>
            </a:pPr>
            <a:r>
              <a:rPr lang="en-US" altLang="en-US" sz="3600" dirty="0" smtClean="0">
                <a:sym typeface="Helvetica" pitchFamily="1" charset="0"/>
              </a:rPr>
              <a:t>Know the key steps in spill prevention and response planning</a:t>
            </a:r>
          </a:p>
          <a:p>
            <a:pPr marL="442913" indent="-442913" defTabSz="1300163" eaLnBrk="1">
              <a:spcBef>
                <a:spcPts val="700"/>
              </a:spcBef>
              <a:buClr>
                <a:srgbClr val="000000"/>
              </a:buClr>
              <a:buFont typeface="ArialMT" charset="0"/>
              <a:buChar char="•"/>
            </a:pPr>
            <a:r>
              <a:rPr lang="en-US" altLang="en-US" sz="3600" dirty="0" smtClean="0">
                <a:sym typeface="Helvetica" pitchFamily="1" charset="0"/>
              </a:rPr>
              <a:t>Be familiar with common spill countermeasures</a:t>
            </a:r>
          </a:p>
          <a:p>
            <a:pPr marL="442913" indent="-442913" defTabSz="1300163" eaLnBrk="1">
              <a:spcBef>
                <a:spcPts val="700"/>
              </a:spcBef>
              <a:buClr>
                <a:srgbClr val="000000"/>
              </a:buClr>
              <a:buFont typeface="ArialMT" charset="0"/>
              <a:buChar char="•"/>
            </a:pPr>
            <a:r>
              <a:rPr lang="en-US" altLang="en-US" sz="3600" dirty="0" smtClean="0">
                <a:sym typeface="Helvetica" pitchFamily="1" charset="0"/>
              </a:rPr>
              <a:t>Know the training and equipment requirements</a:t>
            </a:r>
          </a:p>
          <a:p>
            <a:pPr marL="442913" indent="-442913" defTabSz="1300163" eaLnBrk="1">
              <a:spcBef>
                <a:spcPts val="700"/>
              </a:spcBef>
              <a:buClr>
                <a:srgbClr val="000000"/>
              </a:buClr>
              <a:buFont typeface="ArialMT" charset="0"/>
              <a:buChar char="•"/>
            </a:pPr>
            <a:r>
              <a:rPr lang="en-US" altLang="en-US" sz="3600" dirty="0" smtClean="0">
                <a:sym typeface="Helvetica" pitchFamily="1" charset="0"/>
              </a:rPr>
              <a:t>Be familiar with basic spill response procedures for minor and major spills</a:t>
            </a: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a:solidFill>
                  <a:schemeClr val="tx1"/>
                </a:solidFill>
                <a:ea typeface="Helvetica" charset="0"/>
                <a:cs typeface="Helvetica" charset="0"/>
                <a:sym typeface="Helvetica" charset="0"/>
              </a:rPr>
              <a:t>Decision and </a:t>
            </a:r>
            <a:r>
              <a:rPr lang="en-US" dirty="0" smtClean="0">
                <a:solidFill>
                  <a:schemeClr val="tx1"/>
                </a:solidFill>
                <a:ea typeface="Helvetica" charset="0"/>
                <a:cs typeface="Helvetica" charset="0"/>
                <a:sym typeface="Helvetica" charset="0"/>
              </a:rPr>
              <a:t>Action</a:t>
            </a:r>
            <a:endParaRPr lang="en-US" dirty="0" smtClean="0">
              <a:solidFill>
                <a:schemeClr val="tx1"/>
              </a:solidFill>
              <a:latin typeface="+mj-lt"/>
              <a:ea typeface="+mj-ea"/>
              <a:sym typeface="Helvetica Light" charset="0"/>
            </a:endParaRPr>
          </a:p>
        </p:txBody>
      </p:sp>
      <p:sp>
        <p:nvSpPr>
          <p:cNvPr id="30723" name="Rectangle 2"/>
          <p:cNvSpPr>
            <a:spLocks noGrp="1" noChangeArrowheads="1"/>
          </p:cNvSpPr>
          <p:nvPr>
            <p:ph type="body" idx="1"/>
          </p:nvPr>
        </p:nvSpPr>
        <p:spPr>
          <a:xfrm>
            <a:off x="558800" y="1981200"/>
            <a:ext cx="11271250" cy="6437313"/>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Assess the situation</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What substance is spilled?</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How big is the spill?</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Is the spill still occurring or spreading?</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Can it get larger or reach water?</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What size perimeter boundary                   needs to be set up?</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What is the wind direction?</a:t>
            </a:r>
          </a:p>
        </p:txBody>
      </p:sp>
      <p:pic>
        <p:nvPicPr>
          <p:cNvPr id="39940" name="Picture 3" descr="image1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45600" y="5181600"/>
            <a:ext cx="2954338"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a:solidFill>
                  <a:schemeClr val="tx1"/>
                </a:solidFill>
                <a:ea typeface="Helvetica" charset="0"/>
                <a:cs typeface="Helvetica" charset="0"/>
                <a:sym typeface="Helvetica" charset="0"/>
              </a:rPr>
              <a:t>Protect Yourself</a:t>
            </a:r>
            <a:endParaRPr lang="en-US" dirty="0" smtClean="0">
              <a:solidFill>
                <a:schemeClr val="tx1"/>
              </a:solidFill>
              <a:latin typeface="+mj-lt"/>
              <a:ea typeface="+mj-ea"/>
              <a:sym typeface="Helvetica Light" charset="0"/>
            </a:endParaRPr>
          </a:p>
        </p:txBody>
      </p:sp>
      <p:sp>
        <p:nvSpPr>
          <p:cNvPr id="31747" name="Rectangle 2"/>
          <p:cNvSpPr>
            <a:spLocks noGrp="1" noChangeArrowheads="1"/>
          </p:cNvSpPr>
          <p:nvPr>
            <p:ph type="body" idx="1"/>
          </p:nvPr>
        </p:nvSpPr>
        <p:spPr>
          <a:xfrm>
            <a:off x="725488" y="1739900"/>
            <a:ext cx="11704637" cy="6437313"/>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Is it </a:t>
            </a:r>
            <a:r>
              <a:rPr lang="en-US" sz="4500" u="sng" dirty="0" smtClean="0">
                <a:latin typeface="+mn-lt"/>
                <a:ea typeface="Helvetica" charset="0"/>
                <a:cs typeface="Helvetica" charset="0"/>
                <a:sym typeface="Helvetica" charset="0"/>
              </a:rPr>
              <a:t>SAFE</a:t>
            </a:r>
            <a:r>
              <a:rPr lang="en-US" sz="4500" dirty="0" smtClean="0">
                <a:latin typeface="+mn-lt"/>
                <a:ea typeface="Helvetica" charset="0"/>
                <a:cs typeface="Helvetica" charset="0"/>
                <a:sym typeface="Helvetica" charset="0"/>
              </a:rPr>
              <a:t> for me and other soldiers?</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NO &gt; Evacuate, set up a perimeter/barrier, and call for help</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YES &gt; Get your equipment and REACT</a:t>
            </a:r>
            <a:endParaRPr lang="en-US" dirty="0" smtClean="0">
              <a:latin typeface="+mn-lt"/>
              <a:ea typeface="+mn-ea"/>
              <a:sym typeface="Helvetica Light" charset="0"/>
            </a:endParaRPr>
          </a:p>
        </p:txBody>
      </p:sp>
      <p:pic>
        <p:nvPicPr>
          <p:cNvPr id="40964" name="Picture 3" descr="image1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4957763"/>
            <a:ext cx="4038600"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987425" y="-152400"/>
            <a:ext cx="11704638" cy="1625600"/>
          </a:xfrm>
        </p:spPr>
        <p:txBody>
          <a:bodyPr lIns="126435" tIns="72248" rIns="126435" bIns="72248"/>
          <a:lstStyle/>
          <a:p>
            <a:pPr defTabSz="1300163" eaLnBrk="1">
              <a:defRPr/>
            </a:pPr>
            <a:r>
              <a:rPr lang="en-US" dirty="0" smtClean="0">
                <a:ea typeface="Helvetica" charset="0"/>
                <a:cs typeface="Helvetica" charset="0"/>
                <a:sym typeface="Helvetica" charset="0"/>
              </a:rPr>
              <a:t>REACT - </a:t>
            </a:r>
            <a:r>
              <a:rPr lang="en-US" u="sng" dirty="0" smtClean="0">
                <a:latin typeface="+mj-lt"/>
                <a:ea typeface="Helvetica" charset="0"/>
                <a:cs typeface="Helvetica" charset="0"/>
                <a:sym typeface="Helvetica" charset="0"/>
              </a:rPr>
              <a:t>R</a:t>
            </a:r>
            <a:r>
              <a:rPr lang="en-US" dirty="0" smtClean="0">
                <a:latin typeface="+mj-lt"/>
                <a:ea typeface="Helvetica" charset="0"/>
                <a:cs typeface="Helvetica" charset="0"/>
                <a:sym typeface="Helvetica" charset="0"/>
              </a:rPr>
              <a:t>emove the Source</a:t>
            </a:r>
            <a:endParaRPr lang="en-US" dirty="0" smtClean="0">
              <a:latin typeface="+mj-lt"/>
              <a:ea typeface="+mj-ea"/>
              <a:sym typeface="Helvetica Light" charset="0"/>
            </a:endParaRPr>
          </a:p>
        </p:txBody>
      </p:sp>
      <p:sp>
        <p:nvSpPr>
          <p:cNvPr id="33795" name="Rectangle 2"/>
          <p:cNvSpPr>
            <a:spLocks noGrp="1" noChangeArrowheads="1"/>
          </p:cNvSpPr>
          <p:nvPr>
            <p:ph type="body" idx="1"/>
          </p:nvPr>
        </p:nvSpPr>
        <p:spPr>
          <a:xfrm>
            <a:off x="558800" y="1698625"/>
            <a:ext cx="11596688" cy="6437313"/>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Shut down power to pumps, motors and anything else electrical </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Close off gas lines</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Seal or re-pack leaky barrels</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Use drip pans and repair leaky vehicles</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Tighten leaky hose connections</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Close valves</a:t>
            </a:r>
          </a:p>
        </p:txBody>
      </p:sp>
      <p:pic>
        <p:nvPicPr>
          <p:cNvPr id="41988" name="Picture 3" descr="image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2000" y="6791325"/>
            <a:ext cx="3411538"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649288" y="-177800"/>
            <a:ext cx="11704637" cy="1625600"/>
          </a:xfrm>
        </p:spPr>
        <p:txBody>
          <a:bodyPr lIns="126435" tIns="72248" rIns="126435" bIns="72248"/>
          <a:lstStyle/>
          <a:p>
            <a:pPr defTabSz="1300163" eaLnBrk="1">
              <a:defRPr/>
            </a:pPr>
            <a:r>
              <a:rPr lang="en-US" dirty="0" smtClean="0">
                <a:ea typeface="Helvetica" charset="0"/>
                <a:cs typeface="Helvetica" charset="0"/>
                <a:sym typeface="Helvetica" charset="0"/>
              </a:rPr>
              <a:t>R</a:t>
            </a:r>
            <a:r>
              <a:rPr lang="en-US" u="sng" dirty="0" smtClean="0">
                <a:ea typeface="Helvetica" charset="0"/>
                <a:cs typeface="Helvetica" charset="0"/>
                <a:sym typeface="Helvetica" charset="0"/>
              </a:rPr>
              <a:t>E</a:t>
            </a:r>
            <a:r>
              <a:rPr lang="en-US" dirty="0" smtClean="0">
                <a:ea typeface="Helvetica" charset="0"/>
                <a:cs typeface="Helvetica" charset="0"/>
                <a:sym typeface="Helvetica" charset="0"/>
              </a:rPr>
              <a:t>ACT - </a:t>
            </a:r>
            <a:r>
              <a:rPr lang="en-US" dirty="0" smtClean="0">
                <a:latin typeface="+mj-lt"/>
                <a:ea typeface="Helvetica" charset="0"/>
                <a:cs typeface="Helvetica" charset="0"/>
                <a:sym typeface="Helvetica" charset="0"/>
              </a:rPr>
              <a:t>Envelop the Spill</a:t>
            </a:r>
            <a:endParaRPr lang="en-US" dirty="0" smtClean="0">
              <a:latin typeface="+mj-lt"/>
              <a:ea typeface="+mj-ea"/>
              <a:sym typeface="Helvetica Light" charset="0"/>
            </a:endParaRPr>
          </a:p>
        </p:txBody>
      </p:sp>
      <p:sp>
        <p:nvSpPr>
          <p:cNvPr id="34819" name="Rectangle 2"/>
          <p:cNvSpPr>
            <a:spLocks noGrp="1" noChangeArrowheads="1"/>
          </p:cNvSpPr>
          <p:nvPr>
            <p:ph type="body" idx="1"/>
          </p:nvPr>
        </p:nvSpPr>
        <p:spPr>
          <a:xfrm>
            <a:off x="635000" y="1933575"/>
            <a:ext cx="11596688" cy="6437313"/>
          </a:xfrm>
        </p:spPr>
        <p:txBody>
          <a:bodyPr lIns="126435" tIns="72248" rIns="126435" bIns="72248" anchor="t">
            <a:normAutofit/>
          </a:bodyPr>
          <a:lstStyle/>
          <a:p>
            <a:pPr marL="373063" indent="-373063" defTabSz="1300163" eaLnBrk="1">
              <a:spcBef>
                <a:spcPts val="700"/>
              </a:spcBef>
              <a:buClr>
                <a:srgbClr val="000000"/>
              </a:buClr>
              <a:buFont typeface="ArialMT" charset="0"/>
              <a:buChar char="•"/>
              <a:defRPr/>
            </a:pPr>
            <a:r>
              <a:rPr lang="en-US" sz="4100" dirty="0" smtClean="0">
                <a:latin typeface="+mn-lt"/>
                <a:ea typeface="Helvetica" charset="0"/>
                <a:cs typeface="Helvetica" charset="0"/>
                <a:sym typeface="Helvetica" charset="0"/>
              </a:rPr>
              <a:t>Use absorbent pads or socks to stop the flow</a:t>
            </a:r>
          </a:p>
          <a:p>
            <a:pPr marL="373063" indent="-373063" defTabSz="1300163" eaLnBrk="1">
              <a:spcBef>
                <a:spcPts val="700"/>
              </a:spcBef>
              <a:buClr>
                <a:srgbClr val="000000"/>
              </a:buClr>
              <a:buFont typeface="ArialMT" charset="0"/>
              <a:buChar char="•"/>
              <a:defRPr/>
            </a:pPr>
            <a:r>
              <a:rPr lang="en-US" sz="4100" dirty="0" smtClean="0">
                <a:latin typeface="+mn-lt"/>
                <a:ea typeface="Helvetica" charset="0"/>
                <a:cs typeface="Helvetica" charset="0"/>
                <a:sym typeface="Helvetica" charset="0"/>
              </a:rPr>
              <a:t>Use absorbent booms to curb the spill</a:t>
            </a:r>
          </a:p>
          <a:p>
            <a:pPr marL="373063" indent="-373063" defTabSz="1300163" eaLnBrk="1">
              <a:spcBef>
                <a:spcPts val="700"/>
              </a:spcBef>
              <a:buClr>
                <a:srgbClr val="000000"/>
              </a:buClr>
              <a:buFont typeface="ArialMT" charset="0"/>
              <a:buChar char="•"/>
              <a:defRPr/>
            </a:pPr>
            <a:r>
              <a:rPr lang="en-US" sz="4100" dirty="0" smtClean="0">
                <a:latin typeface="+mn-lt"/>
                <a:ea typeface="Helvetica" charset="0"/>
                <a:cs typeface="Helvetica" charset="0"/>
                <a:sym typeface="Helvetica" charset="0"/>
              </a:rPr>
              <a:t>Use absorbent booms or pads to protect waterways/drains</a:t>
            </a:r>
          </a:p>
          <a:p>
            <a:pPr marL="373063" indent="-373063" defTabSz="1300163" eaLnBrk="1">
              <a:spcBef>
                <a:spcPts val="700"/>
              </a:spcBef>
              <a:buClr>
                <a:srgbClr val="000000"/>
              </a:buClr>
              <a:buFont typeface="ArialMT" charset="0"/>
              <a:buChar char="•"/>
              <a:defRPr/>
            </a:pPr>
            <a:r>
              <a:rPr lang="en-US" sz="4100" dirty="0" smtClean="0">
                <a:latin typeface="+mn-lt"/>
                <a:ea typeface="Helvetica" charset="0"/>
                <a:cs typeface="Helvetica" charset="0"/>
                <a:sym typeface="Helvetica" charset="0"/>
              </a:rPr>
              <a:t>Shovel the surrounding soil to create small dams or berms</a:t>
            </a:r>
          </a:p>
          <a:p>
            <a:pPr marL="373063" indent="-373063" defTabSz="1300163" eaLnBrk="1">
              <a:spcBef>
                <a:spcPts val="700"/>
              </a:spcBef>
              <a:buClr>
                <a:srgbClr val="000000"/>
              </a:buClr>
              <a:buFont typeface="ArialMT" charset="0"/>
              <a:buChar char="•"/>
              <a:defRPr/>
            </a:pPr>
            <a:r>
              <a:rPr lang="en-US" sz="4100" dirty="0" smtClean="0">
                <a:latin typeface="+mn-lt"/>
                <a:ea typeface="Helvetica" charset="0"/>
                <a:cs typeface="Helvetica" charset="0"/>
                <a:sym typeface="Helvetica" charset="0"/>
              </a:rPr>
              <a:t>Protect waste bodies by covering sewer grates or blocking water outlets </a:t>
            </a:r>
          </a:p>
          <a:p>
            <a:pPr marL="373063" indent="-373063" defTabSz="1300163" eaLnBrk="1">
              <a:spcBef>
                <a:spcPts val="700"/>
              </a:spcBef>
              <a:buSzTx/>
              <a:buFontTx/>
              <a:buNone/>
              <a:defRPr/>
            </a:pPr>
            <a:endParaRPr lang="en-US" sz="4100" dirty="0" smtClean="0">
              <a:latin typeface="+mn-lt"/>
              <a:ea typeface="Helvetica" charset="0"/>
              <a:cs typeface="Helvetica" charset="0"/>
              <a:sym typeface="Helvetica" charset="0"/>
            </a:endParaRPr>
          </a:p>
        </p:txBody>
      </p:sp>
      <p:pic>
        <p:nvPicPr>
          <p:cNvPr id="43012" name="Picture 3" descr="image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5800" y="7112000"/>
            <a:ext cx="41910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939800" y="-177800"/>
            <a:ext cx="11704638" cy="1625600"/>
          </a:xfrm>
        </p:spPr>
        <p:txBody>
          <a:bodyPr lIns="126435" tIns="72248" rIns="126435" bIns="72248"/>
          <a:lstStyle/>
          <a:p>
            <a:pPr defTabSz="1300163" eaLnBrk="1">
              <a:defRPr/>
            </a:pPr>
            <a:r>
              <a:rPr lang="en-US" dirty="0" smtClean="0">
                <a:ea typeface="Helvetica" charset="0"/>
                <a:cs typeface="Helvetica" charset="0"/>
                <a:sym typeface="Helvetica" charset="0"/>
              </a:rPr>
              <a:t>RE</a:t>
            </a:r>
            <a:r>
              <a:rPr lang="en-US" u="sng" dirty="0" smtClean="0">
                <a:ea typeface="Helvetica" charset="0"/>
                <a:cs typeface="Helvetica" charset="0"/>
                <a:sym typeface="Helvetica" charset="0"/>
              </a:rPr>
              <a:t>A</a:t>
            </a:r>
            <a:r>
              <a:rPr lang="en-US" dirty="0" smtClean="0">
                <a:ea typeface="Helvetica" charset="0"/>
                <a:cs typeface="Helvetica" charset="0"/>
                <a:sym typeface="Helvetica" charset="0"/>
              </a:rPr>
              <a:t>CT - </a:t>
            </a:r>
            <a:r>
              <a:rPr lang="en-US" dirty="0" smtClean="0">
                <a:latin typeface="+mj-lt"/>
                <a:ea typeface="Helvetica" charset="0"/>
                <a:cs typeface="Helvetica" charset="0"/>
                <a:sym typeface="Helvetica" charset="0"/>
              </a:rPr>
              <a:t>Absorb/Accumulate</a:t>
            </a:r>
            <a:endParaRPr lang="en-US" dirty="0" smtClean="0">
              <a:latin typeface="+mj-lt"/>
              <a:ea typeface="+mj-ea"/>
              <a:sym typeface="Helvetica Light" charset="0"/>
            </a:endParaRPr>
          </a:p>
        </p:txBody>
      </p:sp>
      <p:sp>
        <p:nvSpPr>
          <p:cNvPr id="35843" name="Rectangle 2"/>
          <p:cNvSpPr>
            <a:spLocks noGrp="1" noChangeArrowheads="1"/>
          </p:cNvSpPr>
          <p:nvPr>
            <p:ph type="body" idx="1"/>
          </p:nvPr>
        </p:nvSpPr>
        <p:spPr>
          <a:xfrm>
            <a:off x="482600" y="1676400"/>
            <a:ext cx="11487150" cy="6437313"/>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For liquid spills</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On a hard surface, use dry sweep</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On mud or gravel, use absorbent pads</a:t>
            </a:r>
          </a:p>
        </p:txBody>
      </p:sp>
      <p:pic>
        <p:nvPicPr>
          <p:cNvPr id="44036" name="Picture 3" descr="image2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800600"/>
            <a:ext cx="5181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1016000" y="-101600"/>
            <a:ext cx="11704638" cy="1625600"/>
          </a:xfrm>
        </p:spPr>
        <p:txBody>
          <a:bodyPr lIns="126435" tIns="72248" rIns="126435" bIns="72248"/>
          <a:lstStyle/>
          <a:p>
            <a:pPr defTabSz="1300163" eaLnBrk="1">
              <a:defRPr/>
            </a:pPr>
            <a:r>
              <a:rPr lang="en-US" dirty="0" smtClean="0">
                <a:ea typeface="Helvetica" charset="0"/>
                <a:cs typeface="Helvetica" charset="0"/>
                <a:sym typeface="Helvetica" charset="0"/>
              </a:rPr>
              <a:t>REA</a:t>
            </a:r>
            <a:r>
              <a:rPr lang="en-US" u="sng" dirty="0" smtClean="0">
                <a:ea typeface="Helvetica" charset="0"/>
                <a:cs typeface="Helvetica" charset="0"/>
                <a:sym typeface="Helvetica" charset="0"/>
              </a:rPr>
              <a:t>C</a:t>
            </a:r>
            <a:r>
              <a:rPr lang="en-US" dirty="0" smtClean="0">
                <a:ea typeface="Helvetica" charset="0"/>
                <a:cs typeface="Helvetica" charset="0"/>
                <a:sym typeface="Helvetica" charset="0"/>
              </a:rPr>
              <a:t>T - </a:t>
            </a:r>
            <a:r>
              <a:rPr lang="en-US" dirty="0" smtClean="0">
                <a:latin typeface="+mj-lt"/>
                <a:ea typeface="Helvetica" charset="0"/>
                <a:cs typeface="Helvetica" charset="0"/>
                <a:sym typeface="Helvetica" charset="0"/>
              </a:rPr>
              <a:t>Containerize/Clean</a:t>
            </a:r>
            <a:endParaRPr lang="en-US" dirty="0" smtClean="0">
              <a:latin typeface="+mj-lt"/>
              <a:ea typeface="+mj-ea"/>
              <a:sym typeface="Helvetica Light" charset="0"/>
            </a:endParaRPr>
          </a:p>
        </p:txBody>
      </p:sp>
      <p:sp>
        <p:nvSpPr>
          <p:cNvPr id="36867" name="Rectangle 2"/>
          <p:cNvSpPr>
            <a:spLocks noGrp="1" noChangeArrowheads="1"/>
          </p:cNvSpPr>
          <p:nvPr>
            <p:ph type="body" idx="1"/>
          </p:nvPr>
        </p:nvSpPr>
        <p:spPr>
          <a:xfrm>
            <a:off x="635000" y="1295400"/>
            <a:ext cx="9067800" cy="6437313"/>
          </a:xfrm>
        </p:spPr>
        <p:txBody>
          <a:bodyPr lIns="126435" tIns="72248" rIns="126435" bIns="72248" anchor="t"/>
          <a:lstStyle/>
          <a:p>
            <a:pPr marL="487363" indent="-487363" defTabSz="1300163" eaLnBrk="1">
              <a:spcBef>
                <a:spcPts val="0"/>
              </a:spcBef>
              <a:buClr>
                <a:srgbClr val="000000"/>
              </a:buClr>
              <a:buFont typeface="ArialMT" charset="0"/>
              <a:buChar char="•"/>
              <a:defRPr/>
            </a:pPr>
            <a:r>
              <a:rPr lang="en-US" sz="4500" dirty="0" smtClean="0">
                <a:latin typeface="+mn-lt"/>
                <a:ea typeface="Helvetica" charset="0"/>
                <a:cs typeface="Helvetica" charset="0"/>
                <a:sym typeface="Helvetica" charset="0"/>
              </a:rPr>
              <a:t>Place absorbent material into a bag or container</a:t>
            </a:r>
          </a:p>
          <a:p>
            <a:pPr marL="487363" indent="-487363" defTabSz="1300163" eaLnBrk="1">
              <a:spcBef>
                <a:spcPts val="0"/>
              </a:spcBef>
              <a:buClr>
                <a:srgbClr val="000000"/>
              </a:buClr>
              <a:buFont typeface="ArialMT" charset="0"/>
              <a:buChar char="•"/>
              <a:defRPr/>
            </a:pPr>
            <a:r>
              <a:rPr lang="en-US" sz="4500" dirty="0">
                <a:ea typeface="Helvetica" charset="0"/>
                <a:cs typeface="Helvetica" charset="0"/>
                <a:sym typeface="Helvetica" charset="0"/>
              </a:rPr>
              <a:t>F</a:t>
            </a:r>
            <a:r>
              <a:rPr lang="en-US" sz="4500" dirty="0" smtClean="0">
                <a:ea typeface="Helvetica" charset="0"/>
                <a:cs typeface="Helvetica" charset="0"/>
                <a:sym typeface="Helvetica" charset="0"/>
              </a:rPr>
              <a:t>or </a:t>
            </a:r>
            <a:r>
              <a:rPr lang="en-US" sz="4500" dirty="0">
                <a:ea typeface="Helvetica" charset="0"/>
                <a:cs typeface="Helvetica" charset="0"/>
                <a:sym typeface="Helvetica" charset="0"/>
              </a:rPr>
              <a:t>small </a:t>
            </a:r>
            <a:r>
              <a:rPr lang="en-US" sz="4500" dirty="0" smtClean="0">
                <a:ea typeface="Helvetica" charset="0"/>
                <a:cs typeface="Helvetica" charset="0"/>
                <a:sym typeface="Helvetica" charset="0"/>
              </a:rPr>
              <a:t>spills, </a:t>
            </a:r>
            <a:r>
              <a:rPr lang="en-US" sz="4500" dirty="0" smtClean="0">
                <a:solidFill>
                  <a:schemeClr val="tx1"/>
                </a:solidFill>
                <a:ea typeface="Helvetica" charset="0"/>
                <a:cs typeface="Helvetica" charset="0"/>
                <a:sym typeface="Helvetica" charset="0"/>
              </a:rPr>
              <a:t>remove </a:t>
            </a:r>
            <a:r>
              <a:rPr lang="en-US" sz="4500" dirty="0" smtClean="0">
                <a:solidFill>
                  <a:schemeClr val="tx1"/>
                </a:solidFill>
                <a:latin typeface="+mn-lt"/>
                <a:ea typeface="Helvetica" charset="0"/>
                <a:cs typeface="Helvetica" charset="0"/>
                <a:sym typeface="Helvetica" charset="0"/>
              </a:rPr>
              <a:t> contaminated soil and containerize it</a:t>
            </a:r>
          </a:p>
          <a:p>
            <a:pPr marL="868363" lvl="1" indent="-487363" defTabSz="1300163" eaLnBrk="1">
              <a:spcBef>
                <a:spcPts val="0"/>
              </a:spcBef>
              <a:buClr>
                <a:srgbClr val="000000"/>
              </a:buClr>
              <a:buFont typeface="ArialMT" charset="0"/>
              <a:buChar char="•"/>
              <a:defRPr/>
            </a:pPr>
            <a:r>
              <a:rPr lang="en-US" sz="4300" dirty="0" smtClean="0">
                <a:solidFill>
                  <a:schemeClr val="tx1"/>
                </a:solidFill>
                <a:latin typeface="+mn-lt"/>
                <a:ea typeface="Helvetica" charset="0"/>
                <a:cs typeface="Helvetica" charset="0"/>
                <a:sym typeface="Helvetica" charset="0"/>
              </a:rPr>
              <a:t>For POL spills, petroleum field test kits can help determine how much to remove </a:t>
            </a:r>
            <a:endParaRPr lang="en-US" sz="4300" strike="sngStrike" dirty="0" smtClean="0">
              <a:solidFill>
                <a:schemeClr val="tx1"/>
              </a:solidFill>
              <a:latin typeface="+mn-lt"/>
              <a:ea typeface="Helvetica" charset="0"/>
              <a:cs typeface="Helvetica" charset="0"/>
              <a:sym typeface="Helvetica" charset="0"/>
            </a:endParaRPr>
          </a:p>
          <a:p>
            <a:pPr marL="487363" indent="-487363" defTabSz="1300163" eaLnBrk="1">
              <a:spcBef>
                <a:spcPts val="0"/>
              </a:spcBef>
              <a:buClr>
                <a:srgbClr val="000000"/>
              </a:buClr>
              <a:buFont typeface="ArialMT" charset="0"/>
              <a:buChar char="•"/>
              <a:defRPr/>
            </a:pPr>
            <a:r>
              <a:rPr lang="en-US" sz="4500" dirty="0" smtClean="0">
                <a:solidFill>
                  <a:schemeClr val="tx1"/>
                </a:solidFill>
                <a:latin typeface="+mn-lt"/>
                <a:ea typeface="Helvetica" charset="0"/>
                <a:cs typeface="Helvetica" charset="0"/>
                <a:sym typeface="Helvetica" charset="0"/>
              </a:rPr>
              <a:t>Dispose of spill residue pro</a:t>
            </a:r>
            <a:r>
              <a:rPr lang="en-US" sz="4500" dirty="0" smtClean="0">
                <a:latin typeface="+mn-lt"/>
                <a:ea typeface="Helvetica" charset="0"/>
                <a:cs typeface="Helvetica" charset="0"/>
                <a:sym typeface="Helvetica" charset="0"/>
              </a:rPr>
              <a:t>perly</a:t>
            </a:r>
          </a:p>
          <a:p>
            <a:pPr marL="487363" indent="-487363" defTabSz="1300163" eaLnBrk="1">
              <a:spcBef>
                <a:spcPts val="0"/>
              </a:spcBef>
              <a:buClr>
                <a:srgbClr val="000000"/>
              </a:buClr>
              <a:buFont typeface="ArialMT" charset="0"/>
              <a:buChar char="•"/>
              <a:defRPr/>
            </a:pPr>
            <a:r>
              <a:rPr lang="en-US" sz="4500" dirty="0" smtClean="0">
                <a:latin typeface="+mn-lt"/>
                <a:ea typeface="Helvetica" charset="0"/>
                <a:cs typeface="Helvetica" charset="0"/>
                <a:sym typeface="Helvetica" charset="0"/>
              </a:rPr>
              <a:t>Intermediate and major spills require a clean-up team</a:t>
            </a:r>
          </a:p>
        </p:txBody>
      </p:sp>
      <p:pic>
        <p:nvPicPr>
          <p:cNvPr id="45060" name="Picture 3" descr="image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74200" y="2209800"/>
            <a:ext cx="324643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1122363" y="-177800"/>
            <a:ext cx="11704637" cy="1625600"/>
          </a:xfrm>
        </p:spPr>
        <p:txBody>
          <a:bodyPr lIns="126435" tIns="72248" rIns="126435" bIns="72248"/>
          <a:lstStyle/>
          <a:p>
            <a:pPr defTabSz="1300163" eaLnBrk="1">
              <a:defRPr/>
            </a:pPr>
            <a:r>
              <a:rPr lang="en-US" dirty="0" smtClean="0">
                <a:ea typeface="Helvetica" charset="0"/>
                <a:cs typeface="Helvetica" charset="0"/>
                <a:sym typeface="Helvetica" charset="0"/>
              </a:rPr>
              <a:t>REAC</a:t>
            </a:r>
            <a:r>
              <a:rPr lang="en-US" u="sng" dirty="0" smtClean="0">
                <a:ea typeface="Helvetica" charset="0"/>
                <a:cs typeface="Helvetica" charset="0"/>
                <a:sym typeface="Helvetica" charset="0"/>
              </a:rPr>
              <a:t>T</a:t>
            </a:r>
            <a:r>
              <a:rPr lang="en-US" dirty="0" smtClean="0">
                <a:ea typeface="Helvetica" charset="0"/>
                <a:cs typeface="Helvetica" charset="0"/>
                <a:sym typeface="Helvetica" charset="0"/>
              </a:rPr>
              <a:t> - </a:t>
            </a:r>
            <a:r>
              <a:rPr lang="en-US" dirty="0" smtClean="0">
                <a:latin typeface="+mj-lt"/>
                <a:ea typeface="Helvetica" charset="0"/>
                <a:cs typeface="Helvetica" charset="0"/>
                <a:sym typeface="Helvetica" charset="0"/>
              </a:rPr>
              <a:t>Tell Your Supervisor</a:t>
            </a:r>
            <a:endParaRPr lang="en-US" dirty="0" smtClean="0">
              <a:latin typeface="+mj-lt"/>
              <a:ea typeface="+mj-ea"/>
              <a:sym typeface="Helvetica Light" charset="0"/>
            </a:endParaRPr>
          </a:p>
        </p:txBody>
      </p:sp>
      <p:sp>
        <p:nvSpPr>
          <p:cNvPr id="37891" name="Rectangle 2"/>
          <p:cNvSpPr>
            <a:spLocks noGrp="1" noChangeArrowheads="1"/>
          </p:cNvSpPr>
          <p:nvPr>
            <p:ph type="body" idx="1"/>
          </p:nvPr>
        </p:nvSpPr>
        <p:spPr>
          <a:xfrm>
            <a:off x="649288" y="2274888"/>
            <a:ext cx="11704637" cy="6437312"/>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Tell Your Supervisor</a:t>
            </a:r>
          </a:p>
          <a:p>
            <a:pPr marL="863600" lvl="1" indent="-406400" defTabSz="1300163" eaLnBrk="1">
              <a:spcBef>
                <a:spcPts val="600"/>
              </a:spcBef>
              <a:buClr>
                <a:srgbClr val="000000"/>
              </a:buClr>
              <a:buFont typeface="ArialMT" charset="0"/>
              <a:buChar char="–"/>
              <a:defRPr/>
            </a:pPr>
            <a:r>
              <a:rPr lang="en-US" sz="3900" dirty="0" smtClean="0">
                <a:latin typeface="+mn-lt"/>
                <a:ea typeface="Helvetica" charset="0"/>
                <a:cs typeface="Helvetica" charset="0"/>
                <a:sym typeface="Helvetica" charset="0"/>
              </a:rPr>
              <a:t>What, where, when and how</a:t>
            </a:r>
          </a:p>
          <a:p>
            <a:pPr marL="457200" lvl="1" indent="0" defTabSz="1300163" eaLnBrk="1">
              <a:spcBef>
                <a:spcPts val="600"/>
              </a:spcBef>
              <a:buClr>
                <a:srgbClr val="000000"/>
              </a:buClr>
              <a:buFontTx/>
              <a:buNone/>
              <a:defRPr/>
            </a:pPr>
            <a:endParaRPr lang="en-US" sz="3900" dirty="0" smtClean="0">
              <a:latin typeface="+mn-lt"/>
              <a:ea typeface="Helvetica" charset="0"/>
              <a:cs typeface="Helvetica" charset="0"/>
              <a:sym typeface="Helvetica" charset="0"/>
            </a:endParaRPr>
          </a:p>
          <a:p>
            <a:pPr marL="487363" indent="-487363" defTabSz="1300163" eaLnBrk="1">
              <a:spcBef>
                <a:spcPts val="700"/>
              </a:spcBef>
              <a:buClr>
                <a:srgbClr val="000000"/>
              </a:buClr>
              <a:buFont typeface="ArialMT" charset="0"/>
              <a:buChar char="•"/>
              <a:defRPr/>
            </a:pPr>
            <a:r>
              <a:rPr lang="en-US" sz="4500" dirty="0">
                <a:latin typeface="+mn-lt"/>
                <a:ea typeface="Helvetica" charset="0"/>
                <a:cs typeface="Helvetica" charset="0"/>
                <a:sym typeface="Helvetica" charset="0"/>
              </a:rPr>
              <a:t>Work with supervisor to prepare a Spill Report</a:t>
            </a:r>
            <a:endParaRPr lang="en-US" sz="4500" dirty="0">
              <a:latin typeface="+mn-lt"/>
              <a:ea typeface="Helvetica" charset="0"/>
              <a:cs typeface="Helvetica" charset="0"/>
              <a:sym typeface="Helvetica Light" charset="0"/>
            </a:endParaRPr>
          </a:p>
        </p:txBody>
      </p:sp>
      <p:pic>
        <p:nvPicPr>
          <p:cNvPr id="46084" name="Picture 4" descr="C:\Users\mikell.hager\Documents\post May 2012\Mikell\My Docs\Graphics\CSA-2005-05-04-101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0" y="5602288"/>
            <a:ext cx="46386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649288" y="-101600"/>
            <a:ext cx="11704637" cy="1625600"/>
          </a:xfrm>
        </p:spPr>
        <p:txBody>
          <a:bodyPr lIns="126435" tIns="72248" rIns="126435" bIns="72248"/>
          <a:lstStyle/>
          <a:p>
            <a:pPr defTabSz="1300163" eaLnBrk="1">
              <a:defRPr/>
            </a:pPr>
            <a:r>
              <a:rPr lang="en-US" dirty="0" smtClean="0">
                <a:latin typeface="+mj-lt"/>
                <a:ea typeface="Helvetica" charset="0"/>
                <a:cs typeface="Helvetica" charset="0"/>
                <a:sym typeface="Helvetica" charset="0"/>
              </a:rPr>
              <a:t>Spill Report</a:t>
            </a:r>
            <a:endParaRPr lang="en-US" dirty="0" smtClean="0">
              <a:latin typeface="+mj-lt"/>
              <a:ea typeface="+mj-ea"/>
              <a:sym typeface="Helvetica Light" charset="0"/>
            </a:endParaRPr>
          </a:p>
        </p:txBody>
      </p:sp>
      <p:sp>
        <p:nvSpPr>
          <p:cNvPr id="38915" name="Rectangle 2"/>
          <p:cNvSpPr>
            <a:spLocks noGrp="1" noChangeArrowheads="1"/>
          </p:cNvSpPr>
          <p:nvPr>
            <p:ph type="body" idx="1"/>
          </p:nvPr>
        </p:nvSpPr>
        <p:spPr>
          <a:xfrm>
            <a:off x="649288" y="2274888"/>
            <a:ext cx="11704637" cy="6437312"/>
          </a:xfrm>
        </p:spPr>
        <p:txBody>
          <a:bodyPr lIns="126435" tIns="72248" rIns="126435" bIns="72248" anchor="t"/>
          <a:lstStyle/>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Contact information</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Date, time, and location of spill</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What and how much was spilled?</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What action was taken?</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What damage occurred?</a:t>
            </a:r>
          </a:p>
          <a:p>
            <a:pPr marL="487363" indent="-487363" defTabSz="1300163" eaLnBrk="1">
              <a:spcBef>
                <a:spcPts val="700"/>
              </a:spcBef>
              <a:buClr>
                <a:srgbClr val="000000"/>
              </a:buClr>
              <a:buFont typeface="ArialMT" charset="0"/>
              <a:buChar char="•"/>
              <a:defRPr/>
            </a:pPr>
            <a:r>
              <a:rPr lang="en-US" sz="4500" dirty="0" smtClean="0">
                <a:latin typeface="+mn-lt"/>
                <a:ea typeface="Helvetica" charset="0"/>
                <a:cs typeface="Helvetica" charset="0"/>
                <a:sym typeface="Helvetica" charset="0"/>
              </a:rPr>
              <a:t>What additional assistance/action is needed?</a:t>
            </a: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27113" y="1354138"/>
            <a:ext cx="11053762" cy="1938337"/>
          </a:xfrm>
        </p:spPr>
        <p:txBody>
          <a:bodyPr/>
          <a:lstStyle/>
          <a:p>
            <a:pPr eaLnBrk="1" hangingPunct="1"/>
            <a:r>
              <a:rPr lang="en-US" altLang="en-US" sz="4800" smtClean="0"/>
              <a:t>Spill Response for Major Spill Situations </a:t>
            </a:r>
          </a:p>
        </p:txBody>
      </p:sp>
      <p:sp>
        <p:nvSpPr>
          <p:cNvPr id="4"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1026"/>
          <p:cNvSpPr>
            <a:spLocks noGrp="1" noChangeArrowheads="1"/>
          </p:cNvSpPr>
          <p:nvPr>
            <p:ph type="title"/>
          </p:nvPr>
        </p:nvSpPr>
        <p:spPr>
          <a:xfrm>
            <a:off x="974725" y="-69850"/>
            <a:ext cx="11055350" cy="1517650"/>
          </a:xfrm>
        </p:spPr>
        <p:txBody>
          <a:bodyPr/>
          <a:lstStyle/>
          <a:p>
            <a:pPr eaLnBrk="1">
              <a:defRPr/>
            </a:pPr>
            <a:r>
              <a:rPr lang="en-US" altLang="en-US" smtClean="0">
                <a:effectLst>
                  <a:outerShdw blurRad="38100" dist="38100" dir="2700000" algn="tl">
                    <a:srgbClr val="C0C0C0"/>
                  </a:outerShdw>
                </a:effectLst>
              </a:rPr>
              <a:t>More Complex Response Actions</a:t>
            </a:r>
          </a:p>
        </p:txBody>
      </p:sp>
      <p:pic>
        <p:nvPicPr>
          <p:cNvPr id="49155" name="Picture 1028" descr="Y:\mhager\My Documents\graphics and scans\LA graphics\control procedures cover pic.jpg"/>
          <p:cNvPicPr>
            <a:picLocks noChangeAspect="1" noChangeArrowheads="1"/>
          </p:cNvPicPr>
          <p:nvPr/>
        </p:nvPicPr>
        <p:blipFill>
          <a:blip r:embed="rId3">
            <a:extLst>
              <a:ext uri="{28A0092B-C50C-407E-A947-70E740481C1C}">
                <a14:useLocalDpi xmlns:a14="http://schemas.microsoft.com/office/drawing/2010/main" val="0"/>
              </a:ext>
            </a:extLst>
          </a:blip>
          <a:srcRect t="11282"/>
          <a:stretch>
            <a:fillRect/>
          </a:stretch>
        </p:blipFill>
        <p:spPr bwMode="auto">
          <a:xfrm>
            <a:off x="4673600" y="5559425"/>
            <a:ext cx="5767388"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Content Placeholder 5"/>
          <p:cNvSpPr>
            <a:spLocks noGrp="1"/>
          </p:cNvSpPr>
          <p:nvPr>
            <p:ph idx="1"/>
          </p:nvPr>
        </p:nvSpPr>
        <p:spPr>
          <a:xfrm>
            <a:off x="406400" y="1435100"/>
            <a:ext cx="10464800" cy="5715000"/>
          </a:xfrm>
        </p:spPr>
        <p:txBody>
          <a:bodyPr/>
          <a:lstStyle/>
          <a:p>
            <a:pPr marL="487363" indent="-487363" defTabSz="1300163" eaLnBrk="1">
              <a:spcBef>
                <a:spcPts val="700"/>
              </a:spcBef>
              <a:buClr>
                <a:srgbClr val="000000"/>
              </a:buClr>
              <a:buFontTx/>
              <a:buNone/>
            </a:pPr>
            <a:r>
              <a:rPr lang="en-US" altLang="en-US" sz="3200" dirty="0" smtClean="0">
                <a:sym typeface="Helvetica" pitchFamily="1" charset="0"/>
              </a:rPr>
              <a:t>Major Spill Response</a:t>
            </a:r>
          </a:p>
          <a:p>
            <a:pPr marL="487363" indent="-487363" defTabSz="1300163" eaLnBrk="1">
              <a:spcBef>
                <a:spcPts val="700"/>
              </a:spcBef>
              <a:buClr>
                <a:srgbClr val="000000"/>
              </a:buClr>
            </a:pPr>
            <a:r>
              <a:rPr lang="en-US" altLang="en-US" sz="3200" dirty="0" smtClean="0">
                <a:sym typeface="Helvetica" pitchFamily="1" charset="0"/>
              </a:rPr>
              <a:t>REACT still applies, but…</a:t>
            </a:r>
          </a:p>
          <a:p>
            <a:pPr marL="868363" lvl="1" indent="-487363" defTabSz="1300163" eaLnBrk="1">
              <a:spcBef>
                <a:spcPts val="700"/>
              </a:spcBef>
              <a:buClr>
                <a:srgbClr val="000000"/>
              </a:buClr>
            </a:pPr>
            <a:r>
              <a:rPr lang="en-US" altLang="en-US" sz="3000" dirty="0" smtClean="0">
                <a:sym typeface="Helvetica" pitchFamily="1" charset="0"/>
              </a:rPr>
              <a:t>More complex to control (remove source and envelop the spill) the material</a:t>
            </a:r>
          </a:p>
          <a:p>
            <a:pPr marL="868363" lvl="1" indent="-487363" defTabSz="1300163" eaLnBrk="1">
              <a:spcBef>
                <a:spcPts val="700"/>
              </a:spcBef>
              <a:buClr>
                <a:srgbClr val="000000"/>
              </a:buClr>
            </a:pPr>
            <a:r>
              <a:rPr lang="en-US" altLang="en-US" sz="3000" dirty="0" smtClean="0">
                <a:sym typeface="Helvetica" pitchFamily="1" charset="0"/>
              </a:rPr>
              <a:t>May involve air, water and/or soil all at the same time</a:t>
            </a:r>
          </a:p>
          <a:p>
            <a:pPr marL="868363" lvl="1" indent="-487363" defTabSz="1300163" eaLnBrk="1">
              <a:spcBef>
                <a:spcPts val="700"/>
              </a:spcBef>
              <a:buClr>
                <a:srgbClr val="000000"/>
              </a:buClr>
            </a:pPr>
            <a:r>
              <a:rPr lang="en-US" altLang="en-US" sz="3000" dirty="0" smtClean="0">
                <a:sym typeface="Helvetica" pitchFamily="1" charset="0"/>
              </a:rPr>
              <a:t>Clean up is often on a larger scale</a:t>
            </a:r>
          </a:p>
          <a:p>
            <a:pPr marL="487363" indent="-487363" defTabSz="1300163" eaLnBrk="1">
              <a:spcBef>
                <a:spcPts val="700"/>
              </a:spcBef>
              <a:buClr>
                <a:srgbClr val="000000"/>
              </a:buClr>
            </a:pPr>
            <a:r>
              <a:rPr lang="en-US" altLang="en-US" sz="3200" dirty="0" smtClean="0">
                <a:sym typeface="Helvetica" pitchFamily="1" charset="0"/>
              </a:rPr>
              <a:t>Containerizing and disposal of contaminated material, soil and water is more complex and must be managed properly </a:t>
            </a:r>
          </a:p>
          <a:p>
            <a:pPr marL="487363" indent="-487363" defTabSz="1300163"/>
            <a:endParaRPr lang="en-US" altLang="en-US" sz="4400" dirty="0" smtClean="0"/>
          </a:p>
        </p:txBody>
      </p:sp>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82600" y="-609600"/>
            <a:ext cx="11988800" cy="2438400"/>
          </a:xfrm>
        </p:spPr>
        <p:txBody>
          <a:bodyPr/>
          <a:lstStyle/>
          <a:p>
            <a:pPr eaLnBrk="1">
              <a:lnSpc>
                <a:spcPts val="6800"/>
              </a:lnSpc>
              <a:defRPr/>
            </a:pPr>
            <a:r>
              <a:rPr lang="en-US" dirty="0" smtClean="0">
                <a:latin typeface="+mj-lt"/>
                <a:ea typeface="+mj-ea"/>
                <a:cs typeface="Calibri" pitchFamily="34" charset="0"/>
                <a:sym typeface="Helvetica Light" charset="0"/>
              </a:rPr>
              <a:t>What is a Hazardous Material (HM) Spill? </a:t>
            </a:r>
          </a:p>
        </p:txBody>
      </p:sp>
      <p:sp>
        <p:nvSpPr>
          <p:cNvPr id="12291" name="Rectangle 2"/>
          <p:cNvSpPr>
            <a:spLocks noGrp="1" noChangeArrowheads="1"/>
          </p:cNvSpPr>
          <p:nvPr>
            <p:ph type="body" idx="1"/>
          </p:nvPr>
        </p:nvSpPr>
        <p:spPr/>
        <p:txBody>
          <a:bodyPr/>
          <a:lstStyle/>
          <a:p>
            <a:pPr eaLnBrk="1"/>
            <a:r>
              <a:rPr lang="en-US" altLang="en-US" sz="3600" dirty="0" smtClean="0"/>
              <a:t>A release of a HM into the air, soil and/or water</a:t>
            </a:r>
          </a:p>
          <a:p>
            <a:pPr eaLnBrk="1"/>
            <a:r>
              <a:rPr lang="en-US" altLang="en-US" sz="3600" dirty="0" smtClean="0"/>
              <a:t>Usually accidental</a:t>
            </a:r>
          </a:p>
          <a:p>
            <a:pPr eaLnBrk="1"/>
            <a:r>
              <a:rPr lang="en-US" altLang="en-US" sz="3600" dirty="0" smtClean="0"/>
              <a:t>Can pose a hazard to human health, property, or the environment</a:t>
            </a:r>
          </a:p>
          <a:p>
            <a:pPr eaLnBrk="1"/>
            <a:r>
              <a:rPr lang="en-US" altLang="en-US" sz="3600" dirty="0" smtClean="0"/>
              <a:t>In camp operations, most spills involve petroleum, oil and lubricant (POL) products</a:t>
            </a: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1026"/>
          <p:cNvSpPr>
            <a:spLocks noGrp="1" noChangeArrowheads="1"/>
          </p:cNvSpPr>
          <p:nvPr>
            <p:ph type="title"/>
          </p:nvPr>
        </p:nvSpPr>
        <p:spPr>
          <a:xfrm>
            <a:off x="558800" y="-76200"/>
            <a:ext cx="12030075" cy="1301750"/>
          </a:xfrm>
        </p:spPr>
        <p:txBody>
          <a:bodyPr/>
          <a:lstStyle/>
          <a:p>
            <a:pPr eaLnBrk="1">
              <a:defRPr/>
            </a:pPr>
            <a:r>
              <a:rPr lang="en-US" altLang="en-US" smtClean="0">
                <a:effectLst>
                  <a:outerShdw blurRad="38100" dist="38100" dir="2700000" algn="tl">
                    <a:srgbClr val="C0C0C0"/>
                  </a:outerShdw>
                </a:effectLst>
              </a:rPr>
              <a:t>Land Releases</a:t>
            </a:r>
          </a:p>
        </p:txBody>
      </p:sp>
      <p:sp>
        <p:nvSpPr>
          <p:cNvPr id="43011" name="Rectangle 1027"/>
          <p:cNvSpPr>
            <a:spLocks noGrp="1" noChangeArrowheads="1"/>
          </p:cNvSpPr>
          <p:nvPr>
            <p:ph type="body" idx="1"/>
          </p:nvPr>
        </p:nvSpPr>
        <p:spPr>
          <a:xfrm>
            <a:off x="406400" y="2209800"/>
            <a:ext cx="6178550" cy="5851525"/>
          </a:xfrm>
        </p:spPr>
        <p:txBody>
          <a:bodyPr/>
          <a:lstStyle/>
          <a:p>
            <a:pPr eaLnBrk="1">
              <a:buFontTx/>
              <a:buNone/>
              <a:defRPr/>
            </a:pPr>
            <a:r>
              <a:rPr lang="en-US" sz="4400" dirty="0" smtClean="0">
                <a:latin typeface="+mn-lt"/>
                <a:ea typeface="+mn-ea"/>
                <a:sym typeface="Helvetica Light" charset="0"/>
              </a:rPr>
              <a:t>Control Procedures</a:t>
            </a:r>
          </a:p>
          <a:p>
            <a:pPr lvl="1" eaLnBrk="1">
              <a:defRPr/>
            </a:pPr>
            <a:r>
              <a:rPr lang="en-US" sz="4000" dirty="0" err="1" smtClean="0">
                <a:latin typeface="+mn-lt"/>
                <a:ea typeface="+mn-ea"/>
                <a:sym typeface="Helvetica Light" charset="0"/>
              </a:rPr>
              <a:t>Diking</a:t>
            </a:r>
            <a:endParaRPr lang="en-US" sz="4000" dirty="0" smtClean="0">
              <a:latin typeface="+mn-lt"/>
              <a:ea typeface="+mn-ea"/>
              <a:sym typeface="Helvetica Light" charset="0"/>
            </a:endParaRPr>
          </a:p>
          <a:p>
            <a:pPr lvl="1" eaLnBrk="1">
              <a:defRPr/>
            </a:pPr>
            <a:r>
              <a:rPr lang="en-US" sz="4000" dirty="0" smtClean="0">
                <a:latin typeface="+mn-lt"/>
                <a:ea typeface="+mn-ea"/>
                <a:sym typeface="Helvetica Light" charset="0"/>
              </a:rPr>
              <a:t>Diversion</a:t>
            </a:r>
          </a:p>
          <a:p>
            <a:pPr lvl="1" eaLnBrk="1">
              <a:defRPr/>
            </a:pPr>
            <a:r>
              <a:rPr lang="en-US" sz="4000" dirty="0" smtClean="0">
                <a:latin typeface="+mn-lt"/>
                <a:ea typeface="+mn-ea"/>
                <a:sym typeface="Helvetica Light" charset="0"/>
              </a:rPr>
              <a:t>Inlet Blockage</a:t>
            </a:r>
          </a:p>
        </p:txBody>
      </p:sp>
      <p:pic>
        <p:nvPicPr>
          <p:cNvPr id="50180" name="Picture 1028" descr="Y:\mhager\My Documents\graphics and scans\LA graphics\dike line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1676400"/>
            <a:ext cx="3819525" cy="400843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1029" descr="Y:\mhager\My Documents\graphics and scans\LA graphics\vshaped dik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5650" y="4010025"/>
            <a:ext cx="3033713" cy="324643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50182" name="Picture 1030" descr="Y:\mhager\My Documents\graphics and scans\LA graphics\circular dik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9000" y="6477000"/>
            <a:ext cx="3387725" cy="285115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0183" name="Text Box 1031"/>
          <p:cNvSpPr txBox="1">
            <a:spLocks noChangeArrowheads="1"/>
          </p:cNvSpPr>
          <p:nvPr/>
        </p:nvSpPr>
        <p:spPr bwMode="auto">
          <a:xfrm>
            <a:off x="10079038" y="7261225"/>
            <a:ext cx="262255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a:spcBef>
                <a:spcPct val="0"/>
              </a:spcBef>
              <a:buSzTx/>
              <a:buFontTx/>
              <a:buNone/>
            </a:pPr>
            <a:r>
              <a:rPr lang="en-US" altLang="en-US" sz="3600" b="1">
                <a:latin typeface="Helvetica Light" pitchFamily="1" charset="0"/>
              </a:rPr>
              <a:t>Basic Dikes</a:t>
            </a:r>
          </a:p>
        </p:txBody>
      </p:sp>
      <p:sp>
        <p:nvSpPr>
          <p:cNvPr id="9"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050" descr="Y:\mhager\My Documents\graphics and scans\LA graphics\ditch dike diversion to p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9425"/>
            <a:ext cx="65786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2051" descr="Y:\mhager\My Documents\graphics and scans\LA graphics\inlet diversion confinem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713" y="5586413"/>
            <a:ext cx="9372600" cy="3519487"/>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74788" name="Rectangle 2052"/>
          <p:cNvSpPr>
            <a:spLocks noGrp="1" noChangeArrowheads="1"/>
          </p:cNvSpPr>
          <p:nvPr>
            <p:ph type="body" idx="1"/>
          </p:nvPr>
        </p:nvSpPr>
        <p:spPr>
          <a:xfrm>
            <a:off x="1092200" y="-1295400"/>
            <a:ext cx="11441113" cy="3733800"/>
          </a:xfrm>
        </p:spPr>
        <p:txBody>
          <a:bodyPr/>
          <a:lstStyle/>
          <a:p>
            <a:pPr algn="ctr" eaLnBrk="1">
              <a:buFontTx/>
              <a:buNone/>
              <a:defRPr/>
            </a:pPr>
            <a:r>
              <a:rPr lang="en-US" sz="3600" b="1" dirty="0" smtClean="0">
                <a:solidFill>
                  <a:schemeClr val="tx1"/>
                </a:solidFill>
                <a:latin typeface="+mj-lt"/>
                <a:ea typeface="+mn-ea"/>
                <a:sym typeface="Helvetica Light" charset="0"/>
              </a:rPr>
              <a:t>Land Releases</a:t>
            </a:r>
          </a:p>
        </p:txBody>
      </p:sp>
      <p:sp>
        <p:nvSpPr>
          <p:cNvPr id="44037" name="Text Box 2053"/>
          <p:cNvSpPr txBox="1">
            <a:spLocks noChangeArrowheads="1"/>
          </p:cNvSpPr>
          <p:nvPr/>
        </p:nvSpPr>
        <p:spPr bwMode="auto">
          <a:xfrm>
            <a:off x="3441700" y="9105900"/>
            <a:ext cx="6781800" cy="622300"/>
          </a:xfrm>
          <a:prstGeom prst="rect">
            <a:avLst/>
          </a:prstGeom>
          <a:noFill/>
          <a:ln w="9525">
            <a:noFill/>
            <a:miter lim="800000"/>
            <a:headEnd/>
            <a:tailEnd/>
          </a:ln>
        </p:spPr>
        <p:txBody>
          <a:bodyPr lIns="130046" tIns="65023" rIns="130046" bIns="65023">
            <a:spAutoFit/>
          </a:bodyPr>
          <a:lstStyle/>
          <a:p>
            <a:pPr eaLnBrk="0">
              <a:defRPr/>
            </a:pPr>
            <a:r>
              <a:rPr lang="en-US" sz="3200" b="1" dirty="0">
                <a:latin typeface="+mn-lt"/>
                <a:ea typeface="Helvetica Light" charset="0"/>
                <a:cs typeface="Helvetica Light" charset="0"/>
                <a:sym typeface="Helvetica Light" charset="0"/>
              </a:rPr>
              <a:t>Inlet Blockage</a:t>
            </a:r>
          </a:p>
        </p:txBody>
      </p:sp>
      <p:sp>
        <p:nvSpPr>
          <p:cNvPr id="44038" name="Text Box 2054"/>
          <p:cNvSpPr txBox="1">
            <a:spLocks noChangeArrowheads="1"/>
          </p:cNvSpPr>
          <p:nvPr/>
        </p:nvSpPr>
        <p:spPr bwMode="auto">
          <a:xfrm>
            <a:off x="1014413" y="1196975"/>
            <a:ext cx="3973512" cy="623888"/>
          </a:xfrm>
          <a:prstGeom prst="rect">
            <a:avLst/>
          </a:prstGeom>
          <a:noFill/>
          <a:ln w="9525">
            <a:noFill/>
            <a:miter lim="800000"/>
            <a:headEnd/>
            <a:tailEnd/>
          </a:ln>
        </p:spPr>
        <p:txBody>
          <a:bodyPr wrap="none" lIns="130046" tIns="65023" rIns="130046" bIns="65023">
            <a:spAutoFit/>
          </a:bodyPr>
          <a:lstStyle/>
          <a:p>
            <a:pPr eaLnBrk="0">
              <a:defRPr/>
            </a:pPr>
            <a:r>
              <a:rPr lang="en-US" sz="3200" b="1" dirty="0">
                <a:latin typeface="+mn-lt"/>
                <a:ea typeface="Helvetica Light" charset="0"/>
                <a:cs typeface="Helvetica Light" charset="0"/>
                <a:sym typeface="Helvetica Light" charset="0"/>
              </a:rPr>
              <a:t>Diversion into a Pit</a:t>
            </a:r>
          </a:p>
        </p:txBody>
      </p:sp>
      <p:pic>
        <p:nvPicPr>
          <p:cNvPr id="51207" name="Picture 2" descr="Y:\mhager\My Documents\graphics and scans\LA graphics\dike improvis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600" y="2286000"/>
            <a:ext cx="6127750" cy="2925763"/>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2054"/>
          <p:cNvSpPr txBox="1">
            <a:spLocks noChangeArrowheads="1"/>
          </p:cNvSpPr>
          <p:nvPr/>
        </p:nvSpPr>
        <p:spPr bwMode="auto">
          <a:xfrm>
            <a:off x="8215313" y="1524000"/>
            <a:ext cx="3427412" cy="623888"/>
          </a:xfrm>
          <a:prstGeom prst="rect">
            <a:avLst/>
          </a:prstGeom>
          <a:noFill/>
          <a:ln w="9525">
            <a:noFill/>
            <a:miter lim="800000"/>
            <a:headEnd/>
            <a:tailEnd/>
          </a:ln>
        </p:spPr>
        <p:txBody>
          <a:bodyPr wrap="none" lIns="130046" tIns="65023" rIns="130046" bIns="65023">
            <a:spAutoFit/>
          </a:bodyPr>
          <a:lstStyle/>
          <a:p>
            <a:pPr eaLnBrk="0">
              <a:defRPr/>
            </a:pPr>
            <a:r>
              <a:rPr lang="en-US" sz="3200" b="1" dirty="0">
                <a:latin typeface="+mn-lt"/>
                <a:ea typeface="Helvetica Light" charset="0"/>
                <a:cs typeface="Helvetica Light" charset="0"/>
                <a:sym typeface="Helvetica Light" charset="0"/>
              </a:rPr>
              <a:t>Improvised Dike</a:t>
            </a:r>
          </a:p>
        </p:txBody>
      </p:sp>
      <p:sp>
        <p:nvSpPr>
          <p:cNvPr id="10"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11200" y="-228600"/>
            <a:ext cx="11704638" cy="1625600"/>
          </a:xfrm>
        </p:spPr>
        <p:txBody>
          <a:bodyPr/>
          <a:lstStyle/>
          <a:p>
            <a:pPr eaLnBrk="1">
              <a:defRPr/>
            </a:pPr>
            <a:r>
              <a:rPr lang="en-US" dirty="0" smtClean="0">
                <a:latin typeface="+mj-lt"/>
                <a:ea typeface="+mj-ea"/>
                <a:sym typeface="Helvetica Light" charset="0"/>
              </a:rPr>
              <a:t>Land Releases</a:t>
            </a:r>
          </a:p>
        </p:txBody>
      </p:sp>
      <p:grpSp>
        <p:nvGrpSpPr>
          <p:cNvPr id="52227" name="Group 8"/>
          <p:cNvGrpSpPr>
            <a:grpSpLocks/>
          </p:cNvGrpSpPr>
          <p:nvPr/>
        </p:nvGrpSpPr>
        <p:grpSpPr bwMode="auto">
          <a:xfrm>
            <a:off x="0" y="2511425"/>
            <a:ext cx="12749213" cy="5237163"/>
            <a:chOff x="0" y="1765738"/>
            <a:chExt cx="8964613" cy="3682562"/>
          </a:xfrm>
        </p:grpSpPr>
        <p:pic>
          <p:nvPicPr>
            <p:cNvPr id="52229" name="Picture 4" descr="POL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8964613"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5"/>
            <p:cNvSpPr txBox="1">
              <a:spLocks noChangeArrowheads="1"/>
            </p:cNvSpPr>
            <p:nvPr/>
          </p:nvSpPr>
          <p:spPr bwMode="auto">
            <a:xfrm>
              <a:off x="3008132" y="3000328"/>
              <a:ext cx="1686909" cy="346249"/>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0"/>
                </a:spcBef>
                <a:buSzTx/>
                <a:buFontTx/>
                <a:buNone/>
              </a:pPr>
              <a:r>
                <a:rPr lang="en-US" altLang="en-US" sz="2600" dirty="0">
                  <a:solidFill>
                    <a:schemeClr val="tx2"/>
                  </a:solidFill>
                  <a:latin typeface="Helvetica Light" pitchFamily="1" charset="0"/>
                </a:rPr>
                <a:t>Floating POL</a:t>
              </a:r>
            </a:p>
          </p:txBody>
        </p:sp>
        <p:sp>
          <p:nvSpPr>
            <p:cNvPr id="52231" name="Rectangle 7"/>
            <p:cNvSpPr>
              <a:spLocks noChangeArrowheads="1"/>
            </p:cNvSpPr>
            <p:nvPr/>
          </p:nvSpPr>
          <p:spPr bwMode="auto">
            <a:xfrm>
              <a:off x="425669" y="1765738"/>
              <a:ext cx="1387365" cy="346249"/>
            </a:xfrm>
            <a:prstGeom prst="rect">
              <a:avLst/>
            </a:prstGeom>
            <a:solidFill>
              <a:srgbClr val="F8F8F8"/>
            </a:solidFill>
            <a:ln w="9525">
              <a:solidFill>
                <a:srgbClr val="F8F8F8"/>
              </a:solidFill>
              <a:round/>
              <a:headEnd/>
              <a:tailEnd/>
            </a:ln>
          </p:spPr>
          <p:txBody>
            <a:bodyPr>
              <a:spAutoFit/>
            </a:bodyPr>
            <a:lstStyle>
              <a:lvl1pPr algn="l" defTabSz="1300163"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defTabSz="1300163"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defTabSz="1300163"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1300163"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eaLnBrk="1" hangingPunct="1">
                <a:lnSpc>
                  <a:spcPct val="130000"/>
                </a:lnSpc>
                <a:spcBef>
                  <a:spcPct val="0"/>
                </a:spcBef>
                <a:buSzTx/>
                <a:buFontTx/>
                <a:buNone/>
              </a:pPr>
              <a:endParaRPr lang="en-US" altLang="en-US" sz="2000" b="1">
                <a:solidFill>
                  <a:srgbClr val="FFFFFF"/>
                </a:solidFill>
              </a:endParaRPr>
            </a:p>
          </p:txBody>
        </p:sp>
        <p:sp>
          <p:nvSpPr>
            <p:cNvPr id="45063" name="TextBox 6"/>
            <p:cNvSpPr txBox="1">
              <a:spLocks noChangeArrowheads="1"/>
            </p:cNvSpPr>
            <p:nvPr/>
          </p:nvSpPr>
          <p:spPr bwMode="auto">
            <a:xfrm>
              <a:off x="446500" y="2035874"/>
              <a:ext cx="2433427" cy="346042"/>
            </a:xfrm>
            <a:prstGeom prst="rect">
              <a:avLst/>
            </a:prstGeom>
            <a:solidFill>
              <a:srgbClr val="F8F8F8"/>
            </a:solidFill>
            <a:ln w="9525">
              <a:noFill/>
              <a:miter lim="800000"/>
              <a:headEnd/>
              <a:tailEnd/>
            </a:ln>
          </p:spPr>
          <p:txBody>
            <a:bodyPr>
              <a:spAutoFit/>
            </a:bodyPr>
            <a:lstStyle/>
            <a:p>
              <a:pPr>
                <a:defRPr/>
              </a:pPr>
              <a:r>
                <a:rPr lang="en-US" sz="2600" dirty="0">
                  <a:solidFill>
                    <a:schemeClr val="tx2"/>
                  </a:solidFill>
                  <a:latin typeface="+mn-lt"/>
                  <a:ea typeface="Helvetica Light" charset="0"/>
                  <a:cs typeface="Helvetica Light" charset="0"/>
                  <a:sym typeface="Helvetica Light" charset="0"/>
                </a:rPr>
                <a:t>POL </a:t>
              </a:r>
              <a:r>
                <a:rPr lang="en-US" sz="2600" dirty="0" smtClean="0">
                  <a:solidFill>
                    <a:schemeClr val="tx2"/>
                  </a:solidFill>
                  <a:latin typeface="+mn-lt"/>
                  <a:ea typeface="Helvetica Light" charset="0"/>
                  <a:cs typeface="Helvetica Light" charset="0"/>
                  <a:sym typeface="Helvetica Light" charset="0"/>
                </a:rPr>
                <a:t>flowing </a:t>
              </a:r>
              <a:r>
                <a:rPr lang="en-US" sz="2600" dirty="0">
                  <a:solidFill>
                    <a:schemeClr val="tx2"/>
                  </a:solidFill>
                  <a:latin typeface="+mn-lt"/>
                  <a:ea typeface="Helvetica Light" charset="0"/>
                  <a:cs typeface="Helvetica Light" charset="0"/>
                  <a:sym typeface="Helvetica Light" charset="0"/>
                </a:rPr>
                <a:t>downhill</a:t>
              </a:r>
            </a:p>
          </p:txBody>
        </p:sp>
      </p:grpSp>
      <p:sp>
        <p:nvSpPr>
          <p:cNvPr id="8" name="Rectangle 2"/>
          <p:cNvSpPr txBox="1">
            <a:spLocks noChangeArrowheads="1"/>
          </p:cNvSpPr>
          <p:nvPr/>
        </p:nvSpPr>
        <p:spPr bwMode="auto">
          <a:xfrm>
            <a:off x="787400" y="1371600"/>
            <a:ext cx="11704638" cy="1625600"/>
          </a:xfrm>
          <a:prstGeom prst="rect">
            <a:avLst/>
          </a:prstGeom>
          <a:noFill/>
          <a:ln w="12700">
            <a:noFill/>
            <a:miter lim="0"/>
            <a:headEnd/>
            <a:tailEnd/>
          </a:ln>
        </p:spPr>
        <p:txBody>
          <a:bodyPr lIns="50800" tIns="50800" rIns="50800" bIns="50800" anchor="ctr"/>
          <a:lstStyle/>
          <a:p>
            <a:pPr>
              <a:defRPr/>
            </a:pPr>
            <a:r>
              <a:rPr lang="en-US" sz="4000" b="1" kern="0" dirty="0">
                <a:latin typeface="+mj-lt"/>
                <a:ea typeface="+mj-ea"/>
                <a:cs typeface="Arial" pitchFamily="34" charset="0"/>
                <a:sym typeface="Helvetica Light" charset="0"/>
              </a:rPr>
              <a:t>Capturing POL in a Depression</a:t>
            </a:r>
          </a:p>
        </p:txBody>
      </p:sp>
      <p:cxnSp>
        <p:nvCxnSpPr>
          <p:cNvPr id="3" name="Straight Arrow Connector 2"/>
          <p:cNvCxnSpPr/>
          <p:nvPr/>
        </p:nvCxnSpPr>
        <p:spPr bwMode="auto">
          <a:xfrm flipV="1">
            <a:off x="2159000" y="5135339"/>
            <a:ext cx="685800" cy="808261"/>
          </a:xfrm>
          <a:prstGeom prst="straightConnector1">
            <a:avLst/>
          </a:prstGeom>
          <a:solidFill>
            <a:srgbClr val="095CC4"/>
          </a:solidFill>
          <a:ln w="12700" cap="flat" cmpd="sng" algn="ctr">
            <a:noFill/>
            <a:prstDash val="solid"/>
            <a:miter lim="0"/>
            <a:headEnd type="none" w="med" len="med"/>
            <a:tailEnd type="arrow"/>
          </a:ln>
          <a:effectLst/>
        </p:spPr>
      </p:cxnSp>
      <p:cxnSp>
        <p:nvCxnSpPr>
          <p:cNvPr id="5" name="Straight Arrow Connector 4"/>
          <p:cNvCxnSpPr/>
          <p:nvPr/>
        </p:nvCxnSpPr>
        <p:spPr bwMode="auto">
          <a:xfrm flipV="1">
            <a:off x="2669366" y="5088437"/>
            <a:ext cx="479427" cy="762000"/>
          </a:xfrm>
          <a:prstGeom prst="straightConnector1">
            <a:avLst/>
          </a:prstGeom>
          <a:solidFill>
            <a:srgbClr val="095CC4"/>
          </a:solidFill>
          <a:ln w="38100" cap="flat" cmpd="sng" algn="ctr">
            <a:solidFill>
              <a:schemeClr val="tx2"/>
            </a:solidFill>
            <a:prstDash val="solid"/>
            <a:miter lim="0"/>
            <a:headEnd type="none" w="med" len="med"/>
            <a:tailEnd type="arrow"/>
          </a:ln>
          <a:effectLst/>
        </p:spPr>
      </p:cxnSp>
      <p:sp>
        <p:nvSpPr>
          <p:cNvPr id="12"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35000" y="-228600"/>
            <a:ext cx="11704638" cy="1625600"/>
          </a:xfrm>
        </p:spPr>
        <p:txBody>
          <a:bodyPr/>
          <a:lstStyle/>
          <a:p>
            <a:pPr eaLnBrk="1">
              <a:defRPr/>
            </a:pPr>
            <a:r>
              <a:rPr lang="sv-SE" dirty="0" smtClean="0">
                <a:latin typeface="+mj-lt"/>
                <a:ea typeface="+mj-ea"/>
                <a:sym typeface="Helvetica Light" charset="0"/>
              </a:rPr>
              <a:t>Releases into Surface Water</a:t>
            </a:r>
          </a:p>
        </p:txBody>
      </p:sp>
      <p:sp>
        <p:nvSpPr>
          <p:cNvPr id="53251" name="Rectangle 3"/>
          <p:cNvSpPr>
            <a:spLocks noGrp="1" noChangeArrowheads="1"/>
          </p:cNvSpPr>
          <p:nvPr>
            <p:ph type="body" idx="1"/>
          </p:nvPr>
        </p:nvSpPr>
        <p:spPr>
          <a:xfrm>
            <a:off x="967581" y="1600200"/>
            <a:ext cx="10844213" cy="5867400"/>
          </a:xfrm>
        </p:spPr>
        <p:txBody>
          <a:bodyPr>
            <a:normAutofit fontScale="85000" lnSpcReduction="20000"/>
          </a:bodyPr>
          <a:lstStyle/>
          <a:p>
            <a:pPr eaLnBrk="1">
              <a:spcBef>
                <a:spcPts val="2400"/>
              </a:spcBef>
              <a:buFontTx/>
              <a:buNone/>
            </a:pPr>
            <a:r>
              <a:rPr lang="sv-SE" altLang="en-US" sz="3400" dirty="0" smtClean="0">
                <a:solidFill>
                  <a:schemeClr val="tx1"/>
                </a:solidFill>
              </a:rPr>
              <a:t>Use floating booms to contain the spill:</a:t>
            </a:r>
          </a:p>
          <a:p>
            <a:pPr eaLnBrk="1">
              <a:spcBef>
                <a:spcPts val="2400"/>
              </a:spcBef>
            </a:pPr>
            <a:r>
              <a:rPr lang="sv-SE" altLang="en-US" sz="3400" dirty="0" smtClean="0">
                <a:solidFill>
                  <a:schemeClr val="tx1"/>
                </a:solidFill>
              </a:rPr>
              <a:t>Prevent  the movement of oil or liquids lighter than water</a:t>
            </a:r>
          </a:p>
          <a:p>
            <a:pPr eaLnBrk="1">
              <a:spcBef>
                <a:spcPts val="2400"/>
              </a:spcBef>
            </a:pPr>
            <a:r>
              <a:rPr lang="sv-SE" altLang="en-US" sz="3400" dirty="0" smtClean="0">
                <a:solidFill>
                  <a:schemeClr val="tx1"/>
                </a:solidFill>
              </a:rPr>
              <a:t>Use commerically available oil absorbent socks and booms</a:t>
            </a:r>
          </a:p>
          <a:p>
            <a:pPr eaLnBrk="1">
              <a:spcBef>
                <a:spcPts val="2400"/>
              </a:spcBef>
            </a:pPr>
            <a:r>
              <a:rPr lang="sv-SE" altLang="en-US" sz="3400" dirty="0" smtClean="0">
                <a:solidFill>
                  <a:schemeClr val="tx1"/>
                </a:solidFill>
              </a:rPr>
              <a:t>Can be improvised and made of tree </a:t>
            </a:r>
            <a:r>
              <a:rPr lang="sv-SE" altLang="en-US" sz="3400" dirty="0" err="1" smtClean="0">
                <a:solidFill>
                  <a:schemeClr val="tx1"/>
                </a:solidFill>
              </a:rPr>
              <a:t>branches</a:t>
            </a:r>
            <a:r>
              <a:rPr lang="sv-SE" altLang="en-US" sz="3400" dirty="0" smtClean="0">
                <a:solidFill>
                  <a:schemeClr val="tx1"/>
                </a:solidFill>
              </a:rPr>
              <a:t>, wood or hay bales</a:t>
            </a:r>
          </a:p>
          <a:p>
            <a:pPr eaLnBrk="1">
              <a:spcBef>
                <a:spcPts val="2400"/>
              </a:spcBef>
            </a:pPr>
            <a:r>
              <a:rPr lang="sv-SE" altLang="en-US" sz="3400" dirty="0" smtClean="0">
                <a:solidFill>
                  <a:schemeClr val="tx1"/>
                </a:solidFill>
              </a:rPr>
              <a:t>Must be attached to shore to prevent POL or light liquids from escaping</a:t>
            </a:r>
          </a:p>
          <a:p>
            <a:pPr eaLnBrk="1">
              <a:spcBef>
                <a:spcPts val="2400"/>
              </a:spcBef>
              <a:buFontTx/>
              <a:buNone/>
            </a:pPr>
            <a:r>
              <a:rPr lang="ja-JP" altLang="en-US" sz="3400" dirty="0" smtClean="0">
                <a:solidFill>
                  <a:schemeClr val="tx1"/>
                </a:solidFill>
              </a:rPr>
              <a:t>“</a:t>
            </a:r>
            <a:r>
              <a:rPr lang="sv-SE" altLang="ja-JP" sz="3400" dirty="0" smtClean="0">
                <a:solidFill>
                  <a:schemeClr val="tx1"/>
                </a:solidFill>
              </a:rPr>
              <a:t>Universal</a:t>
            </a:r>
            <a:r>
              <a:rPr lang="sv-SE" altLang="en-US" sz="3400" dirty="0" smtClean="0">
                <a:solidFill>
                  <a:schemeClr val="tx1"/>
                </a:solidFill>
              </a:rPr>
              <a:t>”</a:t>
            </a:r>
            <a:r>
              <a:rPr lang="sv-SE" altLang="ja-JP" sz="3400" dirty="0" smtClean="0">
                <a:solidFill>
                  <a:schemeClr val="tx1"/>
                </a:solidFill>
              </a:rPr>
              <a:t> absorbants like sawdust are not effective on water  </a:t>
            </a:r>
          </a:p>
          <a:p>
            <a:pPr marL="0" indent="0" eaLnBrk="1">
              <a:spcBef>
                <a:spcPts val="2400"/>
              </a:spcBef>
              <a:buFontTx/>
              <a:buNone/>
            </a:pPr>
            <a:r>
              <a:rPr lang="sv-SE" altLang="ja-JP" sz="3400" dirty="0">
                <a:solidFill>
                  <a:schemeClr val="tx1"/>
                </a:solidFill>
              </a:rPr>
              <a:t>S</a:t>
            </a:r>
            <a:r>
              <a:rPr lang="sv-SE" altLang="ja-JP" sz="3400" dirty="0" smtClean="0">
                <a:solidFill>
                  <a:schemeClr val="tx1"/>
                </a:solidFill>
              </a:rPr>
              <a:t>kimmers or pumping equipment will be needed to remove the contaminant and place it into containers for ultimate disposal</a:t>
            </a:r>
          </a:p>
          <a:p>
            <a:pPr eaLnBrk="1">
              <a:spcBef>
                <a:spcPts val="2400"/>
              </a:spcBef>
            </a:pPr>
            <a:endParaRPr lang="sv-SE" altLang="en-US" sz="3400" dirty="0" smtClean="0">
              <a:solidFill>
                <a:schemeClr val="tx1"/>
              </a:solidFill>
            </a:endParaRPr>
          </a:p>
        </p:txBody>
      </p:sp>
      <p:pic>
        <p:nvPicPr>
          <p:cNvPr id="53253" name="Picture 2" descr="http://t3.gstatic.com/images?q=tbn:ANd9GcTrQBP5Yr9e2FVLxMG6f9ckHcA422wNV2EMtjPzBKKk9WKirINvThJArMw">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7467600"/>
            <a:ext cx="2665413"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4" name="Picture 4" descr="See full size imag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9688" y="7467600"/>
            <a:ext cx="34528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2" descr="http://t3.gstatic.com/images?q=tbn:ANd9GcRONiEGnI692l75H7LQEheUNaOpPGj_OiOI3i2fFv02zmJA73uKznD9i1c">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9313" y="7543800"/>
            <a:ext cx="2528887"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82600" y="-101600"/>
            <a:ext cx="11704638" cy="1625600"/>
          </a:xfrm>
        </p:spPr>
        <p:txBody>
          <a:bodyPr/>
          <a:lstStyle/>
          <a:p>
            <a:pPr eaLnBrk="1">
              <a:defRPr/>
            </a:pPr>
            <a:r>
              <a:rPr lang="sv-SE" dirty="0" smtClean="0">
                <a:ea typeface="+mj-ea"/>
                <a:sym typeface="Helvetica Light" charset="0"/>
              </a:rPr>
              <a:t>Releases </a:t>
            </a:r>
            <a:r>
              <a:rPr lang="sv-SE" dirty="0" smtClean="0">
                <a:latin typeface="+mj-lt"/>
                <a:ea typeface="+mj-ea"/>
                <a:sym typeface="Helvetica Light" charset="0"/>
              </a:rPr>
              <a:t>into</a:t>
            </a:r>
            <a:r>
              <a:rPr lang="sv-SE" dirty="0" smtClean="0">
                <a:ea typeface="+mj-ea"/>
                <a:sym typeface="Helvetica Light" charset="0"/>
              </a:rPr>
              <a:t> Air</a:t>
            </a:r>
          </a:p>
        </p:txBody>
      </p:sp>
      <p:sp>
        <p:nvSpPr>
          <p:cNvPr id="46083" name="Rectangle 3"/>
          <p:cNvSpPr>
            <a:spLocks noGrp="1" noChangeArrowheads="1"/>
          </p:cNvSpPr>
          <p:nvPr>
            <p:ph type="body" idx="1"/>
          </p:nvPr>
        </p:nvSpPr>
        <p:spPr>
          <a:xfrm>
            <a:off x="177800" y="3200400"/>
            <a:ext cx="8534400" cy="5859463"/>
          </a:xfrm>
        </p:spPr>
        <p:txBody>
          <a:bodyPr/>
          <a:lstStyle/>
          <a:p>
            <a:pPr eaLnBrk="1">
              <a:spcBef>
                <a:spcPts val="2400"/>
              </a:spcBef>
              <a:defRPr/>
            </a:pPr>
            <a:r>
              <a:rPr lang="sv-SE" sz="2800" dirty="0" smtClean="0">
                <a:solidFill>
                  <a:schemeClr val="tx1"/>
                </a:solidFill>
                <a:latin typeface="+mn-lt"/>
                <a:ea typeface="+mn-ea"/>
                <a:sym typeface="Helvetica Light" charset="0"/>
              </a:rPr>
              <a:t>The response to HM released into the air depends on the vapor density, the toxicity and the quantity of the chemical</a:t>
            </a:r>
          </a:p>
          <a:p>
            <a:pPr eaLnBrk="1">
              <a:spcBef>
                <a:spcPts val="2400"/>
              </a:spcBef>
              <a:defRPr/>
            </a:pPr>
            <a:r>
              <a:rPr lang="sv-SE" sz="2800" dirty="0" smtClean="0">
                <a:solidFill>
                  <a:schemeClr val="tx1"/>
                </a:solidFill>
                <a:latin typeface="+mn-lt"/>
                <a:ea typeface="+mn-ea"/>
                <a:sym typeface="Helvetica Light" charset="0"/>
              </a:rPr>
              <a:t>Usually requires evacuation or shelter-in-place for people in the area</a:t>
            </a:r>
          </a:p>
          <a:p>
            <a:pPr eaLnBrk="1">
              <a:spcBef>
                <a:spcPts val="2400"/>
              </a:spcBef>
              <a:defRPr/>
            </a:pPr>
            <a:r>
              <a:rPr lang="sv-SE" sz="2800" dirty="0" smtClean="0">
                <a:solidFill>
                  <a:schemeClr val="tx1"/>
                </a:solidFill>
                <a:latin typeface="+mn-lt"/>
                <a:ea typeface="+mn-ea"/>
                <a:sym typeface="Helvetica Light" charset="0"/>
              </a:rPr>
              <a:t>Recommend using reach-back capability, such as a chemical or environmental engineer or technical guidance such as the Emergency Response Guidebook or Hotline, for expertise</a:t>
            </a:r>
          </a:p>
          <a:p>
            <a:pPr eaLnBrk="1">
              <a:spcBef>
                <a:spcPts val="2400"/>
              </a:spcBef>
              <a:defRPr/>
            </a:pPr>
            <a:r>
              <a:rPr lang="sv-SE" sz="2800" dirty="0" smtClean="0">
                <a:solidFill>
                  <a:schemeClr val="tx1"/>
                </a:solidFill>
                <a:latin typeface="+mn-lt"/>
                <a:ea typeface="+mn-ea"/>
                <a:sym typeface="Helvetica Light" charset="0"/>
              </a:rPr>
              <a:t>Vapor lighter than air may require vapor knockdown or evacuation of the area until the chemical dissipates</a:t>
            </a:r>
          </a:p>
          <a:p>
            <a:pPr eaLnBrk="1">
              <a:spcBef>
                <a:spcPts val="2400"/>
              </a:spcBef>
              <a:defRPr/>
            </a:pPr>
            <a:r>
              <a:rPr lang="sv-SE" sz="2800" dirty="0" smtClean="0">
                <a:solidFill>
                  <a:schemeClr val="tx1"/>
                </a:solidFill>
                <a:latin typeface="+mn-lt"/>
                <a:ea typeface="+mn-ea"/>
                <a:sym typeface="Helvetica Light" charset="0"/>
              </a:rPr>
              <a:t>Vapors heavier than air require vapor suppression and neutralization</a:t>
            </a:r>
          </a:p>
          <a:p>
            <a:pPr eaLnBrk="1">
              <a:spcBef>
                <a:spcPts val="2400"/>
              </a:spcBef>
              <a:defRPr/>
            </a:pPr>
            <a:endParaRPr lang="sv-SE" sz="2800" dirty="0" smtClean="0">
              <a:solidFill>
                <a:schemeClr val="tx1"/>
              </a:solidFill>
              <a:latin typeface="+mn-lt"/>
              <a:ea typeface="+mn-ea"/>
              <a:sym typeface="Helvetica Light" charset="0"/>
            </a:endParaRPr>
          </a:p>
          <a:p>
            <a:pPr eaLnBrk="1">
              <a:spcBef>
                <a:spcPts val="2400"/>
              </a:spcBef>
              <a:defRPr/>
            </a:pPr>
            <a:endParaRPr lang="sv-SE" sz="2800" dirty="0" smtClean="0">
              <a:solidFill>
                <a:schemeClr val="tx1"/>
              </a:solidFill>
              <a:latin typeface="+mn-lt"/>
              <a:ea typeface="+mn-ea"/>
              <a:sym typeface="Helvetica Light" charset="0"/>
            </a:endParaRPr>
          </a:p>
        </p:txBody>
      </p:sp>
      <p:pic>
        <p:nvPicPr>
          <p:cNvPr id="54276" name="Picture 1028" descr="Y:\mhager\My Documents\graphics and scans\LA graphics\control procedures cover 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3488" y="1905000"/>
            <a:ext cx="3897312"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65163" y="-228600"/>
            <a:ext cx="11704637" cy="1625600"/>
          </a:xfrm>
        </p:spPr>
        <p:txBody>
          <a:bodyPr/>
          <a:lstStyle/>
          <a:p>
            <a:pPr eaLnBrk="1">
              <a:defRPr/>
            </a:pPr>
            <a:r>
              <a:rPr lang="sv-SE" dirty="0" smtClean="0">
                <a:latin typeface="+mj-lt"/>
                <a:ea typeface="+mj-ea"/>
                <a:sym typeface="Helvetica Light" charset="0"/>
              </a:rPr>
              <a:t>Remediating POL-Contaminated Soils </a:t>
            </a:r>
          </a:p>
        </p:txBody>
      </p:sp>
      <p:sp>
        <p:nvSpPr>
          <p:cNvPr id="48131" name="Rectangle 3"/>
          <p:cNvSpPr>
            <a:spLocks noGrp="1" noChangeArrowheads="1"/>
          </p:cNvSpPr>
          <p:nvPr>
            <p:ph type="body" idx="1"/>
          </p:nvPr>
        </p:nvSpPr>
        <p:spPr>
          <a:xfrm>
            <a:off x="558800" y="2590800"/>
            <a:ext cx="12169775" cy="5851525"/>
          </a:xfrm>
        </p:spPr>
        <p:txBody>
          <a:bodyPr/>
          <a:lstStyle/>
          <a:p>
            <a:pPr eaLnBrk="1">
              <a:lnSpc>
                <a:spcPct val="90000"/>
              </a:lnSpc>
              <a:spcBef>
                <a:spcPts val="600"/>
              </a:spcBef>
              <a:defRPr/>
            </a:pPr>
            <a:r>
              <a:rPr lang="sv-SE" sz="3400" dirty="0" smtClean="0">
                <a:solidFill>
                  <a:schemeClr val="tx1"/>
                </a:solidFill>
                <a:latin typeface="+mn-lt"/>
                <a:ea typeface="+mn-ea"/>
                <a:sym typeface="Helvetica Light" charset="0"/>
              </a:rPr>
              <a:t>Bioremediation </a:t>
            </a:r>
          </a:p>
          <a:p>
            <a:pPr lvl="1" eaLnBrk="1">
              <a:lnSpc>
                <a:spcPct val="90000"/>
              </a:lnSpc>
              <a:spcBef>
                <a:spcPts val="600"/>
              </a:spcBef>
              <a:defRPr/>
            </a:pPr>
            <a:r>
              <a:rPr lang="sv-SE" sz="3400" dirty="0" smtClean="0">
                <a:solidFill>
                  <a:schemeClr val="tx1"/>
                </a:solidFill>
                <a:latin typeface="+mn-lt"/>
                <a:ea typeface="+mn-ea"/>
                <a:sym typeface="Helvetica Light" charset="0"/>
              </a:rPr>
              <a:t>Soil composting, soil farming, landfarming</a:t>
            </a:r>
          </a:p>
          <a:p>
            <a:pPr lvl="1" eaLnBrk="1">
              <a:lnSpc>
                <a:spcPct val="90000"/>
              </a:lnSpc>
              <a:spcBef>
                <a:spcPts val="600"/>
              </a:spcBef>
              <a:defRPr/>
            </a:pPr>
            <a:r>
              <a:rPr lang="sv-SE" sz="3400" dirty="0" smtClean="0">
                <a:solidFill>
                  <a:schemeClr val="tx1"/>
                </a:solidFill>
                <a:latin typeface="+mn-lt"/>
                <a:ea typeface="+mn-ea"/>
                <a:sym typeface="Helvetica Light" charset="0"/>
              </a:rPr>
              <a:t>No need to add micro-organisms</a:t>
            </a:r>
          </a:p>
          <a:p>
            <a:pPr eaLnBrk="1">
              <a:lnSpc>
                <a:spcPct val="90000"/>
              </a:lnSpc>
              <a:spcBef>
                <a:spcPts val="600"/>
              </a:spcBef>
              <a:defRPr/>
            </a:pPr>
            <a:r>
              <a:rPr lang="sv-SE" sz="3400" dirty="0" smtClean="0">
                <a:solidFill>
                  <a:schemeClr val="tx1"/>
                </a:solidFill>
                <a:latin typeface="+mn-lt"/>
                <a:ea typeface="+mn-ea"/>
                <a:sym typeface="Helvetica Light" charset="0"/>
              </a:rPr>
              <a:t>Phytoremediation</a:t>
            </a:r>
          </a:p>
          <a:p>
            <a:pPr lvl="1" eaLnBrk="1">
              <a:lnSpc>
                <a:spcPct val="90000"/>
              </a:lnSpc>
              <a:spcBef>
                <a:spcPts val="600"/>
              </a:spcBef>
              <a:defRPr/>
            </a:pPr>
            <a:r>
              <a:rPr lang="sv-SE" sz="3400" dirty="0" smtClean="0">
                <a:solidFill>
                  <a:schemeClr val="tx1"/>
                </a:solidFill>
                <a:latin typeface="+mn-lt"/>
                <a:ea typeface="+mn-ea"/>
                <a:sym typeface="Helvetica Light" charset="0"/>
              </a:rPr>
              <a:t>Using plants to break down POL in soils</a:t>
            </a:r>
          </a:p>
          <a:p>
            <a:pPr eaLnBrk="1">
              <a:lnSpc>
                <a:spcPct val="90000"/>
              </a:lnSpc>
              <a:spcBef>
                <a:spcPts val="600"/>
              </a:spcBef>
              <a:defRPr/>
            </a:pPr>
            <a:r>
              <a:rPr lang="sv-SE" sz="3400" dirty="0" smtClean="0">
                <a:solidFill>
                  <a:schemeClr val="tx1"/>
                </a:solidFill>
                <a:latin typeface="+mn-lt"/>
                <a:ea typeface="+mn-ea"/>
                <a:sym typeface="Helvetica Light" charset="0"/>
              </a:rPr>
              <a:t>Gasoline is harder to degrade than diesel and lubricants</a:t>
            </a:r>
          </a:p>
          <a:p>
            <a:pPr lvl="1" eaLnBrk="1">
              <a:lnSpc>
                <a:spcPct val="90000"/>
              </a:lnSpc>
              <a:spcBef>
                <a:spcPts val="600"/>
              </a:spcBef>
              <a:defRPr/>
            </a:pPr>
            <a:r>
              <a:rPr lang="sv-SE" sz="3400" dirty="0" smtClean="0">
                <a:solidFill>
                  <a:schemeClr val="tx1"/>
                </a:solidFill>
                <a:latin typeface="+mn-lt"/>
                <a:ea typeface="+mn-ea"/>
                <a:sym typeface="Helvetica Light" charset="0"/>
              </a:rPr>
              <a:t>Gasoline is toxic to flora and micro-organisms</a:t>
            </a:r>
          </a:p>
          <a:p>
            <a:pPr lvl="1" eaLnBrk="1">
              <a:lnSpc>
                <a:spcPct val="90000"/>
              </a:lnSpc>
              <a:spcBef>
                <a:spcPts val="600"/>
              </a:spcBef>
              <a:defRPr/>
            </a:pPr>
            <a:r>
              <a:rPr lang="sv-SE" sz="3400" dirty="0" smtClean="0">
                <a:solidFill>
                  <a:schemeClr val="tx1"/>
                </a:solidFill>
                <a:latin typeface="+mn-lt"/>
                <a:ea typeface="+mn-ea"/>
                <a:sym typeface="Helvetica Light" charset="0"/>
              </a:rPr>
              <a:t>However, surface spills of gasoline usually vaporize</a:t>
            </a:r>
          </a:p>
          <a:p>
            <a:pPr eaLnBrk="1">
              <a:spcBef>
                <a:spcPts val="600"/>
              </a:spcBef>
              <a:defRPr/>
            </a:pPr>
            <a:r>
              <a:rPr lang="sv-SE" sz="3400" dirty="0" smtClean="0">
                <a:solidFill>
                  <a:schemeClr val="tx1"/>
                </a:solidFill>
                <a:latin typeface="+mn-lt"/>
                <a:ea typeface="+mn-ea"/>
                <a:sym typeface="Helvetica Light" charset="0"/>
              </a:rPr>
              <a:t>Polycyclic aromatic hydrocarbons (PAHs) are more difficult to remediate</a:t>
            </a:r>
          </a:p>
          <a:p>
            <a:pPr eaLnBrk="1">
              <a:spcBef>
                <a:spcPts val="600"/>
              </a:spcBef>
              <a:defRPr/>
            </a:pPr>
            <a:r>
              <a:rPr lang="sv-SE" sz="3400" dirty="0" smtClean="0">
                <a:solidFill>
                  <a:schemeClr val="tx1"/>
                </a:solidFill>
                <a:latin typeface="+mn-lt"/>
                <a:ea typeface="+mn-ea"/>
                <a:sym typeface="Helvetica Light" charset="0"/>
              </a:rPr>
              <a:t>Halogenated hydrocarbons are very difficult to remediate</a:t>
            </a:r>
          </a:p>
          <a:p>
            <a:pPr eaLnBrk="1">
              <a:lnSpc>
                <a:spcPct val="90000"/>
              </a:lnSpc>
              <a:spcBef>
                <a:spcPts val="600"/>
              </a:spcBef>
              <a:defRPr/>
            </a:pPr>
            <a:endParaRPr lang="sv-SE" sz="3400" dirty="0" smtClean="0">
              <a:solidFill>
                <a:schemeClr val="tx1"/>
              </a:solidFill>
              <a:latin typeface="+mn-lt"/>
              <a:ea typeface="+mn-ea"/>
              <a:sym typeface="Helvetica Light" charset="0"/>
            </a:endParaRPr>
          </a:p>
          <a:p>
            <a:pPr eaLnBrk="1">
              <a:lnSpc>
                <a:spcPct val="90000"/>
              </a:lnSpc>
              <a:spcBef>
                <a:spcPts val="600"/>
              </a:spcBef>
              <a:defRPr/>
            </a:pPr>
            <a:endParaRPr lang="sv-SE" sz="3400" dirty="0" smtClean="0">
              <a:solidFill>
                <a:schemeClr val="tx1"/>
              </a:solidFill>
              <a:latin typeface="+mn-lt"/>
              <a:ea typeface="+mn-ea"/>
              <a:sym typeface="Helvetica Light" charset="0"/>
            </a:endParaRP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79400" y="-177800"/>
            <a:ext cx="13004800" cy="1625600"/>
          </a:xfrm>
        </p:spPr>
        <p:txBody>
          <a:bodyPr/>
          <a:lstStyle/>
          <a:p>
            <a:pPr eaLnBrk="1">
              <a:defRPr/>
            </a:pPr>
            <a:r>
              <a:rPr lang="en-US" dirty="0" smtClean="0">
                <a:latin typeface="+mj-lt"/>
                <a:ea typeface="+mj-ea"/>
                <a:sym typeface="Helvetica Light" charset="0"/>
              </a:rPr>
              <a:t>Remediating POL in Groundwater</a:t>
            </a:r>
            <a:endParaRPr lang="sv-SE" dirty="0" smtClean="0">
              <a:latin typeface="+mj-lt"/>
              <a:ea typeface="+mj-ea"/>
              <a:sym typeface="Helvetica Light" charset="0"/>
            </a:endParaRPr>
          </a:p>
        </p:txBody>
      </p:sp>
      <p:sp>
        <p:nvSpPr>
          <p:cNvPr id="49155" name="Rectangle 3"/>
          <p:cNvSpPr>
            <a:spLocks noGrp="1" noChangeArrowheads="1"/>
          </p:cNvSpPr>
          <p:nvPr>
            <p:ph type="body" idx="1"/>
          </p:nvPr>
        </p:nvSpPr>
        <p:spPr>
          <a:xfrm>
            <a:off x="142875" y="1524000"/>
            <a:ext cx="12266613" cy="4443413"/>
          </a:xfrm>
        </p:spPr>
        <p:txBody>
          <a:bodyPr/>
          <a:lstStyle/>
          <a:p>
            <a:pPr eaLnBrk="1">
              <a:lnSpc>
                <a:spcPct val="90000"/>
              </a:lnSpc>
              <a:spcBef>
                <a:spcPts val="600"/>
              </a:spcBef>
              <a:defRPr/>
            </a:pPr>
            <a:endParaRPr lang="en-US" sz="4000" dirty="0" smtClean="0">
              <a:latin typeface="+mn-lt"/>
              <a:ea typeface="+mn-ea"/>
              <a:sym typeface="Helvetica Light" charset="0"/>
            </a:endParaRPr>
          </a:p>
          <a:p>
            <a:pPr eaLnBrk="1">
              <a:lnSpc>
                <a:spcPct val="90000"/>
              </a:lnSpc>
              <a:spcBef>
                <a:spcPts val="600"/>
              </a:spcBef>
              <a:defRPr/>
            </a:pPr>
            <a:endParaRPr lang="en-US" sz="4000" dirty="0" smtClean="0">
              <a:latin typeface="+mn-lt"/>
              <a:ea typeface="+mn-ea"/>
              <a:sym typeface="Helvetica Light" charset="0"/>
            </a:endParaRPr>
          </a:p>
          <a:p>
            <a:pPr eaLnBrk="1">
              <a:lnSpc>
                <a:spcPct val="90000"/>
              </a:lnSpc>
              <a:spcBef>
                <a:spcPts val="600"/>
              </a:spcBef>
              <a:defRPr/>
            </a:pPr>
            <a:endParaRPr lang="en-US" sz="4000" dirty="0" smtClean="0">
              <a:latin typeface="+mn-lt"/>
              <a:ea typeface="+mn-ea"/>
              <a:sym typeface="Helvetica Light" charset="0"/>
            </a:endParaRPr>
          </a:p>
          <a:p>
            <a:pPr eaLnBrk="1">
              <a:lnSpc>
                <a:spcPct val="90000"/>
              </a:lnSpc>
              <a:spcBef>
                <a:spcPts val="600"/>
              </a:spcBef>
              <a:defRPr/>
            </a:pPr>
            <a:r>
              <a:rPr lang="en-US" sz="4000" dirty="0" smtClean="0">
                <a:solidFill>
                  <a:schemeClr val="tx1"/>
                </a:solidFill>
                <a:latin typeface="+mn-lt"/>
                <a:ea typeface="+mn-ea"/>
                <a:sym typeface="Helvetica Light" charset="0"/>
              </a:rPr>
              <a:t>Potential loss of use of the area </a:t>
            </a:r>
          </a:p>
          <a:p>
            <a:pPr eaLnBrk="1">
              <a:lnSpc>
                <a:spcPct val="90000"/>
              </a:lnSpc>
              <a:spcBef>
                <a:spcPts val="600"/>
              </a:spcBef>
              <a:defRPr/>
            </a:pPr>
            <a:r>
              <a:rPr lang="en-US" sz="4000" dirty="0" smtClean="0">
                <a:solidFill>
                  <a:schemeClr val="tx1"/>
                </a:solidFill>
                <a:latin typeface="+mn-lt"/>
                <a:ea typeface="+mn-ea"/>
                <a:sym typeface="Helvetica Light" charset="0"/>
              </a:rPr>
              <a:t>Cannot be done without extensive resources and specialist support</a:t>
            </a:r>
          </a:p>
          <a:p>
            <a:pPr lvl="1" eaLnBrk="1">
              <a:lnSpc>
                <a:spcPct val="90000"/>
              </a:lnSpc>
              <a:spcBef>
                <a:spcPts val="600"/>
              </a:spcBef>
              <a:defRPr/>
            </a:pPr>
            <a:r>
              <a:rPr lang="en-US" sz="3400" dirty="0" smtClean="0">
                <a:latin typeface="+mn-lt"/>
                <a:ea typeface="+mn-ea"/>
                <a:sym typeface="Helvetica Light" charset="0"/>
              </a:rPr>
              <a:t>Pump and treat</a:t>
            </a:r>
          </a:p>
          <a:p>
            <a:pPr lvl="1" eaLnBrk="1">
              <a:lnSpc>
                <a:spcPct val="90000"/>
              </a:lnSpc>
              <a:spcBef>
                <a:spcPts val="600"/>
              </a:spcBef>
              <a:defRPr/>
            </a:pPr>
            <a:r>
              <a:rPr lang="en-US" sz="3400" dirty="0" smtClean="0">
                <a:latin typeface="+mn-lt"/>
                <a:ea typeface="+mn-ea"/>
                <a:sym typeface="Helvetica Light" charset="0"/>
              </a:rPr>
              <a:t>Reactive barriers</a:t>
            </a:r>
          </a:p>
          <a:p>
            <a:pPr lvl="1" eaLnBrk="1">
              <a:lnSpc>
                <a:spcPct val="90000"/>
              </a:lnSpc>
              <a:spcBef>
                <a:spcPts val="600"/>
              </a:spcBef>
              <a:defRPr/>
            </a:pPr>
            <a:r>
              <a:rPr lang="en-US" sz="3400" dirty="0" smtClean="0">
                <a:latin typeface="+mn-lt"/>
                <a:ea typeface="+mn-ea"/>
                <a:sym typeface="Helvetica Light" charset="0"/>
              </a:rPr>
              <a:t>Air </a:t>
            </a:r>
            <a:r>
              <a:rPr lang="en-US" sz="3400" dirty="0" err="1" smtClean="0">
                <a:latin typeface="+mn-lt"/>
                <a:ea typeface="+mn-ea"/>
                <a:sym typeface="Helvetica Light" charset="0"/>
              </a:rPr>
              <a:t>sparging</a:t>
            </a:r>
            <a:endParaRPr lang="en-US" sz="3400" dirty="0" smtClean="0">
              <a:latin typeface="+mn-lt"/>
              <a:ea typeface="+mn-ea"/>
              <a:sym typeface="Helvetica Light" charset="0"/>
            </a:endParaRPr>
          </a:p>
          <a:p>
            <a:pPr eaLnBrk="1">
              <a:lnSpc>
                <a:spcPct val="90000"/>
              </a:lnSpc>
              <a:spcBef>
                <a:spcPts val="600"/>
              </a:spcBef>
              <a:defRPr/>
            </a:pPr>
            <a:r>
              <a:rPr lang="en-US" sz="4000" dirty="0" smtClean="0">
                <a:latin typeface="+mn-lt"/>
                <a:ea typeface="+mn-ea"/>
                <a:sym typeface="Helvetica Light" charset="0"/>
              </a:rPr>
              <a:t>Extremely expensive</a:t>
            </a:r>
          </a:p>
          <a:p>
            <a:pPr eaLnBrk="1">
              <a:lnSpc>
                <a:spcPct val="90000"/>
              </a:lnSpc>
              <a:spcBef>
                <a:spcPts val="600"/>
              </a:spcBef>
              <a:defRPr/>
            </a:pPr>
            <a:r>
              <a:rPr lang="en-US" sz="4000" dirty="0" smtClean="0">
                <a:latin typeface="+mn-lt"/>
                <a:ea typeface="+mn-ea"/>
                <a:sym typeface="Helvetica Light" charset="0"/>
              </a:rPr>
              <a:t>Takes a very long time </a:t>
            </a:r>
          </a:p>
          <a:p>
            <a:pPr eaLnBrk="1">
              <a:lnSpc>
                <a:spcPct val="90000"/>
              </a:lnSpc>
              <a:spcBef>
                <a:spcPts val="600"/>
              </a:spcBef>
              <a:defRPr/>
            </a:pPr>
            <a:r>
              <a:rPr lang="en-US" sz="4000" dirty="0" smtClean="0">
                <a:latin typeface="+mn-lt"/>
                <a:ea typeface="+mn-ea"/>
                <a:sym typeface="Helvetica Light" charset="0"/>
              </a:rPr>
              <a:t>Impossible to remediate 100%</a:t>
            </a:r>
          </a:p>
          <a:p>
            <a:pPr eaLnBrk="1">
              <a:lnSpc>
                <a:spcPct val="90000"/>
              </a:lnSpc>
              <a:spcBef>
                <a:spcPts val="600"/>
              </a:spcBef>
              <a:defRPr/>
            </a:pPr>
            <a:endParaRPr lang="en-US" sz="4000" dirty="0" smtClean="0">
              <a:latin typeface="+mn-lt"/>
              <a:ea typeface="+mn-ea"/>
              <a:sym typeface="Helvetica Light" charset="0"/>
            </a:endParaRPr>
          </a:p>
        </p:txBody>
      </p:sp>
      <p:pic>
        <p:nvPicPr>
          <p:cNvPr id="56325" name="Picture 5" descr="lnapl_sp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7572" y="3733800"/>
            <a:ext cx="5202238"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 Box 6"/>
          <p:cNvSpPr txBox="1">
            <a:spLocks noChangeArrowheads="1"/>
          </p:cNvSpPr>
          <p:nvPr/>
        </p:nvSpPr>
        <p:spPr bwMode="auto">
          <a:xfrm>
            <a:off x="7943850" y="6221413"/>
            <a:ext cx="446563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algn="l" eaLnBrk="0">
              <a:spcBef>
                <a:spcPts val="4200"/>
              </a:spcBef>
              <a:buSzPct val="100000"/>
              <a:buChar char="•"/>
              <a:defRPr sz="2400">
                <a:solidFill>
                  <a:srgbClr val="000000"/>
                </a:solidFill>
                <a:latin typeface="Arial" pitchFamily="34" charset="0"/>
                <a:ea typeface="MS PGothic" pitchFamily="34" charset="-128"/>
                <a:cs typeface="Arial" pitchFamily="34" charset="0"/>
                <a:sym typeface="Helvetica Light" pitchFamily="1" charset="0"/>
              </a:defRPr>
            </a:lvl1pPr>
            <a:lvl2pPr marL="742950" indent="-285750" algn="l" eaLnBrk="0">
              <a:spcBef>
                <a:spcPts val="4200"/>
              </a:spcBef>
              <a:buSzPct val="100000"/>
              <a:buChar char="•"/>
              <a:defRPr sz="2200">
                <a:solidFill>
                  <a:srgbClr val="000000"/>
                </a:solidFill>
                <a:latin typeface="Arial" pitchFamily="34" charset="0"/>
                <a:ea typeface="Arial" pitchFamily="34" charset="0"/>
                <a:cs typeface="Arial" pitchFamily="34" charset="0"/>
                <a:sym typeface="Helvetica Light" pitchFamily="1" charset="0"/>
              </a:defRPr>
            </a:lvl2pPr>
            <a:lvl3pPr marL="11430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3pPr>
            <a:lvl4pPr marL="16002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4pPr>
            <a:lvl5pPr marL="2057400" indent="-228600" algn="l" eaLnBrk="0">
              <a:spcBef>
                <a:spcPts val="4200"/>
              </a:spcBef>
              <a:buSzPct val="100000"/>
              <a:buChar char="•"/>
              <a:defRPr>
                <a:solidFill>
                  <a:srgbClr val="000000"/>
                </a:solidFill>
                <a:latin typeface="Arial" pitchFamily="34" charset="0"/>
                <a:ea typeface="Arial" pitchFamily="34" charset="0"/>
                <a:cs typeface="Arial" pitchFamily="34" charset="0"/>
                <a:sym typeface="Helvetica Light" pitchFamily="1" charset="0"/>
              </a:defRPr>
            </a:lvl5pPr>
            <a:lvl6pPr marL="25146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6pPr>
            <a:lvl7pPr marL="29718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7pPr>
            <a:lvl8pPr marL="34290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8pPr>
            <a:lvl9pPr marL="3886200" indent="-228600" defTabSz="584200" eaLnBrk="0" fontAlgn="base" hangingPunct="0">
              <a:spcBef>
                <a:spcPts val="4200"/>
              </a:spcBef>
              <a:spcAft>
                <a:spcPct val="0"/>
              </a:spcAft>
              <a:buSzPct val="100000"/>
              <a:buChar char="•"/>
              <a:defRPr>
                <a:solidFill>
                  <a:srgbClr val="000000"/>
                </a:solidFill>
                <a:latin typeface="Arial" pitchFamily="34" charset="0"/>
                <a:ea typeface="Arial" pitchFamily="34" charset="0"/>
                <a:cs typeface="Arial" pitchFamily="34" charset="0"/>
                <a:sym typeface="Helvetica Light" pitchFamily="1" charset="0"/>
              </a:defRPr>
            </a:lvl9pPr>
          </a:lstStyle>
          <a:p>
            <a:pPr algn="ctr" eaLnBrk="1">
              <a:spcBef>
                <a:spcPct val="50000"/>
              </a:spcBef>
              <a:buSzTx/>
              <a:buFontTx/>
              <a:buNone/>
            </a:pPr>
            <a:r>
              <a:rPr lang="en-US" altLang="en-US" sz="1700">
                <a:latin typeface="Helvetica Light" pitchFamily="1" charset="0"/>
              </a:rPr>
              <a:t>LNAPL: </a:t>
            </a:r>
            <a:r>
              <a:rPr lang="en-US" altLang="en-US" sz="1700" b="1">
                <a:latin typeface="Helvetica Light" pitchFamily="1" charset="0"/>
              </a:rPr>
              <a:t>L</a:t>
            </a:r>
            <a:r>
              <a:rPr lang="en-US" altLang="en-US" sz="1700">
                <a:latin typeface="Helvetica Light" pitchFamily="1" charset="0"/>
              </a:rPr>
              <a:t>ight </a:t>
            </a:r>
            <a:r>
              <a:rPr lang="en-US" altLang="en-US" sz="1700" b="1">
                <a:latin typeface="Helvetica Light" pitchFamily="1" charset="0"/>
              </a:rPr>
              <a:t>N</a:t>
            </a:r>
            <a:r>
              <a:rPr lang="en-US" altLang="en-US" sz="1700">
                <a:latin typeface="Helvetica Light" pitchFamily="1" charset="0"/>
              </a:rPr>
              <a:t>on </a:t>
            </a:r>
            <a:r>
              <a:rPr lang="en-US" altLang="en-US" sz="1700" b="1">
                <a:latin typeface="Helvetica Light" pitchFamily="1" charset="0"/>
              </a:rPr>
              <a:t>A</a:t>
            </a:r>
            <a:r>
              <a:rPr lang="en-US" altLang="en-US" sz="1700">
                <a:latin typeface="Helvetica Light" pitchFamily="1" charset="0"/>
              </a:rPr>
              <a:t>queous </a:t>
            </a:r>
            <a:r>
              <a:rPr lang="en-US" altLang="en-US" sz="1700" b="1">
                <a:latin typeface="Helvetica Light" pitchFamily="1" charset="0"/>
              </a:rPr>
              <a:t>P</a:t>
            </a:r>
            <a:r>
              <a:rPr lang="en-US" altLang="en-US" sz="1700">
                <a:latin typeface="Helvetica Light" pitchFamily="1" charset="0"/>
              </a:rPr>
              <a:t>hase </a:t>
            </a:r>
            <a:r>
              <a:rPr lang="en-US" altLang="en-US" sz="1700" b="1">
                <a:latin typeface="Helvetica Light" pitchFamily="1" charset="0"/>
              </a:rPr>
              <a:t>L</a:t>
            </a:r>
            <a:r>
              <a:rPr lang="en-US" altLang="en-US" sz="1700">
                <a:latin typeface="Helvetica Light" pitchFamily="1" charset="0"/>
              </a:rPr>
              <a:t>iquid  (i.e. diesel)</a:t>
            </a:r>
            <a:endParaRPr lang="sv-SE" altLang="en-US" sz="1700">
              <a:latin typeface="Helvetica Light" pitchFamily="1" charset="0"/>
            </a:endParaRPr>
          </a:p>
        </p:txBody>
      </p:sp>
      <p:sp>
        <p:nvSpPr>
          <p:cNvPr id="7"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dirty="0" smtClean="0"/>
              <a:t>Conclusions</a:t>
            </a:r>
          </a:p>
        </p:txBody>
      </p:sp>
      <p:sp>
        <p:nvSpPr>
          <p:cNvPr id="57347" name="Content Placeholder 2"/>
          <p:cNvSpPr>
            <a:spLocks noGrp="1"/>
          </p:cNvSpPr>
          <p:nvPr>
            <p:ph idx="1"/>
          </p:nvPr>
        </p:nvSpPr>
        <p:spPr>
          <a:xfrm>
            <a:off x="1008812" y="1752600"/>
            <a:ext cx="10464800" cy="7086600"/>
          </a:xfrm>
        </p:spPr>
        <p:txBody>
          <a:bodyPr/>
          <a:lstStyle/>
          <a:p>
            <a:r>
              <a:rPr lang="en-US" altLang="en-US" sz="3200" dirty="0" smtClean="0"/>
              <a:t>Spill Prevention and Response Planning is the best way to prevent or minimize contamination of soil, air and water. </a:t>
            </a:r>
            <a:r>
              <a:rPr lang="en-US" altLang="en-US" sz="3200" dirty="0" smtClean="0">
                <a:solidFill>
                  <a:schemeClr val="tx1"/>
                </a:solidFill>
              </a:rPr>
              <a:t>It will help build good relations with the host nation and avoid legal liability</a:t>
            </a:r>
          </a:p>
          <a:p>
            <a:r>
              <a:rPr lang="en-US" altLang="en-US" sz="3200" dirty="0" smtClean="0"/>
              <a:t>Spill Prevention and Response Planning and plan implementation are a team effort</a:t>
            </a:r>
          </a:p>
          <a:p>
            <a:r>
              <a:rPr lang="en-US" altLang="en-US" sz="3200" dirty="0" smtClean="0"/>
              <a:t>Spill Prevention and Response Programs are an important part of mission readiness and force health protection</a:t>
            </a:r>
          </a:p>
          <a:p>
            <a:r>
              <a:rPr lang="en-US" altLang="en-US" sz="3200" dirty="0" smtClean="0"/>
              <a:t>Effective spill response protects people and the environment of the surrounding area, helping to build good relations</a:t>
            </a: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a:xfrm>
            <a:off x="711200" y="-152400"/>
            <a:ext cx="11704638" cy="1600200"/>
          </a:xfrm>
        </p:spPr>
        <p:txBody>
          <a:bodyPr lIns="126435" tIns="72248" rIns="126435" bIns="72248"/>
          <a:lstStyle/>
          <a:p>
            <a:pPr defTabSz="1300163" eaLnBrk="1">
              <a:lnSpc>
                <a:spcPts val="3200"/>
              </a:lnSpc>
            </a:pPr>
            <a:r>
              <a:rPr lang="en-US" altLang="en-US" smtClean="0">
                <a:sym typeface="Helvetica" pitchFamily="1" charset="0"/>
              </a:rPr>
              <a:t>Significance</a:t>
            </a:r>
            <a:endParaRPr lang="en-US" altLang="en-US" smtClean="0"/>
          </a:p>
        </p:txBody>
      </p:sp>
      <p:sp>
        <p:nvSpPr>
          <p:cNvPr id="13315" name="Rectangle 2"/>
          <p:cNvSpPr>
            <a:spLocks noGrp="1" noChangeArrowheads="1"/>
          </p:cNvSpPr>
          <p:nvPr>
            <p:ph type="body" idx="1"/>
          </p:nvPr>
        </p:nvSpPr>
        <p:spPr>
          <a:xfrm>
            <a:off x="330200" y="1600200"/>
            <a:ext cx="12192000" cy="8153400"/>
          </a:xfrm>
        </p:spPr>
        <p:txBody>
          <a:bodyPr lIns="126435" tIns="72248" rIns="126435" bIns="72248" anchor="t"/>
          <a:lstStyle/>
          <a:p>
            <a:pPr marL="296863" indent="-296863" defTabSz="1300163" eaLnBrk="1">
              <a:spcBef>
                <a:spcPts val="700"/>
              </a:spcBef>
              <a:buClr>
                <a:srgbClr val="000000"/>
              </a:buClr>
              <a:buFont typeface="ArialMT" charset="0"/>
              <a:buChar char="•"/>
            </a:pPr>
            <a:r>
              <a:rPr lang="en-US" altLang="en-US" sz="3200" dirty="0" smtClean="0">
                <a:sym typeface="Helvetica" pitchFamily="1" charset="0"/>
              </a:rPr>
              <a:t>Spills or releases to the environment - </a:t>
            </a:r>
          </a:p>
          <a:p>
            <a:pPr marL="677863" lvl="1" indent="-296863" defTabSz="1300163" eaLnBrk="1">
              <a:spcBef>
                <a:spcPts val="700"/>
              </a:spcBef>
              <a:buClr>
                <a:srgbClr val="000000"/>
              </a:buClr>
              <a:buFont typeface="ArialMT" charset="0"/>
              <a:buChar char="•"/>
            </a:pPr>
            <a:r>
              <a:rPr lang="en-US" altLang="en-US" sz="3200" dirty="0" smtClean="0">
                <a:ea typeface="Arial" pitchFamily="34" charset="0"/>
                <a:sym typeface="Helvetica" pitchFamily="1" charset="0"/>
              </a:rPr>
              <a:t>Can cause exposure to HMs in areas where we work and live </a:t>
            </a:r>
          </a:p>
          <a:p>
            <a:pPr marL="677863" lvl="1" indent="-296863" defTabSz="1300163" eaLnBrk="1">
              <a:spcBef>
                <a:spcPts val="700"/>
              </a:spcBef>
              <a:buClr>
                <a:srgbClr val="000000"/>
              </a:buClr>
              <a:buFont typeface="ArialMT" charset="0"/>
              <a:buChar char="•"/>
            </a:pPr>
            <a:r>
              <a:rPr lang="en-US" altLang="en-US" sz="3200" dirty="0" smtClean="0">
                <a:ea typeface="Arial" pitchFamily="34" charset="0"/>
                <a:sym typeface="Helvetica" pitchFamily="1" charset="0"/>
              </a:rPr>
              <a:t>Can negatively </a:t>
            </a:r>
            <a:r>
              <a:rPr lang="en-US" altLang="en-US" sz="3200" dirty="0" smtClean="0">
                <a:solidFill>
                  <a:schemeClr val="tx1"/>
                </a:solidFill>
                <a:ea typeface="Arial" pitchFamily="34" charset="0"/>
                <a:sym typeface="Helvetica" pitchFamily="1" charset="0"/>
              </a:rPr>
              <a:t>impact human health</a:t>
            </a:r>
            <a:endParaRPr lang="en-US" altLang="en-US" sz="4800" strike="sngStrike" dirty="0" smtClean="0">
              <a:solidFill>
                <a:schemeClr val="tx1"/>
              </a:solidFill>
              <a:ea typeface="Arial" pitchFamily="34" charset="0"/>
              <a:sym typeface="Helvetica" pitchFamily="1" charset="0"/>
            </a:endParaRPr>
          </a:p>
          <a:p>
            <a:pPr marL="677863" lvl="1" indent="-296863" defTabSz="1300163" eaLnBrk="1">
              <a:spcBef>
                <a:spcPts val="700"/>
              </a:spcBef>
              <a:buClr>
                <a:srgbClr val="000000"/>
              </a:buClr>
              <a:buFont typeface="ArialMT" charset="0"/>
              <a:buChar char="•"/>
            </a:pPr>
            <a:r>
              <a:rPr lang="en-US" altLang="en-US" sz="3200" dirty="0" smtClean="0">
                <a:solidFill>
                  <a:schemeClr val="tx1"/>
                </a:solidFill>
                <a:ea typeface="Arial" pitchFamily="34" charset="0"/>
                <a:sym typeface="Helvetica" pitchFamily="1" charset="0"/>
              </a:rPr>
              <a:t>Can impact nearby populations, agriculture, natural resources and cultural resources</a:t>
            </a:r>
            <a:endParaRPr lang="en-US" altLang="en-US" sz="4800" dirty="0" smtClean="0">
              <a:solidFill>
                <a:schemeClr val="tx1"/>
              </a:solidFill>
              <a:ea typeface="Arial" pitchFamily="34" charset="0"/>
              <a:sym typeface="Helvetica" pitchFamily="1" charset="0"/>
            </a:endParaRPr>
          </a:p>
          <a:p>
            <a:pPr marL="677863" lvl="1" indent="-296863" defTabSz="1300163" eaLnBrk="1">
              <a:spcBef>
                <a:spcPts val="700"/>
              </a:spcBef>
              <a:buClr>
                <a:srgbClr val="000000"/>
              </a:buClr>
              <a:buFont typeface="ArialMT" charset="0"/>
              <a:buChar char="•"/>
            </a:pPr>
            <a:r>
              <a:rPr lang="en-US" altLang="en-US" sz="3200" dirty="0" smtClean="0">
                <a:solidFill>
                  <a:schemeClr val="tx1"/>
                </a:solidFill>
                <a:ea typeface="Arial" pitchFamily="34" charset="0"/>
                <a:sym typeface="Helvetica" pitchFamily="1" charset="0"/>
              </a:rPr>
              <a:t>Can give a perception of carelessness or neglect to the host nation, resulting in hostility or lack of support</a:t>
            </a:r>
            <a:endParaRPr lang="en-US" altLang="en-US" sz="4800" dirty="0" smtClean="0">
              <a:solidFill>
                <a:schemeClr val="tx1"/>
              </a:solidFill>
              <a:ea typeface="Arial" pitchFamily="34" charset="0"/>
              <a:sym typeface="Helvetica" pitchFamily="1" charset="0"/>
            </a:endParaRPr>
          </a:p>
          <a:p>
            <a:pPr marL="296863" indent="-296863" defTabSz="1300163" eaLnBrk="1">
              <a:spcBef>
                <a:spcPts val="700"/>
              </a:spcBef>
              <a:buClr>
                <a:srgbClr val="000000"/>
              </a:buClr>
              <a:buFont typeface="ArialMT" charset="0"/>
              <a:buChar char="•"/>
            </a:pPr>
            <a:r>
              <a:rPr lang="en-US" altLang="en-US" sz="3200" dirty="0" smtClean="0">
                <a:solidFill>
                  <a:schemeClr val="tx1"/>
                </a:solidFill>
                <a:sym typeface="Helvetica" pitchFamily="1" charset="0"/>
              </a:rPr>
              <a:t>Planning the prevention of and response to spills minimizes the negative impacts of spills and supports the mission</a:t>
            </a:r>
            <a:endParaRPr lang="en-US" altLang="en-US" sz="4800" dirty="0" smtClean="0">
              <a:solidFill>
                <a:schemeClr val="tx1"/>
              </a:solidFill>
              <a:sym typeface="Helvetica" pitchFamily="1" charset="0"/>
            </a:endParaRPr>
          </a:p>
        </p:txBody>
      </p:sp>
      <p:pic>
        <p:nvPicPr>
          <p:cNvPr id="13316" name="Picture 2" descr="C:\Users\mikell.hager\Documents\laptop Docs\graphics\CORB288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025" y="7620000"/>
            <a:ext cx="229393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C:\Users\mikell.hager\Documents\laptop Docs\graphics\J01992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400" y="7696200"/>
            <a:ext cx="258445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5" descr="C:\Users\mikell.hager\Documents\laptop Docs\graphics\J0197906.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2400" y="7620000"/>
            <a:ext cx="2452688"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9" descr="exxonvaldez-disaster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77138" y="7677150"/>
            <a:ext cx="15890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1092200" y="152400"/>
            <a:ext cx="10896600" cy="1625600"/>
          </a:xfrm>
        </p:spPr>
        <p:txBody>
          <a:bodyPr lIns="126435" tIns="72248" rIns="126435" bIns="72248"/>
          <a:lstStyle/>
          <a:p>
            <a:pPr eaLnBrk="1">
              <a:lnSpc>
                <a:spcPts val="3200"/>
              </a:lnSpc>
            </a:pPr>
            <a:r>
              <a:rPr lang="en-US" altLang="en-US" smtClean="0"/>
              <a:t>Environmental Officer (EO) Responsibilities during Pre-Deployment/Planning</a:t>
            </a:r>
            <a:br>
              <a:rPr lang="en-US" altLang="en-US" smtClean="0"/>
            </a:br>
            <a:endParaRPr lang="en-US" altLang="en-US" smtClean="0"/>
          </a:p>
        </p:txBody>
      </p:sp>
      <p:sp>
        <p:nvSpPr>
          <p:cNvPr id="14339" name="Rectangle 2"/>
          <p:cNvSpPr>
            <a:spLocks noGrp="1" noChangeArrowheads="1"/>
          </p:cNvSpPr>
          <p:nvPr>
            <p:ph type="body" idx="1"/>
          </p:nvPr>
        </p:nvSpPr>
        <p:spPr>
          <a:xfrm>
            <a:off x="330200" y="2209800"/>
            <a:ext cx="12085638" cy="6437313"/>
          </a:xfrm>
        </p:spPr>
        <p:txBody>
          <a:bodyPr lIns="126435" tIns="72248" rIns="126435" bIns="72248" anchor="t"/>
          <a:lstStyle/>
          <a:p>
            <a:pPr marL="331788" indent="-331788" defTabSz="1300163" eaLnBrk="1">
              <a:spcBef>
                <a:spcPts val="700"/>
              </a:spcBef>
              <a:buClr>
                <a:srgbClr val="000000"/>
              </a:buClr>
              <a:buFont typeface="ArialMT" charset="0"/>
              <a:buChar char="•"/>
            </a:pPr>
            <a:r>
              <a:rPr lang="en-US" altLang="en-US" sz="3600" dirty="0" smtClean="0">
                <a:sym typeface="Helvetica" pitchFamily="1" charset="0"/>
              </a:rPr>
              <a:t>Research whether there are spill response capabilities currently available in the host nation</a:t>
            </a:r>
          </a:p>
          <a:p>
            <a:pPr marL="331788" indent="-331788" defTabSz="1300163" eaLnBrk="1">
              <a:spcBef>
                <a:spcPts val="700"/>
              </a:spcBef>
              <a:buClr>
                <a:srgbClr val="000000"/>
              </a:buClr>
              <a:buFont typeface="ArialMT" charset="0"/>
              <a:buChar char="•"/>
            </a:pPr>
            <a:r>
              <a:rPr lang="en-US" altLang="en-US" sz="3600" dirty="0" smtClean="0">
                <a:sym typeface="Helvetica" pitchFamily="1" charset="0"/>
              </a:rPr>
              <a:t>Research whether local industries </a:t>
            </a:r>
            <a:r>
              <a:rPr lang="en-US" altLang="en-US" sz="3600" dirty="0" smtClean="0">
                <a:solidFill>
                  <a:schemeClr val="tx1"/>
                </a:solidFill>
                <a:sym typeface="Helvetica" pitchFamily="1" charset="0"/>
              </a:rPr>
              <a:t>may have had spills </a:t>
            </a:r>
            <a:r>
              <a:rPr lang="en-US" altLang="en-US" sz="3600" dirty="0" smtClean="0">
                <a:sym typeface="Helvetica" pitchFamily="1" charset="0"/>
              </a:rPr>
              <a:t>that could impact the camp</a:t>
            </a:r>
          </a:p>
          <a:p>
            <a:pPr marL="331788" indent="-331788" defTabSz="1300163" eaLnBrk="1">
              <a:spcBef>
                <a:spcPts val="700"/>
              </a:spcBef>
              <a:buClr>
                <a:srgbClr val="000000"/>
              </a:buClr>
              <a:buFont typeface="ArialMT" charset="0"/>
              <a:buChar char="•"/>
            </a:pPr>
            <a:r>
              <a:rPr lang="en-US" altLang="en-US" sz="3600" dirty="0" smtClean="0">
                <a:sym typeface="Helvetica" pitchFamily="1" charset="0"/>
              </a:rPr>
              <a:t>Research where there are vulnerable populations or areas</a:t>
            </a:r>
          </a:p>
          <a:p>
            <a:pPr marL="331788" indent="-331788" defTabSz="1300163" eaLnBrk="1">
              <a:spcBef>
                <a:spcPts val="700"/>
              </a:spcBef>
              <a:buClr>
                <a:srgbClr val="000000"/>
              </a:buClr>
              <a:buFont typeface="ArialMT" charset="0"/>
              <a:buChar char="•"/>
            </a:pPr>
            <a:r>
              <a:rPr lang="en-US" altLang="en-US" sz="3600" dirty="0" smtClean="0">
                <a:sym typeface="Helvetica" pitchFamily="1" charset="0"/>
              </a:rPr>
              <a:t>Ensure spill response equipment and personal protective equipment (PPE) is included in load plan</a:t>
            </a:r>
          </a:p>
          <a:p>
            <a:pPr marL="331788" indent="-331788" defTabSz="1300163" eaLnBrk="1">
              <a:spcBef>
                <a:spcPts val="700"/>
              </a:spcBef>
              <a:buClr>
                <a:srgbClr val="000000"/>
              </a:buClr>
              <a:buFont typeface="ArialMT" charset="0"/>
              <a:buChar char="•"/>
            </a:pPr>
            <a:r>
              <a:rPr lang="en-US" altLang="en-US" sz="3600" dirty="0" smtClean="0">
                <a:sym typeface="Helvetica" pitchFamily="1" charset="0"/>
              </a:rPr>
              <a:t>Ensure personnel training and/or certification is current</a:t>
            </a: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649288" y="152400"/>
            <a:ext cx="11704637" cy="1625600"/>
          </a:xfrm>
        </p:spPr>
        <p:txBody>
          <a:bodyPr lIns="126435" tIns="72248" rIns="126435" bIns="72248"/>
          <a:lstStyle/>
          <a:p>
            <a:pPr eaLnBrk="1"/>
            <a:r>
              <a:rPr lang="en-US" altLang="en-US" smtClean="0"/>
              <a:t>EO Responsibilities during Deployment</a:t>
            </a:r>
            <a:br>
              <a:rPr lang="en-US" altLang="en-US" smtClean="0"/>
            </a:br>
            <a:endParaRPr lang="en-US" altLang="en-US" smtClean="0"/>
          </a:p>
        </p:txBody>
      </p:sp>
      <p:sp>
        <p:nvSpPr>
          <p:cNvPr id="15363" name="Rectangle 2"/>
          <p:cNvSpPr>
            <a:spLocks noGrp="1" noChangeArrowheads="1"/>
          </p:cNvSpPr>
          <p:nvPr>
            <p:ph type="body" idx="1"/>
          </p:nvPr>
        </p:nvSpPr>
        <p:spPr>
          <a:xfrm>
            <a:off x="165100" y="1885950"/>
            <a:ext cx="12674600" cy="7029450"/>
          </a:xfrm>
        </p:spPr>
        <p:txBody>
          <a:bodyPr lIns="126435" tIns="72248" rIns="126435" bIns="72248" anchor="t"/>
          <a:lstStyle/>
          <a:p>
            <a:pPr marL="331788" indent="-331788" defTabSz="1300163" eaLnBrk="1">
              <a:spcBef>
                <a:spcPts val="700"/>
              </a:spcBef>
              <a:buClr>
                <a:srgbClr val="000000"/>
              </a:buClr>
              <a:buFont typeface="ArialMT" charset="0"/>
              <a:buChar char="•"/>
            </a:pPr>
            <a:r>
              <a:rPr lang="en-US" altLang="en-US" sz="2800" dirty="0" smtClean="0">
                <a:sym typeface="Helvetica" pitchFamily="1" charset="0"/>
              </a:rPr>
              <a:t>Coordinate development of spill prevention and response plan </a:t>
            </a:r>
            <a:r>
              <a:rPr lang="en-US" altLang="en-US" sz="2800" dirty="0" smtClean="0">
                <a:solidFill>
                  <a:schemeClr val="tx1"/>
                </a:solidFill>
                <a:sym typeface="Helvetica" pitchFamily="1" charset="0"/>
              </a:rPr>
              <a:t>with</a:t>
            </a:r>
            <a:r>
              <a:rPr lang="en-US" altLang="en-US" sz="2800" dirty="0" smtClean="0">
                <a:sym typeface="Helvetica" pitchFamily="1" charset="0"/>
              </a:rPr>
              <a:t> responsible parties</a:t>
            </a:r>
            <a:r>
              <a:rPr lang="en-US" altLang="en-US" sz="2800" dirty="0" smtClean="0">
                <a:solidFill>
                  <a:schemeClr val="tx1"/>
                </a:solidFill>
                <a:sym typeface="Helvetica" pitchFamily="1" charset="0"/>
              </a:rPr>
              <a:t> in the command</a:t>
            </a:r>
          </a:p>
          <a:p>
            <a:pPr marL="331788" indent="-331788" defTabSz="1300163" eaLnBrk="1">
              <a:spcBef>
                <a:spcPts val="700"/>
              </a:spcBef>
              <a:buClr>
                <a:srgbClr val="000000"/>
              </a:buClr>
              <a:buFont typeface="ArialMT" charset="0"/>
              <a:buChar char="•"/>
            </a:pPr>
            <a:r>
              <a:rPr lang="en-US" altLang="en-US" sz="2800" dirty="0" smtClean="0">
                <a:sym typeface="Helvetica" pitchFamily="1" charset="0"/>
              </a:rPr>
              <a:t>Work with </a:t>
            </a:r>
            <a:r>
              <a:rPr lang="en-US" altLang="en-US" sz="2800" dirty="0" smtClean="0">
                <a:solidFill>
                  <a:schemeClr val="tx1"/>
                </a:solidFill>
                <a:sym typeface="Helvetica" pitchFamily="1" charset="0"/>
              </a:rPr>
              <a:t>the</a:t>
            </a:r>
            <a:r>
              <a:rPr lang="en-US" altLang="en-US" sz="2800" dirty="0" smtClean="0">
                <a:sym typeface="Helvetica" pitchFamily="1" charset="0"/>
              </a:rPr>
              <a:t> command to budget for </a:t>
            </a:r>
            <a:r>
              <a:rPr lang="en-US" altLang="en-US" sz="2800" dirty="0" smtClean="0">
                <a:solidFill>
                  <a:schemeClr val="tx1"/>
                </a:solidFill>
                <a:sym typeface="Helvetica" pitchFamily="1" charset="0"/>
              </a:rPr>
              <a:t>spill prevention</a:t>
            </a:r>
            <a:r>
              <a:rPr lang="en-US" altLang="en-US" sz="2800" dirty="0" smtClean="0">
                <a:sym typeface="Helvetica" pitchFamily="1" charset="0"/>
              </a:rPr>
              <a:t> equipment, PPE, response equipment, and disposal costs</a:t>
            </a:r>
          </a:p>
          <a:p>
            <a:pPr marL="331788" indent="-331788" defTabSz="1300163" eaLnBrk="1">
              <a:spcBef>
                <a:spcPts val="700"/>
              </a:spcBef>
              <a:buClr>
                <a:srgbClr val="000000"/>
              </a:buClr>
              <a:buFont typeface="ArialMT" charset="0"/>
              <a:buChar char="•"/>
            </a:pPr>
            <a:r>
              <a:rPr lang="en-US" altLang="en-US" sz="2800" dirty="0" smtClean="0">
                <a:sym typeface="Helvetica" pitchFamily="1" charset="0"/>
              </a:rPr>
              <a:t>Ensure PPE is available and suitable for the </a:t>
            </a:r>
            <a:r>
              <a:rPr lang="en-US" altLang="en-US" sz="2800" dirty="0" smtClean="0">
                <a:solidFill>
                  <a:schemeClr val="tx1"/>
                </a:solidFill>
                <a:sym typeface="Helvetica" pitchFamily="1" charset="0"/>
              </a:rPr>
              <a:t>types of spills that might occur</a:t>
            </a:r>
          </a:p>
          <a:p>
            <a:pPr marL="331788" indent="-331788" defTabSz="1300163" eaLnBrk="1">
              <a:spcBef>
                <a:spcPts val="700"/>
              </a:spcBef>
              <a:buClr>
                <a:srgbClr val="000000"/>
              </a:buClr>
              <a:buFont typeface="ArialMT" charset="0"/>
              <a:buChar char="•"/>
            </a:pPr>
            <a:r>
              <a:rPr lang="en-US" altLang="en-US" sz="2800" dirty="0" smtClean="0">
                <a:sym typeface="Helvetica" pitchFamily="1" charset="0"/>
              </a:rPr>
              <a:t>Ensure personnel are </a:t>
            </a:r>
            <a:r>
              <a:rPr lang="en-US" altLang="en-US" sz="2800" dirty="0" smtClean="0">
                <a:solidFill>
                  <a:schemeClr val="tx1"/>
                </a:solidFill>
                <a:sym typeface="Helvetica" pitchFamily="1" charset="0"/>
              </a:rPr>
              <a:t>trained by conducting </a:t>
            </a:r>
            <a:r>
              <a:rPr lang="en-US" altLang="en-US" sz="2800" dirty="0" smtClean="0">
                <a:sym typeface="Helvetica" pitchFamily="1" charset="0"/>
              </a:rPr>
              <a:t>periodic drills</a:t>
            </a:r>
          </a:p>
          <a:p>
            <a:pPr marL="331788" indent="-331788" defTabSz="1300163" eaLnBrk="1">
              <a:spcBef>
                <a:spcPts val="700"/>
              </a:spcBef>
              <a:buClr>
                <a:srgbClr val="000000"/>
              </a:buClr>
              <a:buFont typeface="ArialMT" charset="0"/>
              <a:buChar char="•"/>
            </a:pPr>
            <a:r>
              <a:rPr lang="en-US" altLang="en-US" sz="2800" dirty="0" smtClean="0">
                <a:sym typeface="Helvetica" pitchFamily="1" charset="0"/>
              </a:rPr>
              <a:t>Act as a member of the spill response team as described in </a:t>
            </a:r>
            <a:r>
              <a:rPr lang="en-US" altLang="en-US" sz="2800" dirty="0" smtClean="0">
                <a:solidFill>
                  <a:schemeClr val="tx1"/>
                </a:solidFill>
                <a:sym typeface="Helvetica" pitchFamily="1" charset="0"/>
              </a:rPr>
              <a:t>the</a:t>
            </a:r>
            <a:r>
              <a:rPr lang="en-US" altLang="en-US" sz="2800" dirty="0" smtClean="0">
                <a:sym typeface="Helvetica" pitchFamily="1" charset="0"/>
              </a:rPr>
              <a:t> plan</a:t>
            </a:r>
          </a:p>
          <a:p>
            <a:pPr marL="331788" indent="-331788" defTabSz="1300163" eaLnBrk="1">
              <a:spcBef>
                <a:spcPts val="700"/>
              </a:spcBef>
              <a:buClr>
                <a:srgbClr val="000000"/>
              </a:buClr>
              <a:buFont typeface="ArialMT" charset="0"/>
              <a:buChar char="•"/>
            </a:pPr>
            <a:r>
              <a:rPr lang="en-US" altLang="en-US" sz="2800" dirty="0" smtClean="0">
                <a:sym typeface="Helvetica" pitchFamily="1" charset="0"/>
              </a:rPr>
              <a:t>Ensure spill residues are properly packaged, labeled and disposed </a:t>
            </a:r>
          </a:p>
          <a:p>
            <a:pPr marL="331788" indent="-331788" defTabSz="1300163" eaLnBrk="1">
              <a:spcBef>
                <a:spcPts val="700"/>
              </a:spcBef>
              <a:buClr>
                <a:srgbClr val="000000"/>
              </a:buClr>
              <a:buFont typeface="ArialMT" charset="0"/>
              <a:buChar char="•"/>
            </a:pPr>
            <a:r>
              <a:rPr lang="en-US" altLang="en-US" sz="2800" dirty="0" smtClean="0">
                <a:sym typeface="Helvetica" pitchFamily="1" charset="0"/>
              </a:rPr>
              <a:t>Ensure each spill and associated response is well-documented, to include disposal method and after-action reports (record keeping)</a:t>
            </a:r>
          </a:p>
          <a:p>
            <a:pPr marL="331788" indent="-331788" defTabSz="1300163" eaLnBrk="1">
              <a:spcBef>
                <a:spcPts val="700"/>
              </a:spcBef>
              <a:buClr>
                <a:srgbClr val="000000"/>
              </a:buClr>
              <a:buFont typeface="ArialMT" charset="0"/>
              <a:buChar char="•"/>
            </a:pPr>
            <a:r>
              <a:rPr lang="en-US" altLang="en-US" sz="2800" dirty="0" smtClean="0">
                <a:sym typeface="Helvetica" pitchFamily="1" charset="0"/>
              </a:rPr>
              <a:t>Include spill information on Environmental Conditions Reports (ECR)</a:t>
            </a: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863600" y="76200"/>
            <a:ext cx="11704638" cy="1625600"/>
          </a:xfrm>
        </p:spPr>
        <p:txBody>
          <a:bodyPr lIns="126435" tIns="72248" rIns="126435" bIns="72248"/>
          <a:lstStyle/>
          <a:p>
            <a:pPr eaLnBrk="1"/>
            <a:r>
              <a:rPr lang="en-US" altLang="en-US" smtClean="0"/>
              <a:t>EO Responsibilities during Transfer/Closure</a:t>
            </a:r>
            <a:br>
              <a:rPr lang="en-US" altLang="en-US" smtClean="0"/>
            </a:br>
            <a:endParaRPr lang="en-US" altLang="en-US" smtClean="0"/>
          </a:p>
        </p:txBody>
      </p:sp>
      <p:sp>
        <p:nvSpPr>
          <p:cNvPr id="16387" name="Rectangle 2"/>
          <p:cNvSpPr>
            <a:spLocks noGrp="1" noChangeArrowheads="1"/>
          </p:cNvSpPr>
          <p:nvPr>
            <p:ph type="body" idx="1"/>
          </p:nvPr>
        </p:nvSpPr>
        <p:spPr>
          <a:xfrm>
            <a:off x="406400" y="2286000"/>
            <a:ext cx="12085638" cy="6437313"/>
          </a:xfrm>
        </p:spPr>
        <p:txBody>
          <a:bodyPr lIns="126435" tIns="72248" rIns="126435" bIns="72248" anchor="t"/>
          <a:lstStyle/>
          <a:p>
            <a:pPr marL="331788" indent="-331788" defTabSz="1300163" eaLnBrk="1">
              <a:spcBef>
                <a:spcPts val="700"/>
              </a:spcBef>
              <a:buClr>
                <a:srgbClr val="000000"/>
              </a:buClr>
              <a:buFont typeface="ArialMT" charset="0"/>
              <a:buChar char="•"/>
            </a:pPr>
            <a:r>
              <a:rPr lang="en-US" altLang="en-US" sz="3600" dirty="0" smtClean="0">
                <a:sym typeface="Helvetica" pitchFamily="1" charset="0"/>
              </a:rPr>
              <a:t>Ensure corrective actions </a:t>
            </a:r>
            <a:r>
              <a:rPr lang="en-US" altLang="en-US" sz="3600" dirty="0" smtClean="0">
                <a:solidFill>
                  <a:schemeClr val="tx1"/>
                </a:solidFill>
                <a:sym typeface="Helvetica" pitchFamily="1" charset="0"/>
              </a:rPr>
              <a:t>are documented</a:t>
            </a:r>
            <a:endParaRPr lang="en-US" altLang="en-US" sz="3600" dirty="0" smtClean="0">
              <a:solidFill>
                <a:schemeClr val="tx1"/>
              </a:solidFill>
            </a:endParaRPr>
          </a:p>
          <a:p>
            <a:pPr marL="331788" indent="-331788" defTabSz="1300163" eaLnBrk="1">
              <a:spcBef>
                <a:spcPts val="700"/>
              </a:spcBef>
              <a:buClr>
                <a:srgbClr val="000000"/>
              </a:buClr>
              <a:buFont typeface="ArialMT" charset="0"/>
              <a:buChar char="•"/>
            </a:pPr>
            <a:r>
              <a:rPr lang="en-US" altLang="en-US" sz="3600" dirty="0" smtClean="0">
                <a:solidFill>
                  <a:schemeClr val="tx1"/>
                </a:solidFill>
                <a:sym typeface="Helvetica" pitchFamily="1" charset="0"/>
              </a:rPr>
              <a:t>Ensure spill records are transferred to new unit, organization, or host nation</a:t>
            </a:r>
          </a:p>
        </p:txBody>
      </p:sp>
      <p:sp>
        <p:nvSpPr>
          <p:cNvPr id="2" name="TextBox 1"/>
          <p:cNvSpPr txBox="1"/>
          <p:nvPr/>
        </p:nvSpPr>
        <p:spPr>
          <a:xfrm>
            <a:off x="1320800" y="5029200"/>
            <a:ext cx="8763000" cy="2308324"/>
          </a:xfrm>
          <a:prstGeom prst="rect">
            <a:avLst/>
          </a:prstGeom>
          <a:noFill/>
          <a:ln>
            <a:solidFill>
              <a:srgbClr val="00B050"/>
            </a:solidFill>
          </a:ln>
        </p:spPr>
        <p:txBody>
          <a:bodyPr wrap="square" rtlCol="0">
            <a:spAutoFit/>
          </a:bodyPr>
          <a:lstStyle/>
          <a:p>
            <a:r>
              <a:rPr lang="en-US" dirty="0" smtClean="0">
                <a:solidFill>
                  <a:schemeClr val="tx1"/>
                </a:solidFill>
              </a:rPr>
              <a:t>Refer to Allied Tactical Publication (ATP) 3.12.1.4, </a:t>
            </a:r>
            <a:r>
              <a:rPr lang="en-US" i="1" dirty="0" smtClean="0">
                <a:solidFill>
                  <a:schemeClr val="tx1"/>
                </a:solidFill>
              </a:rPr>
              <a:t>Deployed Force Infrastructure</a:t>
            </a:r>
            <a:r>
              <a:rPr lang="en-US" dirty="0" smtClean="0">
                <a:solidFill>
                  <a:schemeClr val="tx1"/>
                </a:solidFill>
              </a:rPr>
              <a:t>, for specific guidance on camp closure procedures</a:t>
            </a:r>
            <a:endParaRPr lang="en-US" dirty="0">
              <a:solidFill>
                <a:schemeClr val="tx1"/>
              </a:solidFill>
            </a:endParaRPr>
          </a:p>
        </p:txBody>
      </p:sp>
      <p:sp>
        <p:nvSpPr>
          <p:cNvPr id="6"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254000" y="76200"/>
            <a:ext cx="12496800" cy="1625600"/>
          </a:xfrm>
        </p:spPr>
        <p:txBody>
          <a:bodyPr lIns="126435" tIns="72248" rIns="126435" bIns="72248"/>
          <a:lstStyle/>
          <a:p>
            <a:pPr eaLnBrk="1"/>
            <a:r>
              <a:rPr lang="en-US" altLang="en-US" smtClean="0"/>
              <a:t>EO Responsibilities during </a:t>
            </a:r>
            <a:br>
              <a:rPr lang="en-US" altLang="en-US" smtClean="0"/>
            </a:br>
            <a:r>
              <a:rPr lang="en-US" altLang="en-US" smtClean="0"/>
              <a:t>Re-Deployment/Lessons Learned</a:t>
            </a:r>
            <a:br>
              <a:rPr lang="en-US" altLang="en-US" smtClean="0"/>
            </a:br>
            <a:endParaRPr lang="en-US" altLang="en-US" smtClean="0"/>
          </a:p>
        </p:txBody>
      </p:sp>
      <p:sp>
        <p:nvSpPr>
          <p:cNvPr id="17411" name="Rectangle 2"/>
          <p:cNvSpPr>
            <a:spLocks noGrp="1" noChangeArrowheads="1"/>
          </p:cNvSpPr>
          <p:nvPr>
            <p:ph type="body" idx="1"/>
          </p:nvPr>
        </p:nvSpPr>
        <p:spPr>
          <a:xfrm>
            <a:off x="406400" y="1981200"/>
            <a:ext cx="12085638" cy="6437313"/>
          </a:xfrm>
        </p:spPr>
        <p:txBody>
          <a:bodyPr lIns="126435" tIns="72248" rIns="126435" bIns="72248" anchor="t"/>
          <a:lstStyle/>
          <a:p>
            <a:pPr marL="712788" lvl="1" indent="-331788" defTabSz="1300163" eaLnBrk="1">
              <a:spcBef>
                <a:spcPts val="700"/>
              </a:spcBef>
              <a:buClr>
                <a:srgbClr val="000000"/>
              </a:buClr>
              <a:buFont typeface="ArialMT" charset="0"/>
              <a:buChar char="•"/>
            </a:pPr>
            <a:r>
              <a:rPr lang="en-US" altLang="en-US" sz="3600" dirty="0" smtClean="0">
                <a:ea typeface="Arial" pitchFamily="34" charset="0"/>
                <a:sym typeface="Helvetica" pitchFamily="1" charset="0"/>
              </a:rPr>
              <a:t>Document lessons learned, trends and corrective actions</a:t>
            </a:r>
          </a:p>
          <a:p>
            <a:pPr marL="712788" lvl="1" indent="-331788" defTabSz="1300163" eaLnBrk="1">
              <a:spcBef>
                <a:spcPts val="700"/>
              </a:spcBef>
              <a:buClr>
                <a:srgbClr val="000000"/>
              </a:buClr>
              <a:buFont typeface="ArialMT" charset="0"/>
              <a:buChar char="•"/>
            </a:pPr>
            <a:r>
              <a:rPr lang="en-US" altLang="en-US" sz="3600" dirty="0" smtClean="0">
                <a:solidFill>
                  <a:schemeClr val="tx1"/>
                </a:solidFill>
                <a:ea typeface="Arial" pitchFamily="34" charset="0"/>
                <a:sym typeface="Helvetica" pitchFamily="1" charset="0"/>
              </a:rPr>
              <a:t>Provide feedback to training and doctrine developers so that they can incorporate </a:t>
            </a:r>
            <a:r>
              <a:rPr lang="en-US" altLang="en-US" sz="3600" dirty="0" smtClean="0">
                <a:ea typeface="Arial" pitchFamily="34" charset="0"/>
                <a:sym typeface="Helvetica" pitchFamily="1" charset="0"/>
              </a:rPr>
              <a:t>lessons learned</a:t>
            </a:r>
            <a:endParaRPr lang="en-US" altLang="en-US" sz="3600" dirty="0" smtClean="0">
              <a:ea typeface="Arial" pitchFamily="34" charset="0"/>
            </a:endParaRPr>
          </a:p>
        </p:txBody>
      </p:sp>
      <p:sp>
        <p:nvSpPr>
          <p:cNvPr id="5" name="Rektangel 1"/>
          <p:cNvSpPr/>
          <p:nvPr/>
        </p:nvSpPr>
        <p:spPr>
          <a:xfrm>
            <a:off x="11473612" y="0"/>
            <a:ext cx="1531188" cy="369332"/>
          </a:xfrm>
          <a:prstGeom prst="rect">
            <a:avLst/>
          </a:prstGeom>
        </p:spPr>
        <p:txBody>
          <a:bodyPr wrap="none">
            <a:spAutoFit/>
          </a:bodyPr>
          <a:lstStyle/>
          <a:p>
            <a:r>
              <a:rPr lang="sv-SE" sz="1800" dirty="0" smtClean="0"/>
              <a:t>2017_ver 1.0</a:t>
            </a:r>
            <a:endParaRPr lang="sv-SE" sz="1800" dirty="0"/>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w="12700" cap="flat" cmpd="sng" algn="ctr">
          <a:noFill/>
          <a:prstDash val="solid"/>
          <a:miter lim="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000000"/>
            </a:solidFill>
            <a:effectLst/>
            <a:latin typeface="Helvetica Light" charset="0"/>
            <a:ea typeface="Helvetica Light" charset="0"/>
            <a:cs typeface="Helvetica Light" charset="0"/>
            <a:sym typeface="Helvetica Light"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9311FA1DFA4B4A87C6BA54D2A44D59" ma:contentTypeVersion="1" ma:contentTypeDescription="Create a new document." ma:contentTypeScope="" ma:versionID="fc6a8ec5e6d986d55067333f163f2ed2">
  <xsd:schema xmlns:xsd="http://www.w3.org/2001/XMLSchema" xmlns:xs="http://www.w3.org/2001/XMLSchema" xmlns:p="http://schemas.microsoft.com/office/2006/metadata/properties" xmlns:ns2="8ae76915-f381-446f-bfa1-a60940b41f89" targetNamespace="http://schemas.microsoft.com/office/2006/metadata/properties" ma:root="true" ma:fieldsID="200229c87dd2f85c26124f4d104c9b74" ns2:_="">
    <xsd:import namespace="8ae76915-f381-446f-bfa1-a60940b41f8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e76915-f381-446f-bfa1-a60940b41f8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_dlc_DocId xmlns="8ae76915-f381-446f-bfa1-a60940b41f89">S7HKT6SCDKAV-980-400</_dlc_DocId>
    <_dlc_DocIdUrl xmlns="8ae76915-f381-446f-bfa1-a60940b41f89">
      <Url>https://wss.apan.org/2173/_layouts/DocIdRedir.aspx?ID=S7HKT6SCDKAV-980-400</Url>
      <Description>S7HKT6SCDKAV-980-400</Description>
    </_dlc_DocIdUrl>
  </documentManagement>
</p:properties>
</file>

<file path=customXml/itemProps1.xml><?xml version="1.0" encoding="utf-8"?>
<ds:datastoreItem xmlns:ds="http://schemas.openxmlformats.org/officeDocument/2006/customXml" ds:itemID="{AC8F9F28-64CB-457A-A0AC-200C534419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e76915-f381-446f-bfa1-a60940b41f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9FC12D-84AB-4CFD-9697-D0123F414E2B}">
  <ds:schemaRefs>
    <ds:schemaRef ds:uri="http://schemas.microsoft.com/sharepoint/events"/>
  </ds:schemaRefs>
</ds:datastoreItem>
</file>

<file path=customXml/itemProps3.xml><?xml version="1.0" encoding="utf-8"?>
<ds:datastoreItem xmlns:ds="http://schemas.openxmlformats.org/officeDocument/2006/customXml" ds:itemID="{12E4F581-5F24-4ED7-9F11-0AD6E544ED3B}">
  <ds:schemaRefs>
    <ds:schemaRef ds:uri="http://schemas.microsoft.com/office/2006/metadata/longProperties"/>
  </ds:schemaRefs>
</ds:datastoreItem>
</file>

<file path=customXml/itemProps4.xml><?xml version="1.0" encoding="utf-8"?>
<ds:datastoreItem xmlns:ds="http://schemas.openxmlformats.org/officeDocument/2006/customXml" ds:itemID="{864828B5-7DC6-4221-94E6-E586E54D5933}">
  <ds:schemaRefs>
    <ds:schemaRef ds:uri="http://schemas.microsoft.com/sharepoint/v3/contenttype/forms"/>
  </ds:schemaRefs>
</ds:datastoreItem>
</file>

<file path=customXml/itemProps5.xml><?xml version="1.0" encoding="utf-8"?>
<ds:datastoreItem xmlns:ds="http://schemas.openxmlformats.org/officeDocument/2006/customXml" ds:itemID="{1FBD864F-A41E-4A05-94E6-C5B04B5CF947}">
  <ds:schemaRefs>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purl.org/dc/dcmitype/"/>
    <ds:schemaRef ds:uri="http://www.w3.org/XML/1998/namespace"/>
    <ds:schemaRef ds:uri="http://schemas.microsoft.com/office/infopath/2007/PartnerControls"/>
    <ds:schemaRef ds:uri="8ae76915-f381-446f-bfa1-a60940b41f89"/>
  </ds:schemaRefs>
</ds:datastoreItem>
</file>

<file path=docProps/app.xml><?xml version="1.0" encoding="utf-8"?>
<Properties xmlns="http://schemas.openxmlformats.org/officeDocument/2006/extended-properties" xmlns:vt="http://schemas.openxmlformats.org/officeDocument/2006/docPropsVTypes">
  <TotalTime>2349</TotalTime>
  <Words>7990</Words>
  <Application>Microsoft Office PowerPoint</Application>
  <PresentationFormat>Custom</PresentationFormat>
  <Paragraphs>616</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Technical Module</vt:lpstr>
      <vt:lpstr>Objectives</vt:lpstr>
      <vt:lpstr>What is a Hazardous Material (HM) Spill? </vt:lpstr>
      <vt:lpstr>Significance</vt:lpstr>
      <vt:lpstr>Environmental Officer (EO) Responsibilities during Pre-Deployment/Planning </vt:lpstr>
      <vt:lpstr>EO Responsibilities during Deployment </vt:lpstr>
      <vt:lpstr>EO Responsibilities during Transfer/Closure </vt:lpstr>
      <vt:lpstr>EO Responsibilities during  Re-Deployment/Lessons Learned </vt:lpstr>
      <vt:lpstr>Initial Considerations for a Spill Prevention and  Response Plan</vt:lpstr>
      <vt:lpstr>Spill Prevention and Response  Planning Coordination</vt:lpstr>
      <vt:lpstr> Steps to Spill Prevention and Response Planning </vt:lpstr>
      <vt:lpstr>Review of Existing Information</vt:lpstr>
      <vt:lpstr>Risk Analysis</vt:lpstr>
      <vt:lpstr>Analysis of Vulnerability</vt:lpstr>
      <vt:lpstr>Risk Determination</vt:lpstr>
      <vt:lpstr>Assessment of Controls</vt:lpstr>
      <vt:lpstr>Prevention Measures for POL  Storage and Refueling Points</vt:lpstr>
      <vt:lpstr>Spill Prevention Measures in  Vehicle Maintenance Areas</vt:lpstr>
      <vt:lpstr>PPE and Spill Kits</vt:lpstr>
      <vt:lpstr>Develop a Spill Prevention and Response Plan</vt:lpstr>
      <vt:lpstr>Components of a Dynamic Program</vt:lpstr>
      <vt:lpstr>Program Recommendations</vt:lpstr>
      <vt:lpstr>Lessons Learned: Common Problems </vt:lpstr>
      <vt:lpstr>Spill Response for Minor Spill Situations</vt:lpstr>
      <vt:lpstr>Prerequisites</vt:lpstr>
      <vt:lpstr>Training</vt:lpstr>
      <vt:lpstr>Equipment</vt:lpstr>
      <vt:lpstr>Spill Drill</vt:lpstr>
      <vt:lpstr>Decision and Action</vt:lpstr>
      <vt:lpstr>Protect Yourself</vt:lpstr>
      <vt:lpstr>REACT - Remove the Source</vt:lpstr>
      <vt:lpstr>REACT - Envelop the Spill</vt:lpstr>
      <vt:lpstr>REACT - Absorb/Accumulate</vt:lpstr>
      <vt:lpstr>REACT - Containerize/Clean</vt:lpstr>
      <vt:lpstr>REACT - Tell Your Supervisor</vt:lpstr>
      <vt:lpstr>Spill Report</vt:lpstr>
      <vt:lpstr>Spill Response for Major Spill Situations </vt:lpstr>
      <vt:lpstr>More Complex Response Actions</vt:lpstr>
      <vt:lpstr>Land Releases</vt:lpstr>
      <vt:lpstr>PowerPoint Presentation</vt:lpstr>
      <vt:lpstr>Land Releases</vt:lpstr>
      <vt:lpstr>Releases into Surface Water</vt:lpstr>
      <vt:lpstr>Releases into Air</vt:lpstr>
      <vt:lpstr>Remediating POL-Contaminated Soils </vt:lpstr>
      <vt:lpstr>Remediating POL in Groundwater</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SPILL PREVENTION AND RESPONSE PLANNING</dc:title>
  <dc:creator>Hager, Mikell B Ms CIV USA TRADOC</dc:creator>
  <cp:lastModifiedBy>sclark</cp:lastModifiedBy>
  <cp:revision>342</cp:revision>
  <cp:lastPrinted>2013-05-06T12:38:04Z</cp:lastPrinted>
  <dcterms:modified xsi:type="dcterms:W3CDTF">2017-03-08T14:06:52Z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S7HKT6SCDKAV-980-33</vt:lpwstr>
  </property>
  <property fmtid="{D5CDD505-2E9C-101B-9397-08002B2CF9AE}" pid="3" name="_dlc_DocIdItemGuid">
    <vt:lpwstr>94e66b1a-fe0a-445d-a947-8c96b84243cd</vt:lpwstr>
  </property>
  <property fmtid="{D5CDD505-2E9C-101B-9397-08002B2CF9AE}" pid="4" name="_dlc_DocIdUrl">
    <vt:lpwstr>https://wss.apan.org/2173/_layouts/DocIdRedir.aspx?ID=S7HKT6SCDKAV-980-33, S7HKT6SCDKAV-980-33</vt:lpwstr>
  </property>
  <property fmtid="{D5CDD505-2E9C-101B-9397-08002B2CF9AE}" pid="5" name="ContentTypeId">
    <vt:lpwstr>0x010100159311FA1DFA4B4A87C6BA54D2A44D59</vt:lpwstr>
  </property>
  <property fmtid="{D5CDD505-2E9C-101B-9397-08002B2CF9AE}" pid="6" name="TitusGUID">
    <vt:lpwstr>2557c019-1f4c-4903-a375-b3c85334ad5f</vt:lpwstr>
  </property>
  <property fmtid="{D5CDD505-2E9C-101B-9397-08002B2CF9AE}" pid="7" name="FörsvarsmaktenKlassificering">
    <vt:lpwstr>ES</vt:lpwstr>
  </property>
  <property fmtid="{D5CDD505-2E9C-101B-9397-08002B2CF9AE}" pid="8" name="FörsvarsmaktenSEKRETESSKLASSIFICERAD">
    <vt:lpwstr/>
  </property>
  <property fmtid="{D5CDD505-2E9C-101B-9397-08002B2CF9AE}" pid="9" name="Klassificering">
    <vt:lpwstr>ES</vt:lpwstr>
  </property>
</Properties>
</file>