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NUL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5"/>
    <p:sldMasterId id="2147483739" r:id="rId6"/>
  </p:sldMasterIdLst>
  <p:notesMasterIdLst>
    <p:notesMasterId r:id="rId58"/>
  </p:notesMasterIdLst>
  <p:sldIdLst>
    <p:sldId id="323" r:id="rId7"/>
    <p:sldId id="324" r:id="rId8"/>
    <p:sldId id="260" r:id="rId9"/>
    <p:sldId id="261" r:id="rId10"/>
    <p:sldId id="262" r:id="rId11"/>
    <p:sldId id="263" r:id="rId12"/>
    <p:sldId id="264" r:id="rId13"/>
    <p:sldId id="265" r:id="rId14"/>
    <p:sldId id="266" r:id="rId15"/>
    <p:sldId id="325" r:id="rId16"/>
    <p:sldId id="267" r:id="rId17"/>
    <p:sldId id="320" r:id="rId18"/>
    <p:sldId id="268" r:id="rId19"/>
    <p:sldId id="269" r:id="rId20"/>
    <p:sldId id="270" r:id="rId21"/>
    <p:sldId id="271" r:id="rId22"/>
    <p:sldId id="272" r:id="rId23"/>
    <p:sldId id="326" r:id="rId24"/>
    <p:sldId id="276" r:id="rId25"/>
    <p:sldId id="278" r:id="rId26"/>
    <p:sldId id="322" r:id="rId27"/>
    <p:sldId id="280" r:id="rId28"/>
    <p:sldId id="281" r:id="rId29"/>
    <p:sldId id="282" r:id="rId30"/>
    <p:sldId id="283" r:id="rId31"/>
    <p:sldId id="284" r:id="rId32"/>
    <p:sldId id="327" r:id="rId33"/>
    <p:sldId id="289" r:id="rId34"/>
    <p:sldId id="290" r:id="rId35"/>
    <p:sldId id="291" r:id="rId36"/>
    <p:sldId id="319" r:id="rId37"/>
    <p:sldId id="292" r:id="rId38"/>
    <p:sldId id="294" r:id="rId39"/>
    <p:sldId id="328" r:id="rId40"/>
    <p:sldId id="296" r:id="rId41"/>
    <p:sldId id="297" r:id="rId42"/>
    <p:sldId id="298" r:id="rId43"/>
    <p:sldId id="299" r:id="rId44"/>
    <p:sldId id="300" r:id="rId45"/>
    <p:sldId id="301" r:id="rId46"/>
    <p:sldId id="302" r:id="rId47"/>
    <p:sldId id="303" r:id="rId48"/>
    <p:sldId id="306" r:id="rId49"/>
    <p:sldId id="329" r:id="rId50"/>
    <p:sldId id="308" r:id="rId51"/>
    <p:sldId id="309" r:id="rId52"/>
    <p:sldId id="310" r:id="rId53"/>
    <p:sldId id="330" r:id="rId54"/>
    <p:sldId id="331" r:id="rId55"/>
    <p:sldId id="332" r:id="rId56"/>
    <p:sldId id="333" r:id="rId57"/>
  </p:sldIdLst>
  <p:sldSz cx="13003213" cy="9752013"/>
  <p:notesSz cx="7010400" cy="9296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71">
          <p15:clr>
            <a:srgbClr val="A4A3A4"/>
          </p15:clr>
        </p15:guide>
        <p15:guide id="2" pos="4095">
          <p15:clr>
            <a:srgbClr val="A4A3A4"/>
          </p15:clr>
        </p15:guide>
      </p15:sldGuideLst>
    </p:ext>
    <p:ext uri="{2D200454-40CA-4A62-9FC3-DE9A4176ACB9}">
      <p15:notesGuideLst xmlns=""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28" autoAdjust="0"/>
  </p:normalViewPr>
  <p:slideViewPr>
    <p:cSldViewPr snapToGrid="0" snapToObjects="1">
      <p:cViewPr>
        <p:scale>
          <a:sx n="54" d="100"/>
          <a:sy n="54" d="100"/>
        </p:scale>
        <p:origin x="-2496" y="-390"/>
      </p:cViewPr>
      <p:guideLst>
        <p:guide orient="horz" pos="3071"/>
        <p:guide pos="4095"/>
      </p:guideLst>
    </p:cSldViewPr>
  </p:slideViewPr>
  <p:notesTextViewPr>
    <p:cViewPr>
      <p:scale>
        <a:sx n="100" d="100"/>
        <a:sy n="100" d="100"/>
      </p:scale>
      <p:origin x="0" y="0"/>
    </p:cViewPr>
  </p:notesTextViewPr>
  <p:sorterViewPr>
    <p:cViewPr>
      <p:scale>
        <a:sx n="232" d="100"/>
        <a:sy n="232" d="100"/>
      </p:scale>
      <p:origin x="0" y="894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explosion val="10"/>
          <c:dPt>
            <c:idx val="0"/>
            <c:bubble3D val="0"/>
            <c:spPr>
              <a:solidFill>
                <a:srgbClr val="4F81BD"/>
              </a:solidFill>
            </c:spPr>
          </c:dPt>
          <c:dPt>
            <c:idx val="1"/>
            <c:bubble3D val="0"/>
            <c:spPr>
              <a:solidFill>
                <a:srgbClr val="C0504D"/>
              </a:solidFill>
            </c:spPr>
          </c:dPt>
          <c:dPt>
            <c:idx val="2"/>
            <c:bubble3D val="0"/>
            <c:spPr>
              <a:solidFill>
                <a:srgbClr val="9BBB59"/>
              </a:solidFill>
            </c:spPr>
          </c:dPt>
          <c:dPt>
            <c:idx val="3"/>
            <c:bubble3D val="0"/>
            <c:spPr>
              <a:solidFill>
                <a:srgbClr val="8064A2"/>
              </a:solidFill>
            </c:spPr>
          </c:dPt>
          <c:dPt>
            <c:idx val="4"/>
            <c:bubble3D val="0"/>
            <c:spPr>
              <a:solidFill>
                <a:srgbClr val="63BBC7"/>
              </a:solidFill>
            </c:spPr>
          </c:dPt>
          <c:dLbls>
            <c:dLbl>
              <c:idx val="0"/>
              <c:layout>
                <c:manualLayout>
                  <c:x val="7.0910956563170801E-3"/>
                  <c:y val="3.672411738552790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5172577956702498E-2"/>
                  <c:y val="1.948154024834870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5742547663887494E-2"/>
                  <c:y val="6.4095475926507304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9.1477819913847194E-2"/>
                  <c:y val="-1.080818455350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Blad1!$A$2:$A$6</c:f>
              <c:strCache>
                <c:ptCount val="5"/>
                <c:pt idx="0">
                  <c:v>Power production</c:v>
                </c:pt>
                <c:pt idx="1">
                  <c:v>Heaters</c:v>
                </c:pt>
                <c:pt idx="2">
                  <c:v>Transportation</c:v>
                </c:pt>
                <c:pt idx="3">
                  <c:v>Incinerator</c:v>
                </c:pt>
                <c:pt idx="4">
                  <c:v>Other uses</c:v>
                </c:pt>
              </c:strCache>
            </c:strRef>
          </c:cat>
          <c:val>
            <c:numRef>
              <c:f>Blad1!$B$2:$B$6</c:f>
              <c:numCache>
                <c:formatCode>General</c:formatCode>
                <c:ptCount val="5"/>
                <c:pt idx="0">
                  <c:v>77.3</c:v>
                </c:pt>
                <c:pt idx="1">
                  <c:v>12</c:v>
                </c:pt>
                <c:pt idx="2">
                  <c:v>4.7</c:v>
                </c:pt>
                <c:pt idx="3">
                  <c:v>2.6</c:v>
                </c:pt>
                <c:pt idx="4">
                  <c:v>3.4000000000000061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FCEDA-C74B-4897-9E9B-AE950556D72A}" type="doc">
      <dgm:prSet loTypeId="urn:microsoft.com/office/officeart/2005/8/layout/gear1" loCatId="cycle" qsTypeId="urn:microsoft.com/office/officeart/2005/8/quickstyle/simple1" qsCatId="simple" csTypeId="urn:microsoft.com/office/officeart/2005/8/colors/colorful1" csCatId="colorful" phldr="1"/>
      <dgm:spPr/>
      <dgm:t>
        <a:bodyPr/>
        <a:lstStyle/>
        <a:p>
          <a:endParaRPr lang="fi-FI"/>
        </a:p>
      </dgm:t>
    </dgm:pt>
    <dgm:pt modelId="{D0F1D064-DD21-4B3C-8187-A69E8876A445}">
      <dgm:prSet phldrT="[Teksti]" custT="1"/>
      <dgm:spPr>
        <a:solidFill>
          <a:srgbClr val="C0504D"/>
        </a:solidFill>
      </dgm:spPr>
      <dgm:t>
        <a:bodyPr/>
        <a:lstStyle/>
        <a:p>
          <a:r>
            <a:rPr lang="en-US" sz="1800" b="1" noProof="0" dirty="0" smtClean="0"/>
            <a:t>Energy</a:t>
          </a:r>
        </a:p>
        <a:p>
          <a:r>
            <a:rPr lang="en-US" sz="1800" b="1" noProof="0" dirty="0" smtClean="0"/>
            <a:t>awareness</a:t>
          </a:r>
          <a:endParaRPr lang="en-US" sz="1800" b="1" noProof="0" dirty="0"/>
        </a:p>
      </dgm:t>
    </dgm:pt>
    <dgm:pt modelId="{206763CA-85F8-4E34-A249-A175A000A36C}" type="parTrans" cxnId="{33F9713F-7DB4-4FB4-A82B-34692D72192C}">
      <dgm:prSet/>
      <dgm:spPr/>
      <dgm:t>
        <a:bodyPr/>
        <a:lstStyle/>
        <a:p>
          <a:endParaRPr lang="fi-FI" sz="1400" b="1"/>
        </a:p>
      </dgm:t>
    </dgm:pt>
    <dgm:pt modelId="{AFF6E17C-1F84-4040-BC48-504675990E05}" type="sibTrans" cxnId="{33F9713F-7DB4-4FB4-A82B-34692D72192C}">
      <dgm:prSet/>
      <dgm:spPr>
        <a:solidFill>
          <a:srgbClr val="C0504D"/>
        </a:solidFill>
      </dgm:spPr>
      <dgm:t>
        <a:bodyPr/>
        <a:lstStyle/>
        <a:p>
          <a:endParaRPr lang="fi-FI" sz="1400" b="1"/>
        </a:p>
      </dgm:t>
    </dgm:pt>
    <dgm:pt modelId="{91134A60-5FE0-4E28-A9C1-1C30FC8CB87C}">
      <dgm:prSet phldrT="[Teksti]" custT="1"/>
      <dgm:spPr>
        <a:solidFill>
          <a:srgbClr val="9BBB59"/>
        </a:solidFill>
      </dgm:spPr>
      <dgm:t>
        <a:bodyPr/>
        <a:lstStyle/>
        <a:p>
          <a:r>
            <a:rPr lang="en-US" sz="1800" b="1" noProof="0" dirty="0" smtClean="0"/>
            <a:t>Energy </a:t>
          </a:r>
          <a:r>
            <a:rPr lang="en-US" sz="1800" b="1" noProof="0" dirty="0" err="1" smtClean="0"/>
            <a:t>conser-vation</a:t>
          </a:r>
          <a:endParaRPr lang="en-US" sz="1800" b="1" noProof="0" dirty="0"/>
        </a:p>
      </dgm:t>
    </dgm:pt>
    <dgm:pt modelId="{CA69B91D-F7CB-48D1-B330-EFE16BF99064}" type="parTrans" cxnId="{E31EB9C0-953E-4E69-91BC-7186F917C098}">
      <dgm:prSet/>
      <dgm:spPr/>
      <dgm:t>
        <a:bodyPr/>
        <a:lstStyle/>
        <a:p>
          <a:endParaRPr lang="fi-FI" sz="1400" b="1"/>
        </a:p>
      </dgm:t>
    </dgm:pt>
    <dgm:pt modelId="{F2D1BDAC-A86C-4631-92E3-8ECF69ED105B}" type="sibTrans" cxnId="{E31EB9C0-953E-4E69-91BC-7186F917C098}">
      <dgm:prSet/>
      <dgm:spPr>
        <a:solidFill>
          <a:srgbClr val="9BBB59"/>
        </a:solidFill>
      </dgm:spPr>
      <dgm:t>
        <a:bodyPr/>
        <a:lstStyle/>
        <a:p>
          <a:endParaRPr lang="fi-FI" sz="1400" b="1"/>
        </a:p>
      </dgm:t>
    </dgm:pt>
    <dgm:pt modelId="{611F4A53-B764-4ABE-A676-759D9D134432}">
      <dgm:prSet phldrT="[Teksti]" custT="1"/>
      <dgm:spPr>
        <a:solidFill>
          <a:srgbClr val="8064A2"/>
        </a:solidFill>
      </dgm:spPr>
      <dgm:t>
        <a:bodyPr/>
        <a:lstStyle/>
        <a:p>
          <a:r>
            <a:rPr lang="fi-FI" sz="1800" b="1" dirty="0" smtClean="0"/>
            <a:t>Energy </a:t>
          </a:r>
          <a:r>
            <a:rPr lang="en-US" sz="1800" b="1" noProof="0" dirty="0" smtClean="0"/>
            <a:t>efficiency</a:t>
          </a:r>
          <a:endParaRPr lang="en-US" sz="1800" b="1" noProof="0" dirty="0"/>
        </a:p>
      </dgm:t>
    </dgm:pt>
    <dgm:pt modelId="{01940B7B-38CD-4A81-BCB8-418F354328B0}" type="parTrans" cxnId="{9D3E1B16-4552-4B1E-899B-00CF6834FD52}">
      <dgm:prSet/>
      <dgm:spPr/>
      <dgm:t>
        <a:bodyPr/>
        <a:lstStyle/>
        <a:p>
          <a:endParaRPr lang="fi-FI" sz="1400" b="1"/>
        </a:p>
      </dgm:t>
    </dgm:pt>
    <dgm:pt modelId="{FA6DA615-8AF1-4626-B5FF-96B1B0051DB4}" type="sibTrans" cxnId="{9D3E1B16-4552-4B1E-899B-00CF6834FD52}">
      <dgm:prSet/>
      <dgm:spPr>
        <a:solidFill>
          <a:srgbClr val="8064A2"/>
        </a:solidFill>
      </dgm:spPr>
      <dgm:t>
        <a:bodyPr/>
        <a:lstStyle/>
        <a:p>
          <a:endParaRPr lang="fi-FI" sz="1400" b="1"/>
        </a:p>
      </dgm:t>
    </dgm:pt>
    <dgm:pt modelId="{DA801DA6-CF29-430B-94BB-00CC41434A05}" type="pres">
      <dgm:prSet presAssocID="{C4BFCEDA-C74B-4897-9E9B-AE950556D72A}" presName="composite" presStyleCnt="0">
        <dgm:presLayoutVars>
          <dgm:chMax val="3"/>
          <dgm:animLvl val="lvl"/>
          <dgm:resizeHandles val="exact"/>
        </dgm:presLayoutVars>
      </dgm:prSet>
      <dgm:spPr/>
      <dgm:t>
        <a:bodyPr/>
        <a:lstStyle/>
        <a:p>
          <a:endParaRPr lang="sv-SE"/>
        </a:p>
      </dgm:t>
    </dgm:pt>
    <dgm:pt modelId="{EBFFAD3B-4FA1-4AFF-AFCA-053822BB31D3}" type="pres">
      <dgm:prSet presAssocID="{D0F1D064-DD21-4B3C-8187-A69E8876A445}" presName="gear1" presStyleLbl="node1" presStyleIdx="0" presStyleCnt="3">
        <dgm:presLayoutVars>
          <dgm:chMax val="1"/>
          <dgm:bulletEnabled val="1"/>
        </dgm:presLayoutVars>
      </dgm:prSet>
      <dgm:spPr/>
      <dgm:t>
        <a:bodyPr/>
        <a:lstStyle/>
        <a:p>
          <a:endParaRPr lang="sv-SE"/>
        </a:p>
      </dgm:t>
    </dgm:pt>
    <dgm:pt modelId="{48053E0E-C343-4998-8983-6F6D7A781659}" type="pres">
      <dgm:prSet presAssocID="{D0F1D064-DD21-4B3C-8187-A69E8876A445}" presName="gear1srcNode" presStyleLbl="node1" presStyleIdx="0" presStyleCnt="3"/>
      <dgm:spPr/>
      <dgm:t>
        <a:bodyPr/>
        <a:lstStyle/>
        <a:p>
          <a:endParaRPr lang="sv-SE"/>
        </a:p>
      </dgm:t>
    </dgm:pt>
    <dgm:pt modelId="{7A530A30-1E9A-4975-89A1-09829C8141D4}" type="pres">
      <dgm:prSet presAssocID="{D0F1D064-DD21-4B3C-8187-A69E8876A445}" presName="gear1dstNode" presStyleLbl="node1" presStyleIdx="0" presStyleCnt="3"/>
      <dgm:spPr/>
      <dgm:t>
        <a:bodyPr/>
        <a:lstStyle/>
        <a:p>
          <a:endParaRPr lang="sv-SE"/>
        </a:p>
      </dgm:t>
    </dgm:pt>
    <dgm:pt modelId="{4F3328AC-1D60-4F85-8CB8-7A631054E207}" type="pres">
      <dgm:prSet presAssocID="{91134A60-5FE0-4E28-A9C1-1C30FC8CB87C}" presName="gear2" presStyleLbl="node1" presStyleIdx="1" presStyleCnt="3">
        <dgm:presLayoutVars>
          <dgm:chMax val="1"/>
          <dgm:bulletEnabled val="1"/>
        </dgm:presLayoutVars>
      </dgm:prSet>
      <dgm:spPr/>
      <dgm:t>
        <a:bodyPr/>
        <a:lstStyle/>
        <a:p>
          <a:endParaRPr lang="sv-SE"/>
        </a:p>
      </dgm:t>
    </dgm:pt>
    <dgm:pt modelId="{B31CB61E-5A24-4C14-9D71-6C7E4B63E5C2}" type="pres">
      <dgm:prSet presAssocID="{91134A60-5FE0-4E28-A9C1-1C30FC8CB87C}" presName="gear2srcNode" presStyleLbl="node1" presStyleIdx="1" presStyleCnt="3"/>
      <dgm:spPr/>
      <dgm:t>
        <a:bodyPr/>
        <a:lstStyle/>
        <a:p>
          <a:endParaRPr lang="sv-SE"/>
        </a:p>
      </dgm:t>
    </dgm:pt>
    <dgm:pt modelId="{B79DFB4D-FF47-4ABB-AE27-15B79FFDA4FE}" type="pres">
      <dgm:prSet presAssocID="{91134A60-5FE0-4E28-A9C1-1C30FC8CB87C}" presName="gear2dstNode" presStyleLbl="node1" presStyleIdx="1" presStyleCnt="3"/>
      <dgm:spPr/>
      <dgm:t>
        <a:bodyPr/>
        <a:lstStyle/>
        <a:p>
          <a:endParaRPr lang="sv-SE"/>
        </a:p>
      </dgm:t>
    </dgm:pt>
    <dgm:pt modelId="{6D72AE5E-F222-48FC-9797-4987D80F5CC3}" type="pres">
      <dgm:prSet presAssocID="{611F4A53-B764-4ABE-A676-759D9D134432}" presName="gear3" presStyleLbl="node1" presStyleIdx="2" presStyleCnt="3" custScaleX="109329"/>
      <dgm:spPr/>
      <dgm:t>
        <a:bodyPr/>
        <a:lstStyle/>
        <a:p>
          <a:endParaRPr lang="sv-SE"/>
        </a:p>
      </dgm:t>
    </dgm:pt>
    <dgm:pt modelId="{40169E0F-F463-47BD-B6EB-D59C264C5F47}" type="pres">
      <dgm:prSet presAssocID="{611F4A53-B764-4ABE-A676-759D9D134432}" presName="gear3tx" presStyleLbl="node1" presStyleIdx="2" presStyleCnt="3">
        <dgm:presLayoutVars>
          <dgm:chMax val="1"/>
          <dgm:bulletEnabled val="1"/>
        </dgm:presLayoutVars>
      </dgm:prSet>
      <dgm:spPr/>
      <dgm:t>
        <a:bodyPr/>
        <a:lstStyle/>
        <a:p>
          <a:endParaRPr lang="sv-SE"/>
        </a:p>
      </dgm:t>
    </dgm:pt>
    <dgm:pt modelId="{3F511D61-F1F2-46B7-B2D6-3C4EE10BCF50}" type="pres">
      <dgm:prSet presAssocID="{611F4A53-B764-4ABE-A676-759D9D134432}" presName="gear3srcNode" presStyleLbl="node1" presStyleIdx="2" presStyleCnt="3"/>
      <dgm:spPr/>
      <dgm:t>
        <a:bodyPr/>
        <a:lstStyle/>
        <a:p>
          <a:endParaRPr lang="sv-SE"/>
        </a:p>
      </dgm:t>
    </dgm:pt>
    <dgm:pt modelId="{332E6089-5B18-461F-8811-4CC669BA4FD9}" type="pres">
      <dgm:prSet presAssocID="{611F4A53-B764-4ABE-A676-759D9D134432}" presName="gear3dstNode" presStyleLbl="node1" presStyleIdx="2" presStyleCnt="3"/>
      <dgm:spPr/>
      <dgm:t>
        <a:bodyPr/>
        <a:lstStyle/>
        <a:p>
          <a:endParaRPr lang="sv-SE"/>
        </a:p>
      </dgm:t>
    </dgm:pt>
    <dgm:pt modelId="{619BA128-B916-4085-92E3-C511E137382D}" type="pres">
      <dgm:prSet presAssocID="{AFF6E17C-1F84-4040-BC48-504675990E05}" presName="connector1" presStyleLbl="sibTrans2D1" presStyleIdx="0" presStyleCnt="3"/>
      <dgm:spPr/>
      <dgm:t>
        <a:bodyPr/>
        <a:lstStyle/>
        <a:p>
          <a:endParaRPr lang="sv-SE"/>
        </a:p>
      </dgm:t>
    </dgm:pt>
    <dgm:pt modelId="{FC878623-A890-4A1F-BFB8-EC840D4E60C8}" type="pres">
      <dgm:prSet presAssocID="{F2D1BDAC-A86C-4631-92E3-8ECF69ED105B}" presName="connector2" presStyleLbl="sibTrans2D1" presStyleIdx="1" presStyleCnt="3"/>
      <dgm:spPr/>
      <dgm:t>
        <a:bodyPr/>
        <a:lstStyle/>
        <a:p>
          <a:endParaRPr lang="sv-SE"/>
        </a:p>
      </dgm:t>
    </dgm:pt>
    <dgm:pt modelId="{9F533248-BF36-4B88-8172-07E9B36E0493}" type="pres">
      <dgm:prSet presAssocID="{FA6DA615-8AF1-4626-B5FF-96B1B0051DB4}" presName="connector3" presStyleLbl="sibTrans2D1" presStyleIdx="2" presStyleCnt="3"/>
      <dgm:spPr/>
      <dgm:t>
        <a:bodyPr/>
        <a:lstStyle/>
        <a:p>
          <a:endParaRPr lang="sv-SE"/>
        </a:p>
      </dgm:t>
    </dgm:pt>
  </dgm:ptLst>
  <dgm:cxnLst>
    <dgm:cxn modelId="{56CEE9FC-82ED-4E0C-9EF5-28449E6E3A47}" type="presOf" srcId="{D0F1D064-DD21-4B3C-8187-A69E8876A445}" destId="{48053E0E-C343-4998-8983-6F6D7A781659}" srcOrd="1" destOrd="0" presId="urn:microsoft.com/office/officeart/2005/8/layout/gear1"/>
    <dgm:cxn modelId="{BD568671-E2D1-483B-ABA0-55781D286F89}" type="presOf" srcId="{D0F1D064-DD21-4B3C-8187-A69E8876A445}" destId="{7A530A30-1E9A-4975-89A1-09829C8141D4}" srcOrd="2" destOrd="0" presId="urn:microsoft.com/office/officeart/2005/8/layout/gear1"/>
    <dgm:cxn modelId="{977650DE-D73A-4127-8ABC-4BFF3AF4DFF1}" type="presOf" srcId="{AFF6E17C-1F84-4040-BC48-504675990E05}" destId="{619BA128-B916-4085-92E3-C511E137382D}" srcOrd="0" destOrd="0" presId="urn:microsoft.com/office/officeart/2005/8/layout/gear1"/>
    <dgm:cxn modelId="{E31EB9C0-953E-4E69-91BC-7186F917C098}" srcId="{C4BFCEDA-C74B-4897-9E9B-AE950556D72A}" destId="{91134A60-5FE0-4E28-A9C1-1C30FC8CB87C}" srcOrd="1" destOrd="0" parTransId="{CA69B91D-F7CB-48D1-B330-EFE16BF99064}" sibTransId="{F2D1BDAC-A86C-4631-92E3-8ECF69ED105B}"/>
    <dgm:cxn modelId="{271B44BF-4E05-43BD-BAB6-3A9C8F7B1A83}" type="presOf" srcId="{611F4A53-B764-4ABE-A676-759D9D134432}" destId="{40169E0F-F463-47BD-B6EB-D59C264C5F47}" srcOrd="1" destOrd="0" presId="urn:microsoft.com/office/officeart/2005/8/layout/gear1"/>
    <dgm:cxn modelId="{82D78C61-768B-412A-AAD6-FAAB181CA7A3}" type="presOf" srcId="{611F4A53-B764-4ABE-A676-759D9D134432}" destId="{3F511D61-F1F2-46B7-B2D6-3C4EE10BCF50}" srcOrd="2" destOrd="0" presId="urn:microsoft.com/office/officeart/2005/8/layout/gear1"/>
    <dgm:cxn modelId="{45E1D38E-3771-4CF6-958D-40010D2D48BE}" type="presOf" srcId="{611F4A53-B764-4ABE-A676-759D9D134432}" destId="{332E6089-5B18-461F-8811-4CC669BA4FD9}" srcOrd="3" destOrd="0" presId="urn:microsoft.com/office/officeart/2005/8/layout/gear1"/>
    <dgm:cxn modelId="{E09ADB30-8205-44E0-810A-26C0CA8D240F}" type="presOf" srcId="{91134A60-5FE0-4E28-A9C1-1C30FC8CB87C}" destId="{B31CB61E-5A24-4C14-9D71-6C7E4B63E5C2}" srcOrd="1" destOrd="0" presId="urn:microsoft.com/office/officeart/2005/8/layout/gear1"/>
    <dgm:cxn modelId="{0F2CEAB4-E69F-43E0-B303-D7805B64D03C}" type="presOf" srcId="{F2D1BDAC-A86C-4631-92E3-8ECF69ED105B}" destId="{FC878623-A890-4A1F-BFB8-EC840D4E60C8}" srcOrd="0" destOrd="0" presId="urn:microsoft.com/office/officeart/2005/8/layout/gear1"/>
    <dgm:cxn modelId="{650AAB9A-A21A-405A-A3AC-023CBC4953E1}" type="presOf" srcId="{91134A60-5FE0-4E28-A9C1-1C30FC8CB87C}" destId="{4F3328AC-1D60-4F85-8CB8-7A631054E207}" srcOrd="0" destOrd="0" presId="urn:microsoft.com/office/officeart/2005/8/layout/gear1"/>
    <dgm:cxn modelId="{031214F1-6D4A-409F-A341-2DB925B39A45}" type="presOf" srcId="{FA6DA615-8AF1-4626-B5FF-96B1B0051DB4}" destId="{9F533248-BF36-4B88-8172-07E9B36E0493}" srcOrd="0" destOrd="0" presId="urn:microsoft.com/office/officeart/2005/8/layout/gear1"/>
    <dgm:cxn modelId="{37442569-3AE9-47EF-AF6C-4ABFA99F0C30}" type="presOf" srcId="{611F4A53-B764-4ABE-A676-759D9D134432}" destId="{6D72AE5E-F222-48FC-9797-4987D80F5CC3}" srcOrd="0" destOrd="0" presId="urn:microsoft.com/office/officeart/2005/8/layout/gear1"/>
    <dgm:cxn modelId="{9D3E1B16-4552-4B1E-899B-00CF6834FD52}" srcId="{C4BFCEDA-C74B-4897-9E9B-AE950556D72A}" destId="{611F4A53-B764-4ABE-A676-759D9D134432}" srcOrd="2" destOrd="0" parTransId="{01940B7B-38CD-4A81-BCB8-418F354328B0}" sibTransId="{FA6DA615-8AF1-4626-B5FF-96B1B0051DB4}"/>
    <dgm:cxn modelId="{EB59F97B-0710-4C17-B87A-B80BBE01D32B}" type="presOf" srcId="{91134A60-5FE0-4E28-A9C1-1C30FC8CB87C}" destId="{B79DFB4D-FF47-4ABB-AE27-15B79FFDA4FE}" srcOrd="2" destOrd="0" presId="urn:microsoft.com/office/officeart/2005/8/layout/gear1"/>
    <dgm:cxn modelId="{33F9713F-7DB4-4FB4-A82B-34692D72192C}" srcId="{C4BFCEDA-C74B-4897-9E9B-AE950556D72A}" destId="{D0F1D064-DD21-4B3C-8187-A69E8876A445}" srcOrd="0" destOrd="0" parTransId="{206763CA-85F8-4E34-A249-A175A000A36C}" sibTransId="{AFF6E17C-1F84-4040-BC48-504675990E05}"/>
    <dgm:cxn modelId="{3A1F2518-7E71-4D1B-9894-B86BB397481A}" type="presOf" srcId="{D0F1D064-DD21-4B3C-8187-A69E8876A445}" destId="{EBFFAD3B-4FA1-4AFF-AFCA-053822BB31D3}" srcOrd="0" destOrd="0" presId="urn:microsoft.com/office/officeart/2005/8/layout/gear1"/>
    <dgm:cxn modelId="{2F6B70D6-9AC0-4777-9908-DADC761C1345}" type="presOf" srcId="{C4BFCEDA-C74B-4897-9E9B-AE950556D72A}" destId="{DA801DA6-CF29-430B-94BB-00CC41434A05}" srcOrd="0" destOrd="0" presId="urn:microsoft.com/office/officeart/2005/8/layout/gear1"/>
    <dgm:cxn modelId="{AAF71589-9390-44A7-868B-7A920D8DEF9C}" type="presParOf" srcId="{DA801DA6-CF29-430B-94BB-00CC41434A05}" destId="{EBFFAD3B-4FA1-4AFF-AFCA-053822BB31D3}" srcOrd="0" destOrd="0" presId="urn:microsoft.com/office/officeart/2005/8/layout/gear1"/>
    <dgm:cxn modelId="{352513C5-DBF1-41AE-BE33-373A646EDEB9}" type="presParOf" srcId="{DA801DA6-CF29-430B-94BB-00CC41434A05}" destId="{48053E0E-C343-4998-8983-6F6D7A781659}" srcOrd="1" destOrd="0" presId="urn:microsoft.com/office/officeart/2005/8/layout/gear1"/>
    <dgm:cxn modelId="{EB5FF9E8-9B94-40DA-BC00-A12BBA662568}" type="presParOf" srcId="{DA801DA6-CF29-430B-94BB-00CC41434A05}" destId="{7A530A30-1E9A-4975-89A1-09829C8141D4}" srcOrd="2" destOrd="0" presId="urn:microsoft.com/office/officeart/2005/8/layout/gear1"/>
    <dgm:cxn modelId="{BDB59A56-F2E1-4BF7-9C42-B75AF8A2D4AB}" type="presParOf" srcId="{DA801DA6-CF29-430B-94BB-00CC41434A05}" destId="{4F3328AC-1D60-4F85-8CB8-7A631054E207}" srcOrd="3" destOrd="0" presId="urn:microsoft.com/office/officeart/2005/8/layout/gear1"/>
    <dgm:cxn modelId="{EDF0B0E2-C803-46F0-B3DD-9E3D67EB0991}" type="presParOf" srcId="{DA801DA6-CF29-430B-94BB-00CC41434A05}" destId="{B31CB61E-5A24-4C14-9D71-6C7E4B63E5C2}" srcOrd="4" destOrd="0" presId="urn:microsoft.com/office/officeart/2005/8/layout/gear1"/>
    <dgm:cxn modelId="{D7FF9557-767C-4884-8CD4-9914432E16AD}" type="presParOf" srcId="{DA801DA6-CF29-430B-94BB-00CC41434A05}" destId="{B79DFB4D-FF47-4ABB-AE27-15B79FFDA4FE}" srcOrd="5" destOrd="0" presId="urn:microsoft.com/office/officeart/2005/8/layout/gear1"/>
    <dgm:cxn modelId="{905CCE4C-FB74-4212-86DA-97A79A1915DA}" type="presParOf" srcId="{DA801DA6-CF29-430B-94BB-00CC41434A05}" destId="{6D72AE5E-F222-48FC-9797-4987D80F5CC3}" srcOrd="6" destOrd="0" presId="urn:microsoft.com/office/officeart/2005/8/layout/gear1"/>
    <dgm:cxn modelId="{722329AD-516D-4085-99A0-DAEF24FC3A45}" type="presParOf" srcId="{DA801DA6-CF29-430B-94BB-00CC41434A05}" destId="{40169E0F-F463-47BD-B6EB-D59C264C5F47}" srcOrd="7" destOrd="0" presId="urn:microsoft.com/office/officeart/2005/8/layout/gear1"/>
    <dgm:cxn modelId="{781C754B-A951-4BB8-9FCC-AD57F3757A67}" type="presParOf" srcId="{DA801DA6-CF29-430B-94BB-00CC41434A05}" destId="{3F511D61-F1F2-46B7-B2D6-3C4EE10BCF50}" srcOrd="8" destOrd="0" presId="urn:microsoft.com/office/officeart/2005/8/layout/gear1"/>
    <dgm:cxn modelId="{07BC2248-13B5-41D1-901D-308995E23265}" type="presParOf" srcId="{DA801DA6-CF29-430B-94BB-00CC41434A05}" destId="{332E6089-5B18-461F-8811-4CC669BA4FD9}" srcOrd="9" destOrd="0" presId="urn:microsoft.com/office/officeart/2005/8/layout/gear1"/>
    <dgm:cxn modelId="{0DA3C469-5F30-49C0-A17F-3FEAC367891D}" type="presParOf" srcId="{DA801DA6-CF29-430B-94BB-00CC41434A05}" destId="{619BA128-B916-4085-92E3-C511E137382D}" srcOrd="10" destOrd="0" presId="urn:microsoft.com/office/officeart/2005/8/layout/gear1"/>
    <dgm:cxn modelId="{6CD9A3A0-9490-42FD-85C3-9E7EBC9FC309}" type="presParOf" srcId="{DA801DA6-CF29-430B-94BB-00CC41434A05}" destId="{FC878623-A890-4A1F-BFB8-EC840D4E60C8}" srcOrd="11" destOrd="0" presId="urn:microsoft.com/office/officeart/2005/8/layout/gear1"/>
    <dgm:cxn modelId="{AA9EC4B5-BD74-40F6-9DB4-6CE943885D0D}" type="presParOf" srcId="{DA801DA6-CF29-430B-94BB-00CC41434A05}" destId="{9F533248-BF36-4B88-8172-07E9B36E049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BD29B-0141-4B19-8CE4-2FA65D1E61CD}" type="doc">
      <dgm:prSet loTypeId="urn:microsoft.com/office/officeart/2005/8/layout/chevron1" loCatId="process" qsTypeId="urn:microsoft.com/office/officeart/2005/8/quickstyle/simple1" qsCatId="simple" csTypeId="urn:microsoft.com/office/officeart/2005/8/colors/accent1_2" csCatId="accent1" phldr="1"/>
      <dgm:spPr/>
    </dgm:pt>
    <dgm:pt modelId="{0E9252A8-9F7E-451E-B736-B32AF45BC9EC}">
      <dgm:prSet phldrT="[Teksti]" custT="1"/>
      <dgm:spPr>
        <a:solidFill>
          <a:srgbClr val="FF0000"/>
        </a:solidFill>
      </dgm:spPr>
      <dgm:t>
        <a:bodyPr/>
        <a:lstStyle/>
        <a:p>
          <a:r>
            <a:rPr lang="en-US" sz="1400" b="1" noProof="0" dirty="0" smtClean="0">
              <a:solidFill>
                <a:schemeClr val="bg1"/>
              </a:solidFill>
            </a:rPr>
            <a:t>100% Fossil fuels (e.g., diesel generators</a:t>
          </a:r>
          <a:r>
            <a:rPr lang="fi-FI" sz="1400" b="1" dirty="0" smtClean="0">
              <a:solidFill>
                <a:schemeClr val="bg1"/>
              </a:solidFill>
            </a:rPr>
            <a:t>)</a:t>
          </a:r>
          <a:endParaRPr lang="fi-FI" sz="1400" b="1" dirty="0">
            <a:solidFill>
              <a:schemeClr val="bg1"/>
            </a:solidFill>
          </a:endParaRPr>
        </a:p>
      </dgm:t>
    </dgm:pt>
    <dgm:pt modelId="{18342C6F-0F5B-442B-A542-6A3D686EEA11}" type="parTrans" cxnId="{C82BB008-BFB7-4039-9EAB-92AE9C1CFFB4}">
      <dgm:prSet/>
      <dgm:spPr/>
      <dgm:t>
        <a:bodyPr/>
        <a:lstStyle/>
        <a:p>
          <a:endParaRPr lang="fi-FI" sz="1300" b="1">
            <a:solidFill>
              <a:schemeClr val="tx1"/>
            </a:solidFill>
          </a:endParaRPr>
        </a:p>
      </dgm:t>
    </dgm:pt>
    <dgm:pt modelId="{81695EE9-2A8E-4C9F-B1DE-EBA3B03CC7B5}" type="sibTrans" cxnId="{C82BB008-BFB7-4039-9EAB-92AE9C1CFFB4}">
      <dgm:prSet/>
      <dgm:spPr/>
      <dgm:t>
        <a:bodyPr/>
        <a:lstStyle/>
        <a:p>
          <a:endParaRPr lang="fi-FI" sz="1300" b="1">
            <a:solidFill>
              <a:schemeClr val="tx1"/>
            </a:solidFill>
          </a:endParaRPr>
        </a:p>
      </dgm:t>
    </dgm:pt>
    <dgm:pt modelId="{AA689B31-901C-4E50-B65F-C1D18C430E45}">
      <dgm:prSet phldrT="[Teksti]" custT="1"/>
      <dgm:spPr>
        <a:solidFill>
          <a:srgbClr val="BCE428"/>
        </a:solidFill>
      </dgm:spPr>
      <dgm:t>
        <a:bodyPr/>
        <a:lstStyle/>
        <a:p>
          <a:r>
            <a:rPr lang="en-US" sz="1400" b="1" noProof="0" dirty="0" smtClean="0">
              <a:solidFill>
                <a:schemeClr val="tx1"/>
              </a:solidFill>
            </a:rPr>
            <a:t>Fossil fuels as back-up and for peak production only</a:t>
          </a:r>
          <a:endParaRPr lang="en-US" sz="1400" b="1" noProof="0" dirty="0">
            <a:solidFill>
              <a:schemeClr val="tx1"/>
            </a:solidFill>
          </a:endParaRPr>
        </a:p>
      </dgm:t>
    </dgm:pt>
    <dgm:pt modelId="{5079E7C7-1E5D-4EC4-A406-8B18B334B4B7}" type="parTrans" cxnId="{BB941A4E-6319-44D0-ADF8-C2F070D07779}">
      <dgm:prSet/>
      <dgm:spPr/>
      <dgm:t>
        <a:bodyPr/>
        <a:lstStyle/>
        <a:p>
          <a:endParaRPr lang="fi-FI" sz="1300" b="1">
            <a:solidFill>
              <a:schemeClr val="tx1"/>
            </a:solidFill>
          </a:endParaRPr>
        </a:p>
      </dgm:t>
    </dgm:pt>
    <dgm:pt modelId="{ABEC1189-D5C9-4C1A-8B07-75828E57F8B3}" type="sibTrans" cxnId="{BB941A4E-6319-44D0-ADF8-C2F070D07779}">
      <dgm:prSet/>
      <dgm:spPr/>
      <dgm:t>
        <a:bodyPr/>
        <a:lstStyle/>
        <a:p>
          <a:endParaRPr lang="fi-FI" sz="1300" b="1">
            <a:solidFill>
              <a:schemeClr val="tx1"/>
            </a:solidFill>
          </a:endParaRPr>
        </a:p>
      </dgm:t>
    </dgm:pt>
    <dgm:pt modelId="{97B4274A-1151-417E-826B-7B126BEE0BA9}">
      <dgm:prSet phldrT="[Teksti]" custT="1"/>
      <dgm:spPr>
        <a:solidFill>
          <a:srgbClr val="00B050"/>
        </a:solidFill>
      </dgm:spPr>
      <dgm:t>
        <a:bodyPr/>
        <a:lstStyle/>
        <a:p>
          <a:r>
            <a:rPr lang="en-US" sz="1400" b="1" noProof="0" dirty="0" smtClean="0">
              <a:solidFill>
                <a:schemeClr val="bg1"/>
              </a:solidFill>
            </a:rPr>
            <a:t>100% Renewable energy sources</a:t>
          </a:r>
          <a:endParaRPr lang="en-US" sz="1400" b="1" noProof="0" dirty="0">
            <a:solidFill>
              <a:schemeClr val="bg1"/>
            </a:solidFill>
          </a:endParaRPr>
        </a:p>
      </dgm:t>
    </dgm:pt>
    <dgm:pt modelId="{AE71A4EF-DD8F-4A22-B714-3C6B2EED0F0B}" type="parTrans" cxnId="{3E6A64E7-425C-431B-A46B-47C7FDCCFD0B}">
      <dgm:prSet/>
      <dgm:spPr/>
      <dgm:t>
        <a:bodyPr/>
        <a:lstStyle/>
        <a:p>
          <a:endParaRPr lang="fi-FI" sz="1300" b="1">
            <a:solidFill>
              <a:schemeClr val="tx1"/>
            </a:solidFill>
          </a:endParaRPr>
        </a:p>
      </dgm:t>
    </dgm:pt>
    <dgm:pt modelId="{B22D677F-0C47-4D29-95F6-20AF037668BD}" type="sibTrans" cxnId="{3E6A64E7-425C-431B-A46B-47C7FDCCFD0B}">
      <dgm:prSet/>
      <dgm:spPr/>
      <dgm:t>
        <a:bodyPr/>
        <a:lstStyle/>
        <a:p>
          <a:endParaRPr lang="fi-FI" sz="1300" b="1">
            <a:solidFill>
              <a:schemeClr val="tx1"/>
            </a:solidFill>
          </a:endParaRPr>
        </a:p>
      </dgm:t>
    </dgm:pt>
    <dgm:pt modelId="{7B47DCB4-8952-4CFA-A012-763357CE71A4}">
      <dgm:prSet phldrT="[Teksti]" custT="1"/>
      <dgm:spPr>
        <a:solidFill>
          <a:srgbClr val="FFC000"/>
        </a:solidFill>
      </dgm:spPr>
      <dgm:t>
        <a:bodyPr/>
        <a:lstStyle/>
        <a:p>
          <a:r>
            <a:rPr lang="en-US" sz="1400" b="1" noProof="0" dirty="0" smtClean="0">
              <a:solidFill>
                <a:schemeClr val="tx1"/>
              </a:solidFill>
            </a:rPr>
            <a:t>Renewable energy as an addition</a:t>
          </a:r>
          <a:endParaRPr lang="en-US" sz="1400" b="1" noProof="0" dirty="0">
            <a:solidFill>
              <a:schemeClr val="tx1"/>
            </a:solidFill>
          </a:endParaRPr>
        </a:p>
      </dgm:t>
    </dgm:pt>
    <dgm:pt modelId="{5C4D1BA4-2725-4847-9FE3-5E2BA2665592}" type="parTrans" cxnId="{FB874EBD-4C17-4C71-9A8B-1ECB2BDF0B13}">
      <dgm:prSet/>
      <dgm:spPr/>
      <dgm:t>
        <a:bodyPr/>
        <a:lstStyle/>
        <a:p>
          <a:endParaRPr lang="fi-FI" sz="1300" b="1">
            <a:solidFill>
              <a:schemeClr val="tx1"/>
            </a:solidFill>
          </a:endParaRPr>
        </a:p>
      </dgm:t>
    </dgm:pt>
    <dgm:pt modelId="{04EA0649-7891-4099-8C9B-89FEC0B83A5B}" type="sibTrans" cxnId="{FB874EBD-4C17-4C71-9A8B-1ECB2BDF0B13}">
      <dgm:prSet/>
      <dgm:spPr/>
      <dgm:t>
        <a:bodyPr/>
        <a:lstStyle/>
        <a:p>
          <a:endParaRPr lang="fi-FI" sz="1300" b="1">
            <a:solidFill>
              <a:schemeClr val="tx1"/>
            </a:solidFill>
          </a:endParaRPr>
        </a:p>
      </dgm:t>
    </dgm:pt>
    <dgm:pt modelId="{1E40F3F2-5F15-4930-AD05-F2D217AD7F00}">
      <dgm:prSet phldrT="[Teksti]" custT="1"/>
      <dgm:spPr>
        <a:solidFill>
          <a:srgbClr val="FFFF00"/>
        </a:solidFill>
      </dgm:spPr>
      <dgm:t>
        <a:bodyPr/>
        <a:lstStyle/>
        <a:p>
          <a:r>
            <a:rPr lang="en-US" sz="1400" b="1" noProof="0" dirty="0" smtClean="0">
              <a:solidFill>
                <a:schemeClr val="tx1"/>
              </a:solidFill>
            </a:rPr>
            <a:t>Balanced use of fossil fuels and renewables</a:t>
          </a:r>
          <a:endParaRPr lang="en-US" sz="1400" b="1" noProof="0" dirty="0">
            <a:solidFill>
              <a:schemeClr val="tx1"/>
            </a:solidFill>
          </a:endParaRPr>
        </a:p>
      </dgm:t>
    </dgm:pt>
    <dgm:pt modelId="{56BAC4BF-1D1D-45B8-8CC5-CCDB0A6FF89C}" type="parTrans" cxnId="{44A9A767-5F59-4BFC-816A-FC196FECF257}">
      <dgm:prSet/>
      <dgm:spPr/>
      <dgm:t>
        <a:bodyPr/>
        <a:lstStyle/>
        <a:p>
          <a:endParaRPr lang="fi-FI" sz="1300" b="1">
            <a:solidFill>
              <a:schemeClr val="tx1"/>
            </a:solidFill>
          </a:endParaRPr>
        </a:p>
      </dgm:t>
    </dgm:pt>
    <dgm:pt modelId="{F8A2D7C8-0B17-4B17-ACA7-6B6496EA6160}" type="sibTrans" cxnId="{44A9A767-5F59-4BFC-816A-FC196FECF257}">
      <dgm:prSet/>
      <dgm:spPr/>
      <dgm:t>
        <a:bodyPr/>
        <a:lstStyle/>
        <a:p>
          <a:endParaRPr lang="fi-FI" sz="1300" b="1">
            <a:solidFill>
              <a:schemeClr val="tx1"/>
            </a:solidFill>
          </a:endParaRPr>
        </a:p>
      </dgm:t>
    </dgm:pt>
    <dgm:pt modelId="{AE474420-1D54-4BD4-8757-E970849D47C3}" type="pres">
      <dgm:prSet presAssocID="{1B7BD29B-0141-4B19-8CE4-2FA65D1E61CD}" presName="Name0" presStyleCnt="0">
        <dgm:presLayoutVars>
          <dgm:dir/>
          <dgm:animLvl val="lvl"/>
          <dgm:resizeHandles val="exact"/>
        </dgm:presLayoutVars>
      </dgm:prSet>
      <dgm:spPr/>
    </dgm:pt>
    <dgm:pt modelId="{9E5F4492-282B-42A4-838C-24F57C3EF914}" type="pres">
      <dgm:prSet presAssocID="{0E9252A8-9F7E-451E-B736-B32AF45BC9EC}" presName="parTxOnly" presStyleLbl="node1" presStyleIdx="0" presStyleCnt="5" custScaleY="132031" custLinFactX="6830" custLinFactNeighborX="100000">
        <dgm:presLayoutVars>
          <dgm:chMax val="0"/>
          <dgm:chPref val="0"/>
          <dgm:bulletEnabled val="1"/>
        </dgm:presLayoutVars>
      </dgm:prSet>
      <dgm:spPr/>
      <dgm:t>
        <a:bodyPr/>
        <a:lstStyle/>
        <a:p>
          <a:endParaRPr lang="fi-FI"/>
        </a:p>
      </dgm:t>
    </dgm:pt>
    <dgm:pt modelId="{797E20B7-F770-4CCD-8F84-4617C886E451}" type="pres">
      <dgm:prSet presAssocID="{81695EE9-2A8E-4C9F-B1DE-EBA3B03CC7B5}" presName="parTxOnlySpace" presStyleCnt="0"/>
      <dgm:spPr/>
    </dgm:pt>
    <dgm:pt modelId="{3DCEFE00-26FB-412A-A5F8-6906B0710A81}" type="pres">
      <dgm:prSet presAssocID="{7B47DCB4-8952-4CFA-A012-763357CE71A4}" presName="parTxOnly" presStyleLbl="node1" presStyleIdx="1" presStyleCnt="5" custScaleY="132031">
        <dgm:presLayoutVars>
          <dgm:chMax val="0"/>
          <dgm:chPref val="0"/>
          <dgm:bulletEnabled val="1"/>
        </dgm:presLayoutVars>
      </dgm:prSet>
      <dgm:spPr/>
      <dgm:t>
        <a:bodyPr/>
        <a:lstStyle/>
        <a:p>
          <a:endParaRPr lang="fi-FI"/>
        </a:p>
      </dgm:t>
    </dgm:pt>
    <dgm:pt modelId="{F3B748BA-D9F0-413D-8C06-28B2E4B3A808}" type="pres">
      <dgm:prSet presAssocID="{04EA0649-7891-4099-8C9B-89FEC0B83A5B}" presName="parTxOnlySpace" presStyleCnt="0"/>
      <dgm:spPr/>
    </dgm:pt>
    <dgm:pt modelId="{33B6550D-A00D-4E0E-9433-596888E918AB}" type="pres">
      <dgm:prSet presAssocID="{1E40F3F2-5F15-4930-AD05-F2D217AD7F00}" presName="parTxOnly" presStyleLbl="node1" presStyleIdx="2" presStyleCnt="5" custScaleY="132031" custLinFactX="-7903" custLinFactNeighborX="-100000">
        <dgm:presLayoutVars>
          <dgm:chMax val="0"/>
          <dgm:chPref val="0"/>
          <dgm:bulletEnabled val="1"/>
        </dgm:presLayoutVars>
      </dgm:prSet>
      <dgm:spPr/>
      <dgm:t>
        <a:bodyPr/>
        <a:lstStyle/>
        <a:p>
          <a:endParaRPr lang="fi-FI"/>
        </a:p>
      </dgm:t>
    </dgm:pt>
    <dgm:pt modelId="{9CD09E2A-09F8-457A-A986-E32C66FD0E7B}" type="pres">
      <dgm:prSet presAssocID="{F8A2D7C8-0B17-4B17-ACA7-6B6496EA6160}" presName="parTxOnlySpace" presStyleCnt="0"/>
      <dgm:spPr/>
    </dgm:pt>
    <dgm:pt modelId="{6FD5D385-EC04-4146-9DB5-FE23618D77F4}" type="pres">
      <dgm:prSet presAssocID="{AA689B31-901C-4E50-B65F-C1D18C430E45}" presName="parTxOnly" presStyleLbl="node1" presStyleIdx="3" presStyleCnt="5" custScaleY="132031" custLinFactX="-26228" custLinFactNeighborX="-100000">
        <dgm:presLayoutVars>
          <dgm:chMax val="0"/>
          <dgm:chPref val="0"/>
          <dgm:bulletEnabled val="1"/>
        </dgm:presLayoutVars>
      </dgm:prSet>
      <dgm:spPr/>
      <dgm:t>
        <a:bodyPr/>
        <a:lstStyle/>
        <a:p>
          <a:endParaRPr lang="fi-FI"/>
        </a:p>
      </dgm:t>
    </dgm:pt>
    <dgm:pt modelId="{4EBE0711-69FC-483E-850A-D262D5E533A6}" type="pres">
      <dgm:prSet presAssocID="{ABEC1189-D5C9-4C1A-8B07-75828E57F8B3}" presName="parTxOnlySpace" presStyleCnt="0"/>
      <dgm:spPr/>
    </dgm:pt>
    <dgm:pt modelId="{9A861FA4-16CE-47E6-AA68-EB23E0B99372}" type="pres">
      <dgm:prSet presAssocID="{97B4274A-1151-417E-826B-7B126BEE0BA9}" presName="parTxOnly" presStyleLbl="node1" presStyleIdx="4" presStyleCnt="5" custScaleY="132031" custLinFactX="-44553" custLinFactNeighborX="-100000">
        <dgm:presLayoutVars>
          <dgm:chMax val="0"/>
          <dgm:chPref val="0"/>
          <dgm:bulletEnabled val="1"/>
        </dgm:presLayoutVars>
      </dgm:prSet>
      <dgm:spPr/>
      <dgm:t>
        <a:bodyPr/>
        <a:lstStyle/>
        <a:p>
          <a:endParaRPr lang="fi-FI"/>
        </a:p>
      </dgm:t>
    </dgm:pt>
  </dgm:ptLst>
  <dgm:cxnLst>
    <dgm:cxn modelId="{3E6A64E7-425C-431B-A46B-47C7FDCCFD0B}" srcId="{1B7BD29B-0141-4B19-8CE4-2FA65D1E61CD}" destId="{97B4274A-1151-417E-826B-7B126BEE0BA9}" srcOrd="4" destOrd="0" parTransId="{AE71A4EF-DD8F-4A22-B714-3C6B2EED0F0B}" sibTransId="{B22D677F-0C47-4D29-95F6-20AF037668BD}"/>
    <dgm:cxn modelId="{A7F92FDF-A20F-4B68-8F01-D04497DB31B5}" type="presOf" srcId="{0E9252A8-9F7E-451E-B736-B32AF45BC9EC}" destId="{9E5F4492-282B-42A4-838C-24F57C3EF914}" srcOrd="0" destOrd="0" presId="urn:microsoft.com/office/officeart/2005/8/layout/chevron1"/>
    <dgm:cxn modelId="{743B1B19-2FD2-479D-94E9-28E0C76A5DE6}" type="presOf" srcId="{97B4274A-1151-417E-826B-7B126BEE0BA9}" destId="{9A861FA4-16CE-47E6-AA68-EB23E0B99372}" srcOrd="0" destOrd="0" presId="urn:microsoft.com/office/officeart/2005/8/layout/chevron1"/>
    <dgm:cxn modelId="{BB941A4E-6319-44D0-ADF8-C2F070D07779}" srcId="{1B7BD29B-0141-4B19-8CE4-2FA65D1E61CD}" destId="{AA689B31-901C-4E50-B65F-C1D18C430E45}" srcOrd="3" destOrd="0" parTransId="{5079E7C7-1E5D-4EC4-A406-8B18B334B4B7}" sibTransId="{ABEC1189-D5C9-4C1A-8B07-75828E57F8B3}"/>
    <dgm:cxn modelId="{FB874EBD-4C17-4C71-9A8B-1ECB2BDF0B13}" srcId="{1B7BD29B-0141-4B19-8CE4-2FA65D1E61CD}" destId="{7B47DCB4-8952-4CFA-A012-763357CE71A4}" srcOrd="1" destOrd="0" parTransId="{5C4D1BA4-2725-4847-9FE3-5E2BA2665592}" sibTransId="{04EA0649-7891-4099-8C9B-89FEC0B83A5B}"/>
    <dgm:cxn modelId="{625ABFBE-E015-4142-B69C-2721D0F833C0}" type="presOf" srcId="{7B47DCB4-8952-4CFA-A012-763357CE71A4}" destId="{3DCEFE00-26FB-412A-A5F8-6906B0710A81}" srcOrd="0" destOrd="0" presId="urn:microsoft.com/office/officeart/2005/8/layout/chevron1"/>
    <dgm:cxn modelId="{44A9A767-5F59-4BFC-816A-FC196FECF257}" srcId="{1B7BD29B-0141-4B19-8CE4-2FA65D1E61CD}" destId="{1E40F3F2-5F15-4930-AD05-F2D217AD7F00}" srcOrd="2" destOrd="0" parTransId="{56BAC4BF-1D1D-45B8-8CC5-CCDB0A6FF89C}" sibTransId="{F8A2D7C8-0B17-4B17-ACA7-6B6496EA6160}"/>
    <dgm:cxn modelId="{3F6E420F-767C-4E07-ABFD-084921CDCDCE}" type="presOf" srcId="{AA689B31-901C-4E50-B65F-C1D18C430E45}" destId="{6FD5D385-EC04-4146-9DB5-FE23618D77F4}" srcOrd="0" destOrd="0" presId="urn:microsoft.com/office/officeart/2005/8/layout/chevron1"/>
    <dgm:cxn modelId="{C82BB008-BFB7-4039-9EAB-92AE9C1CFFB4}" srcId="{1B7BD29B-0141-4B19-8CE4-2FA65D1E61CD}" destId="{0E9252A8-9F7E-451E-B736-B32AF45BC9EC}" srcOrd="0" destOrd="0" parTransId="{18342C6F-0F5B-442B-A542-6A3D686EEA11}" sibTransId="{81695EE9-2A8E-4C9F-B1DE-EBA3B03CC7B5}"/>
    <dgm:cxn modelId="{7524A47D-CBA2-4A6E-9C9D-2F22739ED11B}" type="presOf" srcId="{1E40F3F2-5F15-4930-AD05-F2D217AD7F00}" destId="{33B6550D-A00D-4E0E-9433-596888E918AB}" srcOrd="0" destOrd="0" presId="urn:microsoft.com/office/officeart/2005/8/layout/chevron1"/>
    <dgm:cxn modelId="{FFE0F7AE-2D08-4A0B-9EBF-10A4D251C71C}" type="presOf" srcId="{1B7BD29B-0141-4B19-8CE4-2FA65D1E61CD}" destId="{AE474420-1D54-4BD4-8757-E970849D47C3}" srcOrd="0" destOrd="0" presId="urn:microsoft.com/office/officeart/2005/8/layout/chevron1"/>
    <dgm:cxn modelId="{0B4F4822-CE51-4554-A779-813A647D94E3}" type="presParOf" srcId="{AE474420-1D54-4BD4-8757-E970849D47C3}" destId="{9E5F4492-282B-42A4-838C-24F57C3EF914}" srcOrd="0" destOrd="0" presId="urn:microsoft.com/office/officeart/2005/8/layout/chevron1"/>
    <dgm:cxn modelId="{493DAC0E-F8E8-4D7B-A65E-2D7EA5D83C8E}" type="presParOf" srcId="{AE474420-1D54-4BD4-8757-E970849D47C3}" destId="{797E20B7-F770-4CCD-8F84-4617C886E451}" srcOrd="1" destOrd="0" presId="urn:microsoft.com/office/officeart/2005/8/layout/chevron1"/>
    <dgm:cxn modelId="{B209E37D-0797-41C0-880E-4D70FC945D17}" type="presParOf" srcId="{AE474420-1D54-4BD4-8757-E970849D47C3}" destId="{3DCEFE00-26FB-412A-A5F8-6906B0710A81}" srcOrd="2" destOrd="0" presId="urn:microsoft.com/office/officeart/2005/8/layout/chevron1"/>
    <dgm:cxn modelId="{9570810F-B78A-45C9-8F2A-2F10D7718468}" type="presParOf" srcId="{AE474420-1D54-4BD4-8757-E970849D47C3}" destId="{F3B748BA-D9F0-413D-8C06-28B2E4B3A808}" srcOrd="3" destOrd="0" presId="urn:microsoft.com/office/officeart/2005/8/layout/chevron1"/>
    <dgm:cxn modelId="{352DBE9B-699C-435F-A455-87749558BE21}" type="presParOf" srcId="{AE474420-1D54-4BD4-8757-E970849D47C3}" destId="{33B6550D-A00D-4E0E-9433-596888E918AB}" srcOrd="4" destOrd="0" presId="urn:microsoft.com/office/officeart/2005/8/layout/chevron1"/>
    <dgm:cxn modelId="{C4135972-81CD-4990-B1FD-F2D7D02D1D77}" type="presParOf" srcId="{AE474420-1D54-4BD4-8757-E970849D47C3}" destId="{9CD09E2A-09F8-457A-A986-E32C66FD0E7B}" srcOrd="5" destOrd="0" presId="urn:microsoft.com/office/officeart/2005/8/layout/chevron1"/>
    <dgm:cxn modelId="{76A12253-40A8-4BAD-8B11-65D5DD78C515}" type="presParOf" srcId="{AE474420-1D54-4BD4-8757-E970849D47C3}" destId="{6FD5D385-EC04-4146-9DB5-FE23618D77F4}" srcOrd="6" destOrd="0" presId="urn:microsoft.com/office/officeart/2005/8/layout/chevron1"/>
    <dgm:cxn modelId="{46C4E16F-63E9-4BC0-B2C2-9C23FB3A1C05}" type="presParOf" srcId="{AE474420-1D54-4BD4-8757-E970849D47C3}" destId="{4EBE0711-69FC-483E-850A-D262D5E533A6}" srcOrd="7" destOrd="0" presId="urn:microsoft.com/office/officeart/2005/8/layout/chevron1"/>
    <dgm:cxn modelId="{772EDDBD-7140-4F4A-B7FA-43F3C9A08716}" type="presParOf" srcId="{AE474420-1D54-4BD4-8757-E970849D47C3}" destId="{9A861FA4-16CE-47E6-AA68-EB23E0B9937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F4492-282B-42A4-838C-24F57C3EF914}">
      <dsp:nvSpPr>
        <dsp:cNvPr id="0" name=""/>
        <dsp:cNvSpPr/>
      </dsp:nvSpPr>
      <dsp:spPr>
        <a:xfrm>
          <a:off x="484371" y="1241760"/>
          <a:ext cx="2858936" cy="1509873"/>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bg1"/>
              </a:solidFill>
            </a:rPr>
            <a:t>100% Fossil fuels (e.g., diesel generators</a:t>
          </a:r>
          <a:r>
            <a:rPr lang="fi-FI" sz="1400" b="1" kern="1200" dirty="0" smtClean="0">
              <a:solidFill>
                <a:schemeClr val="bg1"/>
              </a:solidFill>
            </a:rPr>
            <a:t>)</a:t>
          </a:r>
          <a:endParaRPr lang="fi-FI" sz="1400" b="1" kern="1200" dirty="0">
            <a:solidFill>
              <a:schemeClr val="bg1"/>
            </a:solidFill>
          </a:endParaRPr>
        </a:p>
      </dsp:txBody>
      <dsp:txXfrm>
        <a:off x="1239308" y="1241760"/>
        <a:ext cx="1349063" cy="1509873"/>
      </dsp:txXfrm>
    </dsp:sp>
    <dsp:sp modelId="{3DCEFE00-26FB-412A-A5F8-6906B0710A81}">
      <dsp:nvSpPr>
        <dsp:cNvPr id="0" name=""/>
        <dsp:cNvSpPr/>
      </dsp:nvSpPr>
      <dsp:spPr>
        <a:xfrm>
          <a:off x="2576255" y="1241760"/>
          <a:ext cx="2858936" cy="1509873"/>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tx1"/>
              </a:solidFill>
            </a:rPr>
            <a:t>Renewable energy as an addition</a:t>
          </a:r>
          <a:endParaRPr lang="en-US" sz="1400" b="1" kern="1200" noProof="0" dirty="0">
            <a:solidFill>
              <a:schemeClr val="tx1"/>
            </a:solidFill>
          </a:endParaRPr>
        </a:p>
      </dsp:txBody>
      <dsp:txXfrm>
        <a:off x="3331192" y="1241760"/>
        <a:ext cx="1349063" cy="1509873"/>
      </dsp:txXfrm>
    </dsp:sp>
    <dsp:sp modelId="{33B6550D-A00D-4E0E-9433-596888E918AB}">
      <dsp:nvSpPr>
        <dsp:cNvPr id="0" name=""/>
        <dsp:cNvSpPr/>
      </dsp:nvSpPr>
      <dsp:spPr>
        <a:xfrm>
          <a:off x="4637463" y="1241760"/>
          <a:ext cx="2858936" cy="1509873"/>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tx1"/>
              </a:solidFill>
            </a:rPr>
            <a:t>Balanced use of fossil fuels and renewables</a:t>
          </a:r>
          <a:endParaRPr lang="en-US" sz="1400" b="1" kern="1200" noProof="0" dirty="0">
            <a:solidFill>
              <a:schemeClr val="tx1"/>
            </a:solidFill>
          </a:endParaRPr>
        </a:p>
      </dsp:txBody>
      <dsp:txXfrm>
        <a:off x="5392400" y="1241760"/>
        <a:ext cx="1349063" cy="1509873"/>
      </dsp:txXfrm>
    </dsp:sp>
    <dsp:sp modelId="{6FD5D385-EC04-4146-9DB5-FE23618D77F4}">
      <dsp:nvSpPr>
        <dsp:cNvPr id="0" name=""/>
        <dsp:cNvSpPr/>
      </dsp:nvSpPr>
      <dsp:spPr>
        <a:xfrm>
          <a:off x="6686606" y="1241760"/>
          <a:ext cx="2858936" cy="1509873"/>
        </a:xfrm>
        <a:prstGeom prst="chevron">
          <a:avLst/>
        </a:prstGeom>
        <a:solidFill>
          <a:srgbClr val="BCE42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tx1"/>
              </a:solidFill>
            </a:rPr>
            <a:t>Fossil fuels as back-up and for peak production only</a:t>
          </a:r>
          <a:endParaRPr lang="en-US" sz="1400" b="1" kern="1200" noProof="0" dirty="0">
            <a:solidFill>
              <a:schemeClr val="tx1"/>
            </a:solidFill>
          </a:endParaRPr>
        </a:p>
      </dsp:txBody>
      <dsp:txXfrm>
        <a:off x="7441543" y="1241760"/>
        <a:ext cx="1349063" cy="1509873"/>
      </dsp:txXfrm>
    </dsp:sp>
    <dsp:sp modelId="{9A861FA4-16CE-47E6-AA68-EB23E0B99372}">
      <dsp:nvSpPr>
        <dsp:cNvPr id="0" name=""/>
        <dsp:cNvSpPr/>
      </dsp:nvSpPr>
      <dsp:spPr>
        <a:xfrm>
          <a:off x="8735749" y="1241760"/>
          <a:ext cx="2858936" cy="1509873"/>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bg1"/>
              </a:solidFill>
            </a:rPr>
            <a:t>100% Renewable energy sources</a:t>
          </a:r>
          <a:endParaRPr lang="en-US" sz="1400" b="1" kern="1200" noProof="0" dirty="0">
            <a:solidFill>
              <a:schemeClr val="bg1"/>
            </a:solidFill>
          </a:endParaRPr>
        </a:p>
      </dsp:txBody>
      <dsp:txXfrm>
        <a:off x="9490686" y="1241760"/>
        <a:ext cx="1349063" cy="150987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 name="Rectangle 1"/>
          <p:cNvSpPr/>
          <p:nvPr/>
        </p:nvSpPr>
        <p:spPr>
          <a:xfrm>
            <a:off x="0" y="0"/>
            <a:ext cx="7010400" cy="9296787"/>
          </a:xfrm>
          <a:prstGeom prst="rect">
            <a:avLst/>
          </a:prstGeom>
          <a:solidFill>
            <a:srgbClr val="FFFFFF"/>
          </a:solidFill>
          <a:ln>
            <a:noFill/>
          </a:ln>
        </p:spPr>
      </p:sp>
      <p:sp>
        <p:nvSpPr>
          <p:cNvPr id="349" name="PlaceHolder 2"/>
          <p:cNvSpPr>
            <a:spLocks noGrp="1"/>
          </p:cNvSpPr>
          <p:nvPr>
            <p:ph type="body"/>
          </p:nvPr>
        </p:nvSpPr>
        <p:spPr>
          <a:xfrm>
            <a:off x="936192" y="4416874"/>
            <a:ext cx="5138016" cy="4183554"/>
          </a:xfrm>
          <a:prstGeom prst="rect">
            <a:avLst/>
          </a:prstGeom>
        </p:spPr>
        <p:txBody>
          <a:bodyPr lIns="93036" tIns="46518" rIns="93036" bIns="46518"/>
          <a:lstStyle/>
          <a:p>
            <a:r>
              <a:rPr lang="en-US" sz="1200" spc="-1">
                <a:latin typeface="Arial"/>
              </a:rPr>
              <a:t>Click to edit the notes format</a:t>
            </a:r>
            <a:endParaRPr/>
          </a:p>
        </p:txBody>
      </p:sp>
    </p:spTree>
    <p:extLst>
      <p:ext uri="{BB962C8B-B14F-4D97-AF65-F5344CB8AC3E}">
        <p14:creationId xmlns:p14="http://schemas.microsoft.com/office/powerpoint/2010/main" val="338050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largis.info/"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olargis.info/doc/_pics/freemaps/1000px/ghi/SolarGIS-Solar-map-World-map-en.pn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enseccoe.org/en/home.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natolibguides.info/energysecurity" TargetMode="External"/><Relationship Id="rId5" Type="http://schemas.openxmlformats.org/officeDocument/2006/relationships/hyperlink" Target="http://www.natolibguides.info/ld.php?content_id=18110194" TargetMode="External"/><Relationship Id="rId4" Type="http://schemas.openxmlformats.org/officeDocument/2006/relationships/hyperlink" Target="http://www.enseccoe.org/en/news/the-first-energy-sw1c.html"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bwMode="auto">
          <a:xfrm>
            <a:off x="1182688" y="696913"/>
            <a:ext cx="4645025"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v-SE" altLang="sv-SE" smtClean="0">
              <a:ea typeface="ＭＳ Ｐゴシック" pitchFamily="34" charset="-128"/>
            </a:endParaRPr>
          </a:p>
        </p:txBody>
      </p:sp>
      <p:sp>
        <p:nvSpPr>
          <p:cNvPr id="28676" name="Platshållare för bildnummer 3"/>
          <p:cNvSpPr>
            <a:spLocks noGrp="1"/>
          </p:cNvSpPr>
          <p:nvPr>
            <p:ph type="sldNum" sz="quarter" idx="5"/>
          </p:nvPr>
        </p:nvSpPr>
        <p:spPr bwMode="auto">
          <a:xfrm>
            <a:off x="3970160" y="8829648"/>
            <a:ext cx="3038604" cy="465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lvl1pPr eaLnBrk="0" hangingPunct="0">
              <a:spcBef>
                <a:spcPct val="30000"/>
              </a:spcBef>
              <a:defRPr sz="1200">
                <a:solidFill>
                  <a:schemeClr val="tx1"/>
                </a:solidFill>
                <a:latin typeface="Calibri" pitchFamily="34" charset="0"/>
                <a:ea typeface="ＭＳ Ｐゴシック" pitchFamily="34" charset="-128"/>
              </a:defRPr>
            </a:lvl1pPr>
            <a:lvl2pPr marL="750008" indent="-288465" eaLnBrk="0" hangingPunct="0">
              <a:spcBef>
                <a:spcPct val="30000"/>
              </a:spcBef>
              <a:defRPr sz="1200">
                <a:solidFill>
                  <a:schemeClr val="tx1"/>
                </a:solidFill>
                <a:latin typeface="Calibri" pitchFamily="34" charset="0"/>
                <a:ea typeface="ＭＳ Ｐゴシック" pitchFamily="34" charset="-128"/>
              </a:defRPr>
            </a:lvl2pPr>
            <a:lvl3pPr marL="1153859" indent="-230772" eaLnBrk="0" hangingPunct="0">
              <a:spcBef>
                <a:spcPct val="30000"/>
              </a:spcBef>
              <a:defRPr sz="1200">
                <a:solidFill>
                  <a:schemeClr val="tx1"/>
                </a:solidFill>
                <a:latin typeface="Calibri" pitchFamily="34" charset="0"/>
                <a:ea typeface="ＭＳ Ｐゴシック" pitchFamily="34" charset="-128"/>
              </a:defRPr>
            </a:lvl3pPr>
            <a:lvl4pPr marL="1615402" indent="-230772" eaLnBrk="0" hangingPunct="0">
              <a:spcBef>
                <a:spcPct val="30000"/>
              </a:spcBef>
              <a:defRPr sz="1200">
                <a:solidFill>
                  <a:schemeClr val="tx1"/>
                </a:solidFill>
                <a:latin typeface="Calibri" pitchFamily="34" charset="0"/>
                <a:ea typeface="ＭＳ Ｐゴシック" pitchFamily="34" charset="-128"/>
              </a:defRPr>
            </a:lvl4pPr>
            <a:lvl5pPr marL="2076945" indent="-230772" eaLnBrk="0" hangingPunct="0">
              <a:spcBef>
                <a:spcPct val="30000"/>
              </a:spcBef>
              <a:defRPr sz="1200">
                <a:solidFill>
                  <a:schemeClr val="tx1"/>
                </a:solidFill>
                <a:latin typeface="Calibri"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2C6CAD0-BBED-4F8C-BC05-63E6FFC17A03}" type="slidenum">
              <a:rPr lang="en-US" altLang="sv-SE" smtClean="0">
                <a:latin typeface="Arial" pitchFamily="34" charset="0"/>
              </a:rPr>
              <a:pPr eaLnBrk="1" hangingPunct="1">
                <a:spcBef>
                  <a:spcPct val="0"/>
                </a:spcBef>
              </a:pPr>
              <a:t>1</a:t>
            </a:fld>
            <a:endParaRPr lang="en-US" altLang="sv-SE" smtClean="0">
              <a:latin typeface="Arial" pitchFamily="34" charset="0"/>
            </a:endParaRPr>
          </a:p>
        </p:txBody>
      </p:sp>
    </p:spTree>
    <p:extLst>
      <p:ext uri="{BB962C8B-B14F-4D97-AF65-F5344CB8AC3E}">
        <p14:creationId xmlns:p14="http://schemas.microsoft.com/office/powerpoint/2010/main" val="41529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xfrm>
            <a:off x="1182688" y="696913"/>
            <a:ext cx="4645025"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ea typeface="ＭＳ Ｐゴシック" pitchFamily="34" charset="-128"/>
            </a:endParaRPr>
          </a:p>
        </p:txBody>
      </p:sp>
      <p:sp>
        <p:nvSpPr>
          <p:cNvPr id="29700" name="Platshållare för bildnummer 3"/>
          <p:cNvSpPr>
            <a:spLocks noGrp="1"/>
          </p:cNvSpPr>
          <p:nvPr>
            <p:ph type="sldNum" sz="quarter" idx="5"/>
          </p:nvPr>
        </p:nvSpPr>
        <p:spPr bwMode="auto">
          <a:xfrm>
            <a:off x="3970160" y="8829648"/>
            <a:ext cx="3038604" cy="465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lvl1pPr eaLnBrk="0" hangingPunct="0">
              <a:spcBef>
                <a:spcPct val="30000"/>
              </a:spcBef>
              <a:defRPr sz="1200">
                <a:solidFill>
                  <a:schemeClr val="tx1"/>
                </a:solidFill>
                <a:latin typeface="Calibri" pitchFamily="34" charset="0"/>
                <a:ea typeface="ＭＳ Ｐゴシック" pitchFamily="34" charset="-128"/>
              </a:defRPr>
            </a:lvl1pPr>
            <a:lvl2pPr marL="750008" indent="-288465" eaLnBrk="0" hangingPunct="0">
              <a:spcBef>
                <a:spcPct val="30000"/>
              </a:spcBef>
              <a:defRPr sz="1200">
                <a:solidFill>
                  <a:schemeClr val="tx1"/>
                </a:solidFill>
                <a:latin typeface="Calibri" pitchFamily="34" charset="0"/>
                <a:ea typeface="ＭＳ Ｐゴシック" pitchFamily="34" charset="-128"/>
              </a:defRPr>
            </a:lvl2pPr>
            <a:lvl3pPr marL="1153859" indent="-230772" eaLnBrk="0" hangingPunct="0">
              <a:spcBef>
                <a:spcPct val="30000"/>
              </a:spcBef>
              <a:defRPr sz="1200">
                <a:solidFill>
                  <a:schemeClr val="tx1"/>
                </a:solidFill>
                <a:latin typeface="Calibri" pitchFamily="34" charset="0"/>
                <a:ea typeface="ＭＳ Ｐゴシック" pitchFamily="34" charset="-128"/>
              </a:defRPr>
            </a:lvl3pPr>
            <a:lvl4pPr marL="1615402" indent="-230772" eaLnBrk="0" hangingPunct="0">
              <a:spcBef>
                <a:spcPct val="30000"/>
              </a:spcBef>
              <a:defRPr sz="1200">
                <a:solidFill>
                  <a:schemeClr val="tx1"/>
                </a:solidFill>
                <a:latin typeface="Calibri" pitchFamily="34" charset="0"/>
                <a:ea typeface="ＭＳ Ｐゴシック" pitchFamily="34" charset="-128"/>
              </a:defRPr>
            </a:lvl4pPr>
            <a:lvl5pPr marL="2076945" indent="-230772" eaLnBrk="0" hangingPunct="0">
              <a:spcBef>
                <a:spcPct val="30000"/>
              </a:spcBef>
              <a:defRPr sz="1200">
                <a:solidFill>
                  <a:schemeClr val="tx1"/>
                </a:solidFill>
                <a:latin typeface="Calibri"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B22C04-AD13-40E4-B043-F12B6EF149C9}" type="slidenum">
              <a:rPr lang="en-US" altLang="sv-SE" smtClean="0">
                <a:latin typeface="Arial" pitchFamily="34" charset="0"/>
              </a:rPr>
              <a:pPr eaLnBrk="1" hangingPunct="1">
                <a:spcBef>
                  <a:spcPct val="0"/>
                </a:spcBef>
              </a:pPr>
              <a:t>10</a:t>
            </a:fld>
            <a:endParaRPr lang="en-US" altLang="sv-SE" smtClean="0">
              <a:latin typeface="Arial" pitchFamily="34" charset="0"/>
            </a:endParaRPr>
          </a:p>
        </p:txBody>
      </p:sp>
    </p:spTree>
    <p:extLst>
      <p:ext uri="{BB962C8B-B14F-4D97-AF65-F5344CB8AC3E}">
        <p14:creationId xmlns:p14="http://schemas.microsoft.com/office/powerpoint/2010/main" val="311270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dirty="0" smtClean="0"/>
              <a:t>Mission accomplishment</a:t>
            </a:r>
            <a:r>
              <a:rPr lang="en-US" baseline="0" dirty="0" smtClean="0"/>
              <a:t> is a high priority when developing an energy management plan. Mission comes first! </a:t>
            </a:r>
          </a:p>
          <a:p>
            <a:endParaRPr lang="en-US" baseline="0" dirty="0" smtClean="0"/>
          </a:p>
          <a:p>
            <a:r>
              <a:rPr lang="en-US" baseline="0" dirty="0" smtClean="0"/>
              <a:t>The plan starts with a baseline assessment of energy needs: identifying who needs energy, when they need it, and what will impact energy usage (seasonal, time of day). After identifying needs, an energy budget determining production and distribution requirements must be created with associated targets for energy usage. Once the requirements are determined, the resources necessary to fulfill the production and distribution needs must be identified. It is at this point the opportunities to determine the feasibility of alternative energy sources and configurations should be analyzed. During this analysis, factors to be considered should include: security situation, local conditions (capacity, host nation support, feasibility of using renewable resources, etc.), mission duration and scale, and logistics footprint. The plan should also include integration of sensors and a routine monitoring process.</a:t>
            </a:r>
          </a:p>
          <a:p>
            <a:endParaRPr lang="en-US" baseline="0" dirty="0" smtClean="0"/>
          </a:p>
          <a:p>
            <a:pPr defTabSz="923087">
              <a:defRPr/>
            </a:pPr>
            <a:r>
              <a:rPr lang="en-US" b="1" dirty="0"/>
              <a:t>Further reading/references:  </a:t>
            </a:r>
            <a:r>
              <a:rPr lang="en-US" altLang="sv-SE" i="1" dirty="0">
                <a:latin typeface="Arial" panose="020B0604020202020204" pitchFamily="34" charset="0"/>
              </a:rPr>
              <a:t>NATO </a:t>
            </a:r>
            <a:r>
              <a:rPr lang="en-US" i="1" dirty="0">
                <a:solidFill>
                  <a:schemeClr val="bg1"/>
                </a:solidFill>
              </a:rPr>
              <a:t>AJEPP 2 /STANAG 2582 Best EP Practices for Military Camps, Annex </a:t>
            </a:r>
            <a:r>
              <a:rPr lang="en-US" i="1" dirty="0" smtClean="0">
                <a:solidFill>
                  <a:schemeClr val="bg1"/>
                </a:solidFill>
              </a:rPr>
              <a:t>F.</a:t>
            </a:r>
            <a:endParaRPr lang="en-US" altLang="sv-SE" i="1" dirty="0">
              <a:latin typeface="Arial" panose="020B0604020202020204" pitchFamily="34" charset="0"/>
            </a:endParaRPr>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11</a:t>
            </a:fld>
            <a:endParaRPr lang="fi-FI"/>
          </a:p>
        </p:txBody>
      </p:sp>
    </p:spTree>
    <p:extLst>
      <p:ext uri="{BB962C8B-B14F-4D97-AF65-F5344CB8AC3E}">
        <p14:creationId xmlns:p14="http://schemas.microsoft.com/office/powerpoint/2010/main" val="60204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81100" y="696913"/>
            <a:ext cx="4648200" cy="3486150"/>
          </a:xfrm>
          <a:prstGeom prst="rect">
            <a:avLst/>
          </a:prstGeo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087">
              <a:defRPr/>
            </a:pPr>
            <a:r>
              <a:rPr lang="en-US" altLang="sv-SE" sz="1000" dirty="0">
                <a:latin typeface="Arial" panose="020B0604020202020204" pitchFamily="34" charset="0"/>
              </a:rPr>
              <a:t>Energy issues </a:t>
            </a:r>
            <a:r>
              <a:rPr lang="en-US" altLang="sv-SE" sz="1000" dirty="0" smtClean="0">
                <a:latin typeface="Arial" panose="020B0604020202020204" pitchFamily="34" charset="0"/>
              </a:rPr>
              <a:t>are addressed </a:t>
            </a:r>
            <a:r>
              <a:rPr lang="en-US" altLang="sv-SE" sz="1000" dirty="0">
                <a:latin typeface="Arial" panose="020B0604020202020204" pitchFamily="34" charset="0"/>
              </a:rPr>
              <a:t>in </a:t>
            </a:r>
            <a:r>
              <a:rPr lang="en-US" altLang="sv-SE" sz="1000" dirty="0" smtClean="0">
                <a:latin typeface="Arial" panose="020B0604020202020204" pitchFamily="34" charset="0"/>
              </a:rPr>
              <a:t>policy </a:t>
            </a:r>
            <a:r>
              <a:rPr lang="en-US" altLang="sv-SE" sz="1000" dirty="0">
                <a:latin typeface="Arial" panose="020B0604020202020204" pitchFamily="34" charset="0"/>
              </a:rPr>
              <a:t>and doctrine </a:t>
            </a:r>
            <a:r>
              <a:rPr lang="en-US" altLang="sv-SE" sz="1000" dirty="0" smtClean="0">
                <a:latin typeface="Arial" panose="020B0604020202020204" pitchFamily="34" charset="0"/>
              </a:rPr>
              <a:t>documents such as:</a:t>
            </a:r>
            <a:endParaRPr lang="en-US" sz="1000" dirty="0">
              <a:solidFill>
                <a:schemeClr val="bg1"/>
              </a:solidFill>
            </a:endParaRPr>
          </a:p>
          <a:p>
            <a:pPr defTabSz="923087">
              <a:defRPr/>
            </a:pPr>
            <a:endPar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defTabSz="923087">
              <a:defRPr/>
            </a:pPr>
            <a:r>
              <a:rPr lang="en-US" sz="1000" b="1" dirty="0"/>
              <a:t>Further reading/references:</a:t>
            </a:r>
          </a:p>
          <a:p>
            <a:pPr defTabSz="923087">
              <a:defRPr/>
            </a:pPr>
            <a:endParaRPr lang="en-US" sz="1000" dirty="0"/>
          </a:p>
          <a:p>
            <a:pPr defTabSz="923087">
              <a:defRPr/>
            </a:pPr>
            <a:r>
              <a:rPr lang="sv-SE" altLang="sv-SE" sz="1000" i="1" dirty="0">
                <a:latin typeface="Arial" panose="020B0604020202020204" pitchFamily="34" charset="0"/>
              </a:rPr>
              <a:t>NATO </a:t>
            </a:r>
            <a:r>
              <a:rPr lang="en-US" sz="1000" i="1" dirty="0">
                <a:solidFill>
                  <a:schemeClr val="bg1"/>
                </a:solidFill>
              </a:rPr>
              <a:t>AJEPP 2 /STANAG 2582 Best EP Practices for Military Camps, Annex </a:t>
            </a:r>
            <a:r>
              <a:rPr lang="en-US" sz="1000" i="1" dirty="0" smtClean="0">
                <a:solidFill>
                  <a:schemeClr val="bg1"/>
                </a:solidFill>
              </a:rPr>
              <a:t>F.</a:t>
            </a:r>
            <a:endParaRPr lang="sv-SE" altLang="sv-SE" sz="1000" i="1" dirty="0">
              <a:latin typeface="Arial" panose="020B0604020202020204" pitchFamily="34" charset="0"/>
            </a:endParaRPr>
          </a:p>
          <a:p>
            <a:pPr eaLnBrk="1" hangingPunct="1"/>
            <a:endParaRPr lang="sv-SE" altLang="sv-SE" sz="1000" dirty="0">
              <a:latin typeface="Arial" panose="020B0604020202020204" pitchFamily="34" charset="0"/>
            </a:endParaRPr>
          </a:p>
          <a:p>
            <a:pPr defTabSz="923087">
              <a:defRPr/>
            </a:pPr>
            <a:r>
              <a:rPr lang="en-US" sz="1000" dirty="0"/>
              <a:t>European External Action </a:t>
            </a:r>
            <a:r>
              <a:rPr lang="en-US" sz="1000" dirty="0" smtClean="0"/>
              <a:t>Service (EEAS), </a:t>
            </a:r>
            <a:r>
              <a:rPr lang="en-US" sz="1000" i="1" dirty="0" smtClean="0"/>
              <a:t>European </a:t>
            </a:r>
            <a:r>
              <a:rPr lang="en-US" sz="1000" i="1" dirty="0"/>
              <a:t>Union Military Concept on Environmental Protection and Energy Efficiency for EU-led </a:t>
            </a:r>
            <a:r>
              <a:rPr lang="en-US" sz="1000" i="1" dirty="0" smtClean="0"/>
              <a:t>Military </a:t>
            </a:r>
            <a:r>
              <a:rPr lang="en-US" sz="1000" i="1" dirty="0"/>
              <a:t>O</a:t>
            </a:r>
            <a:r>
              <a:rPr lang="en-US" sz="1000" i="1" dirty="0" smtClean="0"/>
              <a:t>perations</a:t>
            </a:r>
            <a:r>
              <a:rPr lang="en-US" sz="1000" dirty="0"/>
              <a:t>. </a:t>
            </a:r>
            <a:r>
              <a:rPr lang="en-US" sz="1000" dirty="0" smtClean="0"/>
              <a:t>EEAS: </a:t>
            </a:r>
            <a:r>
              <a:rPr lang="en-US" sz="1000" dirty="0"/>
              <a:t>14 September </a:t>
            </a:r>
            <a:r>
              <a:rPr lang="en-US" sz="1000" dirty="0" smtClean="0"/>
              <a:t>2012.</a:t>
            </a:r>
            <a:endParaRPr lang="en-US" sz="1000" dirty="0"/>
          </a:p>
          <a:p>
            <a:pPr defTabSz="923087">
              <a:defRPr/>
            </a:pPr>
            <a:endParaRPr lang="en-US" sz="1000" dirty="0"/>
          </a:p>
          <a:p>
            <a:pPr defTabSz="923087">
              <a:defRPr/>
            </a:pPr>
            <a:r>
              <a:rPr lang="en-US" sz="1000" dirty="0"/>
              <a:t>UN </a:t>
            </a:r>
            <a:r>
              <a:rPr lang="en-US" sz="1000" dirty="0" smtClean="0"/>
              <a:t>DPKO/DFS, </a:t>
            </a:r>
            <a:r>
              <a:rPr lang="en-US" sz="1000" i="1" dirty="0"/>
              <a:t>Environmental Policy for UN Field Missions </a:t>
            </a:r>
            <a:r>
              <a:rPr lang="en-US" sz="1000" dirty="0"/>
              <a:t>(2009), para </a:t>
            </a:r>
            <a:r>
              <a:rPr lang="en-US" sz="1000" dirty="0" smtClean="0"/>
              <a:t>37.</a:t>
            </a:r>
            <a:endParaRPr lang="en-US" sz="1000" dirty="0"/>
          </a:p>
          <a:p>
            <a:pPr defTabSz="923087">
              <a:defRPr/>
            </a:pPr>
            <a:endParaRPr lang="en-GB" sz="1000" dirty="0"/>
          </a:p>
          <a:p>
            <a:pPr defTabSz="923087">
              <a:defRPr/>
            </a:pPr>
            <a:r>
              <a:rPr lang="en-GB" sz="1000" dirty="0"/>
              <a:t>United Nations Environmental Programme </a:t>
            </a:r>
            <a:r>
              <a:rPr lang="en-GB" sz="1000" dirty="0" smtClean="0"/>
              <a:t>(UNEP)</a:t>
            </a:r>
            <a:r>
              <a:rPr lang="en-GB" sz="1000" baseline="0" dirty="0" smtClean="0"/>
              <a:t>,</a:t>
            </a:r>
            <a:r>
              <a:rPr lang="en-GB" sz="1000" dirty="0" smtClean="0"/>
              <a:t> </a:t>
            </a:r>
            <a:r>
              <a:rPr lang="en-GB" sz="1000" i="1" dirty="0"/>
              <a:t>Greening the Blue Helmets - Environment, Natural Resources and UN Peacekeeping </a:t>
            </a:r>
            <a:r>
              <a:rPr lang="en-GB" sz="1000" i="1" dirty="0" smtClean="0"/>
              <a:t>Operations.</a:t>
            </a:r>
            <a:r>
              <a:rPr lang="en-GB" sz="1000" i="1" baseline="0" dirty="0" smtClean="0"/>
              <a:t> </a:t>
            </a:r>
            <a:r>
              <a:rPr lang="en-GB" sz="1000" dirty="0" smtClean="0"/>
              <a:t>UNEP: </a:t>
            </a:r>
            <a:r>
              <a:rPr lang="en-GB" sz="1000" dirty="0"/>
              <a:t>Nairobi, </a:t>
            </a:r>
            <a:r>
              <a:rPr lang="en-GB" sz="1000" dirty="0" smtClean="0"/>
              <a:t>Kenya,</a:t>
            </a:r>
            <a:r>
              <a:rPr lang="en-GB" sz="1000" baseline="0" dirty="0" smtClean="0"/>
              <a:t> May 2012.</a:t>
            </a:r>
            <a:endParaRPr lang="sv-SE" sz="1000" dirty="0"/>
          </a:p>
          <a:p>
            <a:pPr defTabSz="923087">
              <a:defRPr/>
            </a:pPr>
            <a:endParaRPr lang="sv-SE" sz="1000" dirty="0"/>
          </a:p>
          <a:p>
            <a:pPr defTabSz="923087">
              <a:defRPr/>
            </a:pPr>
            <a:r>
              <a:rPr lang="en-US" sz="1000" dirty="0" smtClean="0"/>
              <a:t>UNEP,</a:t>
            </a:r>
            <a:r>
              <a:rPr lang="en-US" sz="1000" baseline="0" dirty="0" smtClean="0"/>
              <a:t> </a:t>
            </a:r>
            <a:r>
              <a:rPr lang="en-US" sz="1000" i="1" dirty="0" smtClean="0"/>
              <a:t>Assessment </a:t>
            </a:r>
            <a:r>
              <a:rPr lang="en-US" sz="1000" i="1" dirty="0"/>
              <a:t>of Energy, Water and Waste Reduction Options for the Proposed </a:t>
            </a:r>
            <a:r>
              <a:rPr lang="sv-SE" sz="1000" i="1" dirty="0"/>
              <a:t>AMISOM HQ Camp in Mogadishu, Somalia </a:t>
            </a:r>
            <a:r>
              <a:rPr lang="en-US" sz="1000" i="1" dirty="0"/>
              <a:t>and the Support Base in Mombasa, </a:t>
            </a:r>
            <a:r>
              <a:rPr lang="en-US" sz="1000" i="1" dirty="0" smtClean="0"/>
              <a:t>Kenya</a:t>
            </a:r>
            <a:r>
              <a:rPr lang="en-US" sz="1000" dirty="0" smtClean="0"/>
              <a:t>. UNEP: 2010.</a:t>
            </a:r>
            <a:endParaRPr lang="sv-SE" sz="1000" dirty="0"/>
          </a:p>
          <a:p>
            <a:pPr eaLnBrk="1" hangingPunct="1"/>
            <a:endParaRPr lang="sv-SE" altLang="sv-SE" sz="1000" dirty="0">
              <a:latin typeface="Arial" panose="020B0604020202020204" pitchFamily="34" charset="0"/>
            </a:endParaRPr>
          </a:p>
          <a:p>
            <a:pPr eaLnBrk="1" hangingPunct="1"/>
            <a:endParaRPr lang="sv-SE" altLang="sv-SE" sz="1000" dirty="0">
              <a:latin typeface="Arial" panose="020B0604020202020204" pitchFamily="34" charset="0"/>
            </a:endParaRPr>
          </a:p>
        </p:txBody>
      </p:sp>
    </p:spTree>
    <p:extLst>
      <p:ext uri="{BB962C8B-B14F-4D97-AF65-F5344CB8AC3E}">
        <p14:creationId xmlns:p14="http://schemas.microsoft.com/office/powerpoint/2010/main" val="190154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baseline="0" noProof="0" dirty="0" smtClean="0"/>
              <a:t>Another important element of the plan is to raise awareness among all deployed personnel at the camp to help shape their behavior and familiarize them with standard operating procedures to reduce energy demand. Training for personnel directly involved with operation, maintenance and monitoring of equipment must be established and must include safety procedures and protocols.</a:t>
            </a:r>
          </a:p>
          <a:p>
            <a:endParaRPr lang="en-US" baseline="0" noProof="0" dirty="0" smtClean="0"/>
          </a:p>
          <a:p>
            <a:r>
              <a:rPr lang="en-US" baseline="0" noProof="0" dirty="0" smtClean="0"/>
              <a:t>The plan should be implemented and monitored to determine any areas of concern, opportunities for improvement, or any changes in mission.  Documentation must be maintained; this is especially important because of changeovers in personnel.</a:t>
            </a:r>
          </a:p>
          <a:p>
            <a:pPr defTabSz="923087">
              <a:defRPr/>
            </a:pPr>
            <a:endParaRPr lang="en-US" noProof="0" dirty="0" smtClean="0"/>
          </a:p>
          <a:p>
            <a:pPr defTabSz="923087">
              <a:defRPr/>
            </a:pPr>
            <a:r>
              <a:rPr lang="en-US" noProof="0" dirty="0" smtClean="0"/>
              <a:t>Responsibility for energy use management and energy best management practices may evolve as the camp matures from initial to sustained operations.</a:t>
            </a:r>
          </a:p>
          <a:p>
            <a:endParaRPr lang="en-US" baseline="0" noProof="0" dirty="0" smtClean="0"/>
          </a:p>
          <a:p>
            <a:pPr defTabSz="923087">
              <a:defRPr/>
            </a:pPr>
            <a:r>
              <a:rPr lang="en-US" b="1" dirty="0"/>
              <a:t>Further reading/references:  </a:t>
            </a:r>
            <a:r>
              <a:rPr lang="en-US" altLang="sv-SE" i="1" dirty="0">
                <a:latin typeface="Arial" panose="020B0604020202020204" pitchFamily="34" charset="0"/>
              </a:rPr>
              <a:t>NATO </a:t>
            </a:r>
            <a:r>
              <a:rPr lang="en-US" i="1" dirty="0">
                <a:solidFill>
                  <a:schemeClr val="bg1"/>
                </a:solidFill>
              </a:rPr>
              <a:t>AJEPP 2 /STANAG 2582 Best EP Practices for Military Camps, Annex </a:t>
            </a:r>
            <a:r>
              <a:rPr lang="en-US" i="1" dirty="0" smtClean="0">
                <a:solidFill>
                  <a:schemeClr val="bg1"/>
                </a:solidFill>
              </a:rPr>
              <a:t>F.</a:t>
            </a:r>
            <a:endParaRPr lang="en-US" altLang="sv-SE" i="1" dirty="0">
              <a:latin typeface="Arial" panose="020B0604020202020204" pitchFamily="34" charset="0"/>
            </a:endParaRPr>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13</a:t>
            </a:fld>
            <a:endParaRPr lang="fi-FI"/>
          </a:p>
        </p:txBody>
      </p:sp>
    </p:spTree>
    <p:extLst>
      <p:ext uri="{BB962C8B-B14F-4D97-AF65-F5344CB8AC3E}">
        <p14:creationId xmlns:p14="http://schemas.microsoft.com/office/powerpoint/2010/main" val="60204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pPr defTabSz="923087">
              <a:defRPr/>
            </a:pPr>
            <a:r>
              <a:rPr lang="en-US" sz="1000" dirty="0"/>
              <a:t>Expected mission duration will also affect the range of energy options applicable.  </a:t>
            </a:r>
          </a:p>
          <a:p>
            <a:pPr defTabSz="923087">
              <a:defRPr/>
            </a:pPr>
            <a:endParaRPr lang="en-US" sz="1000" dirty="0"/>
          </a:p>
          <a:p>
            <a:pPr defTabSz="923087">
              <a:defRPr/>
            </a:pPr>
            <a:r>
              <a:rPr lang="en-US" sz="1000" dirty="0"/>
              <a:t>Energy consumption is strongly related to ambient conditions such as climate and camp population.  As the population in a camp increases, so does the need for energy to fuel additional functions such as morale and welfare needs. </a:t>
            </a:r>
          </a:p>
          <a:p>
            <a:pPr defTabSz="923087">
              <a:defRPr/>
            </a:pPr>
            <a:endParaRPr lang="en-US" sz="1000" dirty="0"/>
          </a:p>
          <a:p>
            <a:pPr defTabSz="923087">
              <a:defRPr/>
            </a:pPr>
            <a:r>
              <a:rPr lang="en-US" sz="1000" dirty="0"/>
              <a:t>Lack of energy is a challenge in most developing countries and conflict regions. When using host nation power production infrastructure, it is important to consider how that use impacts the local community. </a:t>
            </a:r>
          </a:p>
          <a:p>
            <a:endParaRPr lang="en-US" sz="1000" dirty="0"/>
          </a:p>
          <a:p>
            <a:r>
              <a:rPr lang="en-US" sz="1000" dirty="0"/>
              <a:t>In cases where the camp is generating its own power, if the deployed forces are using significantly greater energy than the local community, it may generate a negative view of the force’s presence.</a:t>
            </a:r>
          </a:p>
          <a:p>
            <a:pPr defTabSz="923087">
              <a:defRPr/>
            </a:pPr>
            <a:endParaRPr lang="en-US" sz="1000" dirty="0"/>
          </a:p>
          <a:p>
            <a:pPr defTabSz="923087">
              <a:defRPr/>
            </a:pPr>
            <a:r>
              <a:rPr lang="en-US" sz="1000" dirty="0"/>
              <a:t>Upper Picture: Concept picture of a mature base camp.</a:t>
            </a:r>
          </a:p>
          <a:p>
            <a:endParaRPr lang="en-US" sz="1000" dirty="0"/>
          </a:p>
          <a:p>
            <a:r>
              <a:rPr lang="en-US" sz="1000" dirty="0"/>
              <a:t>Lower Picture: Solar power lamp used so that children are able to do their homework at night, in IDP/refugee camps</a:t>
            </a:r>
          </a:p>
          <a:p>
            <a:endParaRPr lang="sv-SE" sz="1000" dirty="0"/>
          </a:p>
          <a:p>
            <a:endParaRPr lang="sv-SE" baseline="0" dirty="0" smtClean="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14</a:t>
            </a:fld>
            <a:endParaRPr lang="sv-SE"/>
          </a:p>
        </p:txBody>
      </p:sp>
    </p:spTree>
    <p:extLst>
      <p:ext uri="{BB962C8B-B14F-4D97-AF65-F5344CB8AC3E}">
        <p14:creationId xmlns:p14="http://schemas.microsoft.com/office/powerpoint/2010/main" val="295867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sz="1000" dirty="0"/>
              <a:t>As camps mature, greater consideration may be given to the efficacy of using renewable resources to meet some energy requirements. These may include the types listed on the slide although this is not meant to be a comprehensive list. </a:t>
            </a:r>
          </a:p>
          <a:p>
            <a:endParaRPr lang="en-US" sz="1000" dirty="0"/>
          </a:p>
          <a:p>
            <a:r>
              <a:rPr lang="en-US" sz="1000" dirty="0"/>
              <a:t>Prior to any deployment, planners should refer to the deployment area’s irradiation mapping to determine the feasibility of using solar/PV power. See for example</a:t>
            </a:r>
          </a:p>
          <a:p>
            <a:r>
              <a:rPr lang="en-US" u="sng" dirty="0">
                <a:hlinkClick r:id="rId3"/>
              </a:rPr>
              <a:t>http://solargis.info</a:t>
            </a:r>
            <a:r>
              <a:rPr lang="en-US" u="none" dirty="0">
                <a:hlinkClick r:id="rId3"/>
              </a:rPr>
              <a:t>/</a:t>
            </a:r>
            <a:r>
              <a:rPr lang="en-US" u="none" dirty="0"/>
              <a:t>  and </a:t>
            </a:r>
            <a:r>
              <a:rPr lang="en-US" u="sng" dirty="0">
                <a:hlinkClick r:id="rId4"/>
              </a:rPr>
              <a:t>http://solargis.info/doc/_pics/freemaps/1000px/ghi/SolarGIS-Solar-map-World-map-en.png</a:t>
            </a:r>
            <a:r>
              <a:rPr lang="en-US" dirty="0"/>
              <a:t> </a:t>
            </a:r>
          </a:p>
          <a:p>
            <a:endParaRPr lang="en-US" baseline="0" noProof="0" dirty="0" smtClean="0"/>
          </a:p>
          <a:p>
            <a:r>
              <a:rPr lang="en-US" baseline="0" noProof="0" dirty="0" smtClean="0"/>
              <a:t>Planners must coordinate with the engineer and logistics staffs to determine the optimal combination of renewal energy resources and fossil-based energy resources to meet mission requirements. The timeline depicted on the slide illustrates the possible transition and benefits in moving toward more renewable energy sources in order to lower CO2 emissions and logistics requirements. These actions will enhance mission resiliency.</a:t>
            </a:r>
          </a:p>
          <a:p>
            <a:endParaRPr lang="sv-SE" baseline="0" dirty="0" smtClean="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15</a:t>
            </a:fld>
            <a:endParaRPr lang="sv-SE"/>
          </a:p>
        </p:txBody>
      </p:sp>
    </p:spTree>
    <p:extLst>
      <p:ext uri="{BB962C8B-B14F-4D97-AF65-F5344CB8AC3E}">
        <p14:creationId xmlns:p14="http://schemas.microsoft.com/office/powerpoint/2010/main" val="2958671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The slide lists</a:t>
            </a:r>
            <a:r>
              <a:rPr lang="en-US" baseline="0" noProof="0" dirty="0" smtClean="0"/>
              <a:t> a few examples of good energy practices. </a:t>
            </a:r>
          </a:p>
          <a:p>
            <a:endParaRPr lang="en-US" baseline="0" noProof="0" dirty="0" smtClean="0"/>
          </a:p>
          <a:p>
            <a:pPr defTabSz="923087">
              <a:defRPr/>
            </a:pPr>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16</a:t>
            </a:fld>
            <a:endParaRPr lang="sv-SE"/>
          </a:p>
        </p:txBody>
      </p:sp>
    </p:spTree>
    <p:extLst>
      <p:ext uri="{BB962C8B-B14F-4D97-AF65-F5344CB8AC3E}">
        <p14:creationId xmlns:p14="http://schemas.microsoft.com/office/powerpoint/2010/main" val="1016864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sz="1000" dirty="0"/>
              <a:t>Energy is an integral part of camp operations and is also closely related to several other areas, such as </a:t>
            </a:r>
          </a:p>
          <a:p>
            <a:pPr marL="173079" indent="-173079">
              <a:buFontTx/>
              <a:buChar char="-"/>
            </a:pPr>
            <a:r>
              <a:rPr lang="en-US" sz="1000" dirty="0"/>
              <a:t>POL storage</a:t>
            </a:r>
          </a:p>
          <a:p>
            <a:pPr marL="173079" indent="-173079">
              <a:buFontTx/>
              <a:buChar char="-"/>
            </a:pPr>
            <a:r>
              <a:rPr lang="en-US" sz="1000" dirty="0"/>
              <a:t>Force protection </a:t>
            </a:r>
          </a:p>
          <a:p>
            <a:pPr marL="173079" indent="-173079">
              <a:buFontTx/>
              <a:buChar char="-"/>
            </a:pPr>
            <a:r>
              <a:rPr lang="en-US" sz="1000" dirty="0"/>
              <a:t>Spill prevention and response</a:t>
            </a:r>
          </a:p>
          <a:p>
            <a:pPr marL="173079" indent="-173079">
              <a:buFontTx/>
              <a:buChar char="-"/>
            </a:pPr>
            <a:r>
              <a:rPr lang="en-US" sz="1000" dirty="0"/>
              <a:t>Air quality in the vicinity of generators (locally) and carbon footprint (regionally and globally)</a:t>
            </a:r>
          </a:p>
          <a:p>
            <a:pPr marL="173079" indent="-173079">
              <a:buFontTx/>
              <a:buChar char="-"/>
            </a:pPr>
            <a:r>
              <a:rPr lang="en-US" sz="1000" dirty="0"/>
              <a:t>Noise</a:t>
            </a:r>
          </a:p>
          <a:p>
            <a:pPr marL="173079" indent="-173079">
              <a:buFontTx/>
              <a:buChar char="-"/>
            </a:pPr>
            <a:endParaRPr lang="en-US" sz="1000" dirty="0"/>
          </a:p>
          <a:p>
            <a:r>
              <a:rPr lang="en-US" sz="1000" dirty="0"/>
              <a:t>By reducing the need for diesel fueled generators, all of the </a:t>
            </a:r>
            <a:r>
              <a:rPr lang="en-US" sz="1000" dirty="0" smtClean="0"/>
              <a:t>above-mentioned </a:t>
            </a:r>
            <a:r>
              <a:rPr lang="en-US" sz="1000" dirty="0"/>
              <a:t>considerations are addressed.</a:t>
            </a:r>
          </a:p>
          <a:p>
            <a:endParaRPr lang="en-US" sz="1000" dirty="0"/>
          </a:p>
          <a:p>
            <a:r>
              <a:rPr lang="en-US" sz="1000" dirty="0"/>
              <a:t>Because of all the interdependencies present, </a:t>
            </a:r>
            <a:r>
              <a:rPr lang="en-US" sz="1000" dirty="0" smtClean="0"/>
              <a:t>it is important</a:t>
            </a:r>
            <a:r>
              <a:rPr lang="en-US" sz="1000" baseline="0" dirty="0" smtClean="0"/>
              <a:t> to take </a:t>
            </a:r>
            <a:r>
              <a:rPr lang="en-US" sz="1000" dirty="0" smtClean="0"/>
              <a:t>an </a:t>
            </a:r>
            <a:r>
              <a:rPr lang="en-US" sz="1000" dirty="0"/>
              <a:t>integrated approach </a:t>
            </a:r>
            <a:r>
              <a:rPr lang="en-US" sz="1000" dirty="0" smtClean="0"/>
              <a:t>that</a:t>
            </a:r>
            <a:r>
              <a:rPr lang="en-US" sz="1000" baseline="0" dirty="0" smtClean="0"/>
              <a:t> </a:t>
            </a:r>
            <a:r>
              <a:rPr lang="en-US" sz="1000" dirty="0" smtClean="0"/>
              <a:t>considers </a:t>
            </a:r>
            <a:r>
              <a:rPr lang="en-US" sz="1000" dirty="0"/>
              <a:t>all </a:t>
            </a:r>
            <a:r>
              <a:rPr lang="en-US" sz="1000" dirty="0" smtClean="0"/>
              <a:t>aspects.</a:t>
            </a:r>
            <a:endParaRPr lang="en-US" sz="1000"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17</a:t>
            </a:fld>
            <a:endParaRPr lang="sv-SE"/>
          </a:p>
        </p:txBody>
      </p:sp>
    </p:spTree>
    <p:extLst>
      <p:ext uri="{BB962C8B-B14F-4D97-AF65-F5344CB8AC3E}">
        <p14:creationId xmlns:p14="http://schemas.microsoft.com/office/powerpoint/2010/main" val="104445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xfrm>
            <a:off x="1182688" y="696913"/>
            <a:ext cx="4645025"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ea typeface="ＭＳ Ｐゴシック" pitchFamily="34" charset="-128"/>
            </a:endParaRPr>
          </a:p>
        </p:txBody>
      </p:sp>
      <p:sp>
        <p:nvSpPr>
          <p:cNvPr id="29700" name="Platshållare för bildnummer 3"/>
          <p:cNvSpPr>
            <a:spLocks noGrp="1"/>
          </p:cNvSpPr>
          <p:nvPr>
            <p:ph type="sldNum" sz="quarter" idx="5"/>
          </p:nvPr>
        </p:nvSpPr>
        <p:spPr bwMode="auto">
          <a:xfrm>
            <a:off x="3970160" y="8829648"/>
            <a:ext cx="3038604" cy="465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lvl1pPr eaLnBrk="0" hangingPunct="0">
              <a:spcBef>
                <a:spcPct val="30000"/>
              </a:spcBef>
              <a:defRPr sz="1200">
                <a:solidFill>
                  <a:schemeClr val="tx1"/>
                </a:solidFill>
                <a:latin typeface="Calibri" pitchFamily="34" charset="0"/>
                <a:ea typeface="ＭＳ Ｐゴシック" pitchFamily="34" charset="-128"/>
              </a:defRPr>
            </a:lvl1pPr>
            <a:lvl2pPr marL="750008" indent="-288465" eaLnBrk="0" hangingPunct="0">
              <a:spcBef>
                <a:spcPct val="30000"/>
              </a:spcBef>
              <a:defRPr sz="1200">
                <a:solidFill>
                  <a:schemeClr val="tx1"/>
                </a:solidFill>
                <a:latin typeface="Calibri" pitchFamily="34" charset="0"/>
                <a:ea typeface="ＭＳ Ｐゴシック" pitchFamily="34" charset="-128"/>
              </a:defRPr>
            </a:lvl2pPr>
            <a:lvl3pPr marL="1153859" indent="-230772" eaLnBrk="0" hangingPunct="0">
              <a:spcBef>
                <a:spcPct val="30000"/>
              </a:spcBef>
              <a:defRPr sz="1200">
                <a:solidFill>
                  <a:schemeClr val="tx1"/>
                </a:solidFill>
                <a:latin typeface="Calibri" pitchFamily="34" charset="0"/>
                <a:ea typeface="ＭＳ Ｐゴシック" pitchFamily="34" charset="-128"/>
              </a:defRPr>
            </a:lvl3pPr>
            <a:lvl4pPr marL="1615402" indent="-230772" eaLnBrk="0" hangingPunct="0">
              <a:spcBef>
                <a:spcPct val="30000"/>
              </a:spcBef>
              <a:defRPr sz="1200">
                <a:solidFill>
                  <a:schemeClr val="tx1"/>
                </a:solidFill>
                <a:latin typeface="Calibri" pitchFamily="34" charset="0"/>
                <a:ea typeface="ＭＳ Ｐゴシック" pitchFamily="34" charset="-128"/>
              </a:defRPr>
            </a:lvl4pPr>
            <a:lvl5pPr marL="2076945" indent="-230772" eaLnBrk="0" hangingPunct="0">
              <a:spcBef>
                <a:spcPct val="30000"/>
              </a:spcBef>
              <a:defRPr sz="1200">
                <a:solidFill>
                  <a:schemeClr val="tx1"/>
                </a:solidFill>
                <a:latin typeface="Calibri"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B22C04-AD13-40E4-B043-F12B6EF149C9}" type="slidenum">
              <a:rPr lang="en-US" altLang="sv-SE" smtClean="0">
                <a:latin typeface="Arial" pitchFamily="34" charset="0"/>
              </a:rPr>
              <a:pPr eaLnBrk="1" hangingPunct="1">
                <a:spcBef>
                  <a:spcPct val="0"/>
                </a:spcBef>
              </a:pPr>
              <a:t>18</a:t>
            </a:fld>
            <a:endParaRPr lang="en-US" altLang="sv-SE" smtClean="0">
              <a:latin typeface="Arial" pitchFamily="34" charset="0"/>
            </a:endParaRPr>
          </a:p>
        </p:txBody>
      </p:sp>
    </p:spTree>
    <p:extLst>
      <p:ext uri="{BB962C8B-B14F-4D97-AF65-F5344CB8AC3E}">
        <p14:creationId xmlns:p14="http://schemas.microsoft.com/office/powerpoint/2010/main" val="93359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sz="1000" dirty="0"/>
              <a:t>Energy use in operational conditions is more difficult to predict than in the civilian society. </a:t>
            </a:r>
            <a:r>
              <a:rPr lang="en-US" sz="1000" dirty="0" smtClean="0"/>
              <a:t>This slide lists a range of typical energy uses in an operation.</a:t>
            </a:r>
            <a:endParaRPr lang="en-US" sz="1000" dirty="0"/>
          </a:p>
          <a:p>
            <a:endParaRPr lang="sv-SE" sz="1000" dirty="0"/>
          </a:p>
          <a:p>
            <a:endParaRPr lang="sv-SE" sz="1000"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19</a:t>
            </a:fld>
            <a:endParaRPr lang="sv-SE"/>
          </a:p>
        </p:txBody>
      </p:sp>
    </p:spTree>
    <p:extLst>
      <p:ext uri="{BB962C8B-B14F-4D97-AF65-F5344CB8AC3E}">
        <p14:creationId xmlns:p14="http://schemas.microsoft.com/office/powerpoint/2010/main" val="8375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xfrm>
            <a:off x="1182688" y="696913"/>
            <a:ext cx="4645025"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ea typeface="ＭＳ Ｐゴシック" pitchFamily="34" charset="-128"/>
            </a:endParaRPr>
          </a:p>
        </p:txBody>
      </p:sp>
      <p:sp>
        <p:nvSpPr>
          <p:cNvPr id="29700" name="Platshållare för bildnummer 3"/>
          <p:cNvSpPr>
            <a:spLocks noGrp="1"/>
          </p:cNvSpPr>
          <p:nvPr>
            <p:ph type="sldNum" sz="quarter" idx="5"/>
          </p:nvPr>
        </p:nvSpPr>
        <p:spPr bwMode="auto">
          <a:xfrm>
            <a:off x="3970160" y="8829648"/>
            <a:ext cx="3038604" cy="465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lvl1pPr eaLnBrk="0" hangingPunct="0">
              <a:spcBef>
                <a:spcPct val="30000"/>
              </a:spcBef>
              <a:defRPr sz="1200">
                <a:solidFill>
                  <a:schemeClr val="tx1"/>
                </a:solidFill>
                <a:latin typeface="Calibri" pitchFamily="34" charset="0"/>
                <a:ea typeface="ＭＳ Ｐゴシック" pitchFamily="34" charset="-128"/>
              </a:defRPr>
            </a:lvl1pPr>
            <a:lvl2pPr marL="750008" indent="-288465" eaLnBrk="0" hangingPunct="0">
              <a:spcBef>
                <a:spcPct val="30000"/>
              </a:spcBef>
              <a:defRPr sz="1200">
                <a:solidFill>
                  <a:schemeClr val="tx1"/>
                </a:solidFill>
                <a:latin typeface="Calibri" pitchFamily="34" charset="0"/>
                <a:ea typeface="ＭＳ Ｐゴシック" pitchFamily="34" charset="-128"/>
              </a:defRPr>
            </a:lvl2pPr>
            <a:lvl3pPr marL="1153859" indent="-230772" eaLnBrk="0" hangingPunct="0">
              <a:spcBef>
                <a:spcPct val="30000"/>
              </a:spcBef>
              <a:defRPr sz="1200">
                <a:solidFill>
                  <a:schemeClr val="tx1"/>
                </a:solidFill>
                <a:latin typeface="Calibri" pitchFamily="34" charset="0"/>
                <a:ea typeface="ＭＳ Ｐゴシック" pitchFamily="34" charset="-128"/>
              </a:defRPr>
            </a:lvl3pPr>
            <a:lvl4pPr marL="1615402" indent="-230772" eaLnBrk="0" hangingPunct="0">
              <a:spcBef>
                <a:spcPct val="30000"/>
              </a:spcBef>
              <a:defRPr sz="1200">
                <a:solidFill>
                  <a:schemeClr val="tx1"/>
                </a:solidFill>
                <a:latin typeface="Calibri" pitchFamily="34" charset="0"/>
                <a:ea typeface="ＭＳ Ｐゴシック" pitchFamily="34" charset="-128"/>
              </a:defRPr>
            </a:lvl4pPr>
            <a:lvl5pPr marL="2076945" indent="-230772" eaLnBrk="0" hangingPunct="0">
              <a:spcBef>
                <a:spcPct val="30000"/>
              </a:spcBef>
              <a:defRPr sz="1200">
                <a:solidFill>
                  <a:schemeClr val="tx1"/>
                </a:solidFill>
                <a:latin typeface="Calibri"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B22C04-AD13-40E4-B043-F12B6EF149C9}" type="slidenum">
              <a:rPr lang="en-US" altLang="sv-SE" smtClean="0">
                <a:latin typeface="Arial" pitchFamily="34" charset="0"/>
              </a:rPr>
              <a:pPr eaLnBrk="1" hangingPunct="1">
                <a:spcBef>
                  <a:spcPct val="0"/>
                </a:spcBef>
              </a:pPr>
              <a:t>2</a:t>
            </a:fld>
            <a:endParaRPr lang="en-US" altLang="sv-SE" smtClean="0">
              <a:latin typeface="Arial" pitchFamily="34" charset="0"/>
            </a:endParaRPr>
          </a:p>
        </p:txBody>
      </p:sp>
    </p:spTree>
    <p:extLst>
      <p:ext uri="{BB962C8B-B14F-4D97-AF65-F5344CB8AC3E}">
        <p14:creationId xmlns:p14="http://schemas.microsoft.com/office/powerpoint/2010/main" val="594264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b="0" i="0" baseline="0" noProof="0" dirty="0" smtClean="0">
                <a:solidFill>
                  <a:srgbClr val="FF0000"/>
                </a:solidFill>
              </a:rPr>
              <a:t>This slide lists several examples of energy use during exercises and deployments. Each is addressed in more detail in the following slides.</a:t>
            </a:r>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BA4E4C0-D3BA-43C6-A5CD-F8353127EE6C}" type="slidenum">
              <a:rPr lang="sv-SE" smtClean="0"/>
              <a:t>20</a:t>
            </a:fld>
            <a:endParaRPr lang="sv-SE"/>
          </a:p>
        </p:txBody>
      </p:sp>
    </p:spTree>
    <p:extLst>
      <p:ext uri="{BB962C8B-B14F-4D97-AF65-F5344CB8AC3E}">
        <p14:creationId xmlns:p14="http://schemas.microsoft.com/office/powerpoint/2010/main" val="123521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41656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pPr defTabSz="923087">
              <a:spcBef>
                <a:spcPct val="0"/>
              </a:spcBef>
              <a:defRPr/>
            </a:pPr>
            <a:r>
              <a:rPr lang="en-US" altLang="sv-SE" sz="1000" dirty="0"/>
              <a:t>This slide shows results from a </a:t>
            </a:r>
            <a:r>
              <a:rPr lang="en-US" sz="1000" dirty="0"/>
              <a:t>NATO </a:t>
            </a:r>
            <a:r>
              <a:rPr lang="en-US" altLang="sv-SE" sz="1000" dirty="0"/>
              <a:t>Command Post Exercise (CPX) </a:t>
            </a:r>
            <a:r>
              <a:rPr lang="en-US" altLang="sv-SE" sz="1000" dirty="0" smtClean="0"/>
              <a:t>ENERGEX </a:t>
            </a:r>
            <a:r>
              <a:rPr lang="en-US" altLang="sv-SE" sz="1000" dirty="0"/>
              <a:t>2012, </a:t>
            </a:r>
            <a:r>
              <a:rPr lang="en-US" sz="1000" dirty="0">
                <a:ea typeface="MS PGothic" pitchFamily="34" charset="-128"/>
              </a:rPr>
              <a:t>designed to analyze how different </a:t>
            </a:r>
            <a:r>
              <a:rPr lang="en-US" sz="1000" dirty="0" smtClean="0">
                <a:ea typeface="MS PGothic" pitchFamily="34" charset="-128"/>
              </a:rPr>
              <a:t>constraints </a:t>
            </a:r>
            <a:r>
              <a:rPr lang="en-US" sz="1000" dirty="0">
                <a:ea typeface="MS PGothic" pitchFamily="34" charset="-128"/>
              </a:rPr>
              <a:t>of energy supply could affect </a:t>
            </a:r>
            <a:r>
              <a:rPr lang="en-US" sz="1000" dirty="0" smtClean="0">
                <a:ea typeface="MS PGothic" pitchFamily="34" charset="-128"/>
              </a:rPr>
              <a:t>the sustainability </a:t>
            </a:r>
            <a:r>
              <a:rPr lang="en-US" sz="1000" dirty="0">
                <a:ea typeface="MS PGothic" pitchFamily="34" charset="-128"/>
              </a:rPr>
              <a:t>of military capabilities in </a:t>
            </a:r>
            <a:r>
              <a:rPr lang="en-US" sz="1000" dirty="0" smtClean="0">
                <a:ea typeface="MS PGothic" pitchFamily="34" charset="-128"/>
              </a:rPr>
              <a:t>an operational </a:t>
            </a:r>
            <a:r>
              <a:rPr lang="en-US" sz="1000" dirty="0">
                <a:ea typeface="MS PGothic" pitchFamily="34" charset="-128"/>
              </a:rPr>
              <a:t>environment. Exercise participants </a:t>
            </a:r>
            <a:r>
              <a:rPr lang="en-US" sz="1000" dirty="0" smtClean="0">
                <a:ea typeface="MS PGothic" pitchFamily="34" charset="-128"/>
              </a:rPr>
              <a:t>were </a:t>
            </a:r>
            <a:r>
              <a:rPr lang="en-US" sz="1000" dirty="0">
                <a:ea typeface="MS PGothic" pitchFamily="34" charset="-128"/>
              </a:rPr>
              <a:t>encouraged to </a:t>
            </a:r>
            <a:r>
              <a:rPr lang="en-US" sz="1000" u="sng" dirty="0">
                <a:ea typeface="MS PGothic" pitchFamily="34" charset="-128"/>
              </a:rPr>
              <a:t>apply creative thinking </a:t>
            </a:r>
            <a:r>
              <a:rPr lang="en-US" sz="1000" dirty="0">
                <a:ea typeface="MS PGothic" pitchFamily="34" charset="-128"/>
              </a:rPr>
              <a:t>and </a:t>
            </a:r>
            <a:r>
              <a:rPr lang="en-US" sz="1000" u="sng" dirty="0" smtClean="0">
                <a:ea typeface="MS PGothic" pitchFamily="34" charset="-128"/>
              </a:rPr>
              <a:t>look </a:t>
            </a:r>
            <a:r>
              <a:rPr lang="en-US" sz="1000" u="sng" dirty="0">
                <a:ea typeface="MS PGothic" pitchFamily="34" charset="-128"/>
              </a:rPr>
              <a:t>for innovative solutions </a:t>
            </a:r>
            <a:r>
              <a:rPr lang="en-US" sz="1000" dirty="0" smtClean="0">
                <a:ea typeface="MS PGothic" pitchFamily="34" charset="-128"/>
              </a:rPr>
              <a:t>concerning energy supply-related issues.</a:t>
            </a:r>
            <a:endParaRPr lang="en-US" altLang="sv-SE" sz="1000" dirty="0"/>
          </a:p>
          <a:p>
            <a:pPr defTabSz="923087">
              <a:spcBef>
                <a:spcPct val="0"/>
              </a:spcBef>
              <a:defRPr/>
            </a:pPr>
            <a:endParaRPr lang="en-US" altLang="sv-SE" sz="1000" dirty="0"/>
          </a:p>
          <a:p>
            <a:pPr defTabSz="923087">
              <a:spcBef>
                <a:spcPct val="0"/>
              </a:spcBef>
              <a:defRPr/>
            </a:pPr>
            <a:r>
              <a:rPr lang="en-US" altLang="sv-SE" sz="1000" dirty="0"/>
              <a:t>The biggest </a:t>
            </a:r>
            <a:r>
              <a:rPr lang="en-US" altLang="sv-SE" sz="1000" b="1" dirty="0"/>
              <a:t>consumer of energy (fuel) </a:t>
            </a:r>
            <a:r>
              <a:rPr lang="en-US" altLang="sv-SE" sz="1000" dirty="0"/>
              <a:t>in winter time </a:t>
            </a:r>
            <a:r>
              <a:rPr lang="en-US" altLang="sv-SE" sz="1000" dirty="0" smtClean="0"/>
              <a:t>was </a:t>
            </a:r>
            <a:r>
              <a:rPr lang="en-US" altLang="sv-SE" sz="1000" dirty="0"/>
              <a:t>main electricity generators. Main energy (fuel) users are written in decreasing consumption sequence</a:t>
            </a:r>
          </a:p>
          <a:p>
            <a:pPr eaLnBrk="1" hangingPunct="1">
              <a:spcBef>
                <a:spcPct val="0"/>
              </a:spcBef>
              <a:buFontTx/>
              <a:buChar char="•"/>
            </a:pPr>
            <a:r>
              <a:rPr lang="en-US" altLang="sv-SE" sz="1000" dirty="0"/>
              <a:t>The main </a:t>
            </a:r>
            <a:r>
              <a:rPr lang="en-US" altLang="sv-SE" sz="1000" b="1" dirty="0"/>
              <a:t>electricity generators</a:t>
            </a:r>
            <a:r>
              <a:rPr lang="en-US" altLang="sv-SE" sz="1000" dirty="0"/>
              <a:t> ≈ </a:t>
            </a:r>
            <a:r>
              <a:rPr lang="en-US" altLang="sv-SE" sz="1000" b="1" dirty="0"/>
              <a:t>90 000</a:t>
            </a:r>
            <a:r>
              <a:rPr lang="en-US" altLang="sv-SE" sz="1000" dirty="0"/>
              <a:t> </a:t>
            </a:r>
            <a:r>
              <a:rPr lang="en-US" altLang="sv-SE" sz="1000" dirty="0" smtClean="0"/>
              <a:t>liters (l) of </a:t>
            </a:r>
            <a:r>
              <a:rPr lang="en-US" altLang="sv-SE" sz="1000" dirty="0"/>
              <a:t>F35 per </a:t>
            </a:r>
            <a:r>
              <a:rPr lang="en-US" altLang="sv-SE" sz="1000" dirty="0" smtClean="0"/>
              <a:t>month </a:t>
            </a:r>
            <a:r>
              <a:rPr lang="en-US" altLang="sv-SE" sz="1000" dirty="0"/>
              <a:t>= </a:t>
            </a:r>
            <a:r>
              <a:rPr lang="en-US" altLang="sv-SE" sz="1000" dirty="0" smtClean="0"/>
              <a:t>77.3%</a:t>
            </a:r>
            <a:endParaRPr lang="en-US" altLang="sv-SE" sz="1000" dirty="0"/>
          </a:p>
          <a:p>
            <a:pPr eaLnBrk="1" hangingPunct="1">
              <a:spcBef>
                <a:spcPct val="0"/>
              </a:spcBef>
              <a:buFontTx/>
              <a:buChar char="•"/>
            </a:pPr>
            <a:r>
              <a:rPr lang="en-US" altLang="sv-SE" sz="1000" dirty="0" smtClean="0"/>
              <a:t>It</a:t>
            </a:r>
            <a:r>
              <a:rPr lang="en-US" altLang="sv-SE" sz="1000" baseline="0" dirty="0" smtClean="0"/>
              <a:t> was necessary</a:t>
            </a:r>
            <a:r>
              <a:rPr lang="en-US" altLang="sv-SE" sz="1000" dirty="0" smtClean="0"/>
              <a:t> </a:t>
            </a:r>
            <a:r>
              <a:rPr lang="en-US" altLang="sv-SE" sz="1000" dirty="0"/>
              <a:t>to prevent </a:t>
            </a:r>
            <a:r>
              <a:rPr lang="en-US" altLang="sv-SE" sz="1000" dirty="0" smtClean="0"/>
              <a:t>water from </a:t>
            </a:r>
            <a:r>
              <a:rPr lang="en-US" altLang="sv-SE" sz="1000" dirty="0"/>
              <a:t>freezing in storage. Heaters for Water tanks ≈ 14 000 l per </a:t>
            </a:r>
            <a:r>
              <a:rPr lang="en-US" altLang="sv-SE" sz="1000" dirty="0" smtClean="0"/>
              <a:t>month </a:t>
            </a:r>
            <a:r>
              <a:rPr lang="en-US" altLang="sv-SE" sz="1000" dirty="0"/>
              <a:t>= 12%</a:t>
            </a:r>
          </a:p>
          <a:p>
            <a:pPr eaLnBrk="1" hangingPunct="1">
              <a:spcBef>
                <a:spcPct val="0"/>
              </a:spcBef>
              <a:buFontTx/>
              <a:buChar char="•"/>
            </a:pPr>
            <a:r>
              <a:rPr lang="en-US" altLang="sv-SE" sz="1000" dirty="0"/>
              <a:t>Transportation assets (LTU) ≈ 5500 l  per </a:t>
            </a:r>
            <a:r>
              <a:rPr lang="en-US" altLang="sv-SE" sz="1000" dirty="0" smtClean="0"/>
              <a:t>month </a:t>
            </a:r>
            <a:r>
              <a:rPr lang="en-US" altLang="sv-SE" sz="1000" dirty="0"/>
              <a:t>= </a:t>
            </a:r>
            <a:r>
              <a:rPr lang="en-US" altLang="sv-SE" sz="1000" dirty="0" smtClean="0"/>
              <a:t>4.7%</a:t>
            </a:r>
            <a:endParaRPr lang="en-US" altLang="sv-SE" sz="1000" dirty="0"/>
          </a:p>
          <a:p>
            <a:pPr eaLnBrk="1" hangingPunct="1">
              <a:spcBef>
                <a:spcPct val="0"/>
              </a:spcBef>
              <a:buFontTx/>
              <a:buChar char="•"/>
            </a:pPr>
            <a:r>
              <a:rPr lang="en-US" altLang="sv-SE" sz="1000" dirty="0"/>
              <a:t>Incinerator (for waste incineration) ≈3 000 l per </a:t>
            </a:r>
            <a:r>
              <a:rPr lang="en-US" altLang="sv-SE" sz="1000" dirty="0" smtClean="0"/>
              <a:t>month </a:t>
            </a:r>
            <a:r>
              <a:rPr lang="en-US" altLang="sv-SE" sz="1000" dirty="0"/>
              <a:t>= </a:t>
            </a:r>
            <a:r>
              <a:rPr lang="en-US" altLang="sv-SE" sz="1000" dirty="0" smtClean="0"/>
              <a:t>2.6%</a:t>
            </a:r>
            <a:endParaRPr lang="en-US" altLang="sv-SE" sz="1000" dirty="0"/>
          </a:p>
          <a:p>
            <a:pPr eaLnBrk="1" hangingPunct="1">
              <a:spcBef>
                <a:spcPct val="0"/>
              </a:spcBef>
              <a:buFontTx/>
              <a:buChar char="•"/>
            </a:pPr>
            <a:r>
              <a:rPr lang="en-US" altLang="sv-SE" sz="1000" dirty="0"/>
              <a:t>Other users (transportation assets, ESKO </a:t>
            </a:r>
            <a:r>
              <a:rPr lang="en-US" altLang="sv-SE" sz="1000" dirty="0" smtClean="0"/>
              <a:t>including </a:t>
            </a:r>
            <a:r>
              <a:rPr lang="en-US" altLang="sv-SE" sz="1000" dirty="0"/>
              <a:t>contractor transportation, engineering </a:t>
            </a:r>
            <a:r>
              <a:rPr lang="en-US" altLang="sv-SE" sz="1000" dirty="0" smtClean="0"/>
              <a:t>assets) </a:t>
            </a:r>
            <a:r>
              <a:rPr lang="en-US" altLang="sv-SE" sz="1000" dirty="0"/>
              <a:t>≈ </a:t>
            </a:r>
            <a:r>
              <a:rPr lang="en-US" altLang="sv-SE" sz="1000" dirty="0" smtClean="0"/>
              <a:t>3 900 </a:t>
            </a:r>
            <a:r>
              <a:rPr lang="en-US" altLang="sv-SE" sz="1000" dirty="0"/>
              <a:t>l per </a:t>
            </a:r>
            <a:r>
              <a:rPr lang="en-US" altLang="sv-SE" sz="1000" dirty="0" smtClean="0"/>
              <a:t>month </a:t>
            </a:r>
            <a:r>
              <a:rPr lang="en-US" altLang="sv-SE" sz="1000" dirty="0"/>
              <a:t>= </a:t>
            </a:r>
          </a:p>
          <a:p>
            <a:pPr eaLnBrk="1" hangingPunct="1">
              <a:spcBef>
                <a:spcPct val="0"/>
              </a:spcBef>
              <a:buFontTx/>
              <a:buNone/>
            </a:pPr>
            <a:r>
              <a:rPr lang="en-US" altLang="sv-SE" sz="1000" b="1" dirty="0"/>
              <a:t>Total 116, </a:t>
            </a:r>
            <a:r>
              <a:rPr lang="en-US" altLang="sv-SE" sz="1000" b="1" dirty="0" smtClean="0"/>
              <a:t>400 </a:t>
            </a:r>
            <a:r>
              <a:rPr lang="en-US" altLang="sv-SE" sz="1000" b="1" dirty="0"/>
              <a:t>l</a:t>
            </a:r>
          </a:p>
          <a:p>
            <a:pPr marL="83334">
              <a:spcBef>
                <a:spcPct val="0"/>
              </a:spcBef>
            </a:pPr>
            <a:endParaRPr lang="en-US" altLang="sv-SE" sz="1000" b="1" dirty="0"/>
          </a:p>
          <a:p>
            <a:pPr marL="83334">
              <a:spcBef>
                <a:spcPct val="0"/>
              </a:spcBef>
            </a:pPr>
            <a:r>
              <a:rPr lang="en-US" altLang="sv-SE" sz="1000" dirty="0"/>
              <a:t>Main </a:t>
            </a:r>
            <a:r>
              <a:rPr lang="en-US" altLang="sv-SE" sz="1000" b="1" dirty="0"/>
              <a:t>electricity generators </a:t>
            </a:r>
            <a:r>
              <a:rPr lang="en-US" altLang="sv-SE" sz="1000" b="1" dirty="0" smtClean="0"/>
              <a:t>provide </a:t>
            </a:r>
            <a:r>
              <a:rPr lang="en-US" altLang="sv-SE" sz="1000" b="1" dirty="0"/>
              <a:t>electricity </a:t>
            </a:r>
            <a:r>
              <a:rPr lang="en-US" altLang="sv-SE" sz="1000" b="0" dirty="0"/>
              <a:t>for:</a:t>
            </a:r>
          </a:p>
          <a:p>
            <a:pPr marL="368594" indent="-285259">
              <a:spcBef>
                <a:spcPct val="0"/>
              </a:spcBef>
              <a:buFontTx/>
              <a:buChar char="•"/>
            </a:pPr>
            <a:r>
              <a:rPr lang="en-US" altLang="sv-SE" sz="1000" dirty="0" err="1" smtClean="0"/>
              <a:t>Downlisted</a:t>
            </a:r>
            <a:r>
              <a:rPr lang="en-US" altLang="sv-SE" sz="1000" dirty="0" smtClean="0"/>
              <a:t> </a:t>
            </a:r>
            <a:r>
              <a:rPr lang="en-US" altLang="sv-SE" sz="1000" dirty="0"/>
              <a:t>users (amount of fuel needed to produce </a:t>
            </a:r>
            <a:r>
              <a:rPr lang="en-US" altLang="sv-SE" sz="1000" dirty="0" smtClean="0"/>
              <a:t>electricity, </a:t>
            </a:r>
            <a:r>
              <a:rPr lang="en-US" altLang="sv-SE" sz="1000" dirty="0"/>
              <a:t>l. per month.):</a:t>
            </a:r>
          </a:p>
          <a:p>
            <a:pPr marL="368594" indent="-285259">
              <a:spcBef>
                <a:spcPct val="0"/>
              </a:spcBef>
              <a:buFontTx/>
              <a:buChar char="•"/>
            </a:pPr>
            <a:r>
              <a:rPr lang="en-US" altLang="sv-SE" sz="1000" dirty="0"/>
              <a:t>Accommodation (≈ </a:t>
            </a:r>
            <a:r>
              <a:rPr lang="en-US" altLang="sv-SE" sz="1000" dirty="0" smtClean="0"/>
              <a:t>36 000 </a:t>
            </a:r>
            <a:r>
              <a:rPr lang="en-US" altLang="sv-SE" sz="1000" dirty="0"/>
              <a:t>l.);  = 40%, Offices (≈ </a:t>
            </a:r>
            <a:r>
              <a:rPr lang="en-US" altLang="sv-SE" sz="1000" dirty="0" smtClean="0"/>
              <a:t>11 700 </a:t>
            </a:r>
            <a:r>
              <a:rPr lang="en-US" altLang="sv-SE" sz="1000" dirty="0"/>
              <a:t>l.); = 13%, HQ (TOC) (≈ </a:t>
            </a:r>
            <a:r>
              <a:rPr lang="en-US" altLang="sv-SE" sz="1000" dirty="0" smtClean="0"/>
              <a:t>8 100 </a:t>
            </a:r>
            <a:r>
              <a:rPr lang="en-US" altLang="sv-SE" sz="1000" dirty="0"/>
              <a:t>l.); = 9 %, Kitchen, mess-hall (≈ </a:t>
            </a:r>
            <a:r>
              <a:rPr lang="en-US" altLang="sv-SE" sz="1000" dirty="0" smtClean="0"/>
              <a:t>7 600 </a:t>
            </a:r>
            <a:r>
              <a:rPr lang="en-US" altLang="sv-SE" sz="1000" dirty="0"/>
              <a:t>l.); = 8,4 %, Communication equipment (≈ </a:t>
            </a:r>
            <a:r>
              <a:rPr lang="en-US" altLang="sv-SE" sz="1000" dirty="0" smtClean="0"/>
              <a:t>4 500 </a:t>
            </a:r>
            <a:r>
              <a:rPr lang="en-US" altLang="sv-SE" sz="1000" dirty="0"/>
              <a:t>l.); = 5 %, Recreation: welfare building,  sport hall, sauna (≈ </a:t>
            </a:r>
            <a:r>
              <a:rPr lang="en-US" altLang="sv-SE" sz="1000" dirty="0" smtClean="0"/>
              <a:t>4 500 </a:t>
            </a:r>
            <a:r>
              <a:rPr lang="en-US" altLang="sv-SE" sz="1000" dirty="0"/>
              <a:t>l.); = 5 %, Others (medical, sanitary, </a:t>
            </a:r>
            <a:r>
              <a:rPr lang="en-US" altLang="sv-SE" sz="1000" dirty="0" smtClean="0"/>
              <a:t>laundry,</a:t>
            </a:r>
            <a:r>
              <a:rPr lang="en-US" altLang="sv-SE" sz="1000" baseline="0" dirty="0" smtClean="0"/>
              <a:t> etc</a:t>
            </a:r>
            <a:r>
              <a:rPr lang="en-US" altLang="sv-SE" sz="1000" dirty="0" smtClean="0"/>
              <a:t>.) </a:t>
            </a:r>
            <a:r>
              <a:rPr lang="en-US" altLang="sv-SE" sz="1000" dirty="0"/>
              <a:t>≈</a:t>
            </a:r>
            <a:r>
              <a:rPr lang="en-US" altLang="sv-SE" sz="1000" dirty="0" smtClean="0"/>
              <a:t>17 600 </a:t>
            </a:r>
            <a:r>
              <a:rPr lang="en-US" altLang="sv-SE" sz="1000" dirty="0"/>
              <a:t>l.) = 19,6 % = </a:t>
            </a:r>
            <a:r>
              <a:rPr lang="en-US" altLang="sv-SE" sz="1000" b="1" dirty="0"/>
              <a:t>Total: </a:t>
            </a:r>
            <a:r>
              <a:rPr lang="en-US" altLang="sv-SE" sz="1000" b="1" dirty="0" smtClean="0"/>
              <a:t>90 000 </a:t>
            </a:r>
            <a:r>
              <a:rPr lang="en-US" altLang="sv-SE" sz="1000" b="1" dirty="0"/>
              <a:t>l</a:t>
            </a:r>
          </a:p>
          <a:p>
            <a:pPr eaLnBrk="1" hangingPunct="1">
              <a:spcBef>
                <a:spcPct val="0"/>
              </a:spcBef>
              <a:buFontTx/>
              <a:buNone/>
            </a:pPr>
            <a:endParaRPr lang="en-US" altLang="sv-SE" sz="1000" dirty="0">
              <a:ea typeface="MS PGothic" pitchFamily="34" charset="-128"/>
            </a:endParaRPr>
          </a:p>
          <a:p>
            <a:pPr defTabSz="923087">
              <a:defRPr/>
            </a:pPr>
            <a:r>
              <a:rPr lang="en-US" sz="1000" b="1" dirty="0"/>
              <a:t>Reference/further reading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Drawn </a:t>
            </a:r>
            <a:r>
              <a:rPr lang="en-US" sz="1000" dirty="0"/>
              <a:t>from </a:t>
            </a:r>
            <a:r>
              <a:rPr lang="en-US" sz="1000" dirty="0" smtClean="0"/>
              <a:t>COL </a:t>
            </a:r>
            <a:r>
              <a:rPr lang="en-US" sz="1000" dirty="0" err="1" smtClean="0"/>
              <a:t>Romualdas</a:t>
            </a:r>
            <a:r>
              <a:rPr lang="en-US" sz="1000" dirty="0" smtClean="0"/>
              <a:t> PETKEVIČIUS, Director NATO Energy Security Centre of Excellence,</a:t>
            </a:r>
            <a:r>
              <a:rPr lang="en-US" sz="1000" baseline="0" dirty="0" smtClean="0"/>
              <a:t> </a:t>
            </a:r>
            <a:r>
              <a:rPr lang="en-US" sz="1000" i="1" dirty="0" smtClean="0"/>
              <a:t>NATO </a:t>
            </a:r>
            <a:r>
              <a:rPr lang="en-US" altLang="sv-SE" sz="1000" i="1" dirty="0"/>
              <a:t>Command Post Exercise (CPX) ENERGEX, 2012, The Sustainable Military Compounds (Towards a Zero Footprint Compound)</a:t>
            </a:r>
            <a:r>
              <a:rPr lang="en-US" altLang="sv-SE" sz="1000" dirty="0"/>
              <a:t> </a:t>
            </a:r>
            <a:r>
              <a:rPr lang="en-US" altLang="sv-SE" sz="1000" dirty="0" smtClean="0"/>
              <a:t>(Chatham,</a:t>
            </a:r>
            <a:r>
              <a:rPr lang="en-US" altLang="sv-SE" sz="1000" baseline="0" dirty="0" smtClean="0"/>
              <a:t> </a:t>
            </a:r>
            <a:r>
              <a:rPr lang="en-US" altLang="sv-SE" sz="1000" dirty="0" smtClean="0"/>
              <a:t>United Kingdom, </a:t>
            </a:r>
            <a:r>
              <a:rPr lang="en-US" altLang="sv-SE" sz="1000" dirty="0"/>
              <a:t>8 – 11 October </a:t>
            </a:r>
            <a:r>
              <a:rPr lang="en-US" altLang="sv-SE" sz="1000" dirty="0" smtClean="0"/>
              <a:t>2012).</a:t>
            </a:r>
            <a:endParaRPr lang="en-GB" altLang="sv-SE" sz="100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D6AA11AA-BC61-4D34-86A4-DF0E3E80CE03}" type="slidenum">
              <a:rPr lang="sv-SE" smtClean="0"/>
              <a:t>22</a:t>
            </a:fld>
            <a:endParaRPr lang="sv-SE"/>
          </a:p>
        </p:txBody>
      </p:sp>
    </p:spTree>
    <p:extLst>
      <p:ext uri="{BB962C8B-B14F-4D97-AF65-F5344CB8AC3E}">
        <p14:creationId xmlns:p14="http://schemas.microsoft.com/office/powerpoint/2010/main" val="1495440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pPr defTabSz="923087">
              <a:defRPr/>
            </a:pPr>
            <a:r>
              <a:rPr lang="en-US" sz="1000" dirty="0"/>
              <a:t>The numbers included in this slide are a rough estimation of energy consumption within the camp based on figures from the NATO </a:t>
            </a:r>
            <a:r>
              <a:rPr lang="en-US" altLang="sv-SE" sz="1000" dirty="0">
                <a:latin typeface="Calibri" panose="020F0502020204030204" pitchFamily="34" charset="0"/>
              </a:rPr>
              <a:t>Command Post Exercise (CPX) ENERGEX, 2012. (see previous slide)</a:t>
            </a:r>
          </a:p>
          <a:p>
            <a:pPr defTabSz="923087">
              <a:defRPr/>
            </a:pPr>
            <a:endParaRPr lang="en-US" altLang="sv-SE" sz="1000" dirty="0">
              <a:latin typeface="Calibri" panose="020F0502020204030204" pitchFamily="34" charset="0"/>
            </a:endParaRPr>
          </a:p>
          <a:p>
            <a:pPr defTabSz="923087">
              <a:defRPr/>
            </a:pPr>
            <a:r>
              <a:rPr lang="en-US" altLang="sv-SE" sz="1000" b="1" dirty="0">
                <a:latin typeface="Calibri" panose="020F0502020204030204" pitchFamily="34" charset="0"/>
              </a:rPr>
              <a:t>These are NOT actual measured energy  consumption at Camp Castor.</a:t>
            </a:r>
          </a:p>
          <a:p>
            <a:pPr defTabSz="923087">
              <a:defRPr/>
            </a:pPr>
            <a:endParaRPr lang="en-US" altLang="sv-SE" sz="1000" u="sng" dirty="0">
              <a:latin typeface="Calibri" panose="020F0502020204030204" pitchFamily="34" charset="0"/>
            </a:endParaRPr>
          </a:p>
          <a:p>
            <a:pPr eaLnBrk="1" hangingPunct="1">
              <a:spcBef>
                <a:spcPct val="0"/>
              </a:spcBef>
              <a:buFontTx/>
              <a:buNone/>
            </a:pPr>
            <a:r>
              <a:rPr lang="en-US" altLang="sv-SE" sz="1000" dirty="0">
                <a:latin typeface="Calibri" panose="020F0502020204030204" pitchFamily="34" charset="0"/>
              </a:rPr>
              <a:t>Furthermore, these numbers </a:t>
            </a:r>
            <a:r>
              <a:rPr lang="en-US" altLang="sv-SE" sz="1000" b="1" dirty="0">
                <a:latin typeface="Calibri" panose="020F0502020204030204" pitchFamily="34" charset="0"/>
              </a:rPr>
              <a:t>DO NOT </a:t>
            </a:r>
            <a:r>
              <a:rPr lang="en-US" altLang="sv-SE" sz="1000" dirty="0">
                <a:latin typeface="Calibri" panose="020F0502020204030204" pitchFamily="34" charset="0"/>
              </a:rPr>
              <a:t>include other energy uses as described in ENERGEX (see previous slide), that is </a:t>
            </a:r>
            <a:r>
              <a:rPr lang="en-US" altLang="sv-SE" sz="1000" dirty="0"/>
              <a:t>Transportation </a:t>
            </a:r>
            <a:r>
              <a:rPr lang="en-US" altLang="sv-SE" sz="1000" dirty="0" smtClean="0"/>
              <a:t>assets</a:t>
            </a:r>
            <a:r>
              <a:rPr lang="en-US" altLang="sv-SE" sz="1000" dirty="0" smtClean="0">
                <a:latin typeface="Calibri" panose="020F0502020204030204" pitchFamily="34" charset="0"/>
              </a:rPr>
              <a:t>, </a:t>
            </a:r>
            <a:r>
              <a:rPr lang="en-US" altLang="sv-SE" sz="1000" dirty="0"/>
              <a:t>Incinerator (for waste incineration), Other users (transportation assets, ESKO </a:t>
            </a:r>
            <a:r>
              <a:rPr lang="en-US" altLang="sv-SE" sz="1000" dirty="0" smtClean="0"/>
              <a:t>including </a:t>
            </a:r>
            <a:r>
              <a:rPr lang="en-US" altLang="sv-SE" sz="1000" dirty="0"/>
              <a:t>contractor transportation, engineering </a:t>
            </a:r>
            <a:r>
              <a:rPr lang="en-US" altLang="sv-SE" sz="1000" dirty="0" smtClean="0"/>
              <a:t>assets) </a:t>
            </a:r>
            <a:r>
              <a:rPr lang="en-US" altLang="sv-SE" sz="1000" dirty="0"/>
              <a:t>or a</a:t>
            </a:r>
            <a:r>
              <a:rPr lang="en-US" altLang="sv-SE" sz="1000" dirty="0">
                <a:latin typeface="Calibri" panose="020F0502020204030204" pitchFamily="34" charset="0"/>
              </a:rPr>
              <a:t>ny</a:t>
            </a:r>
            <a:r>
              <a:rPr lang="en-US" altLang="sv-SE" sz="1000" dirty="0"/>
              <a:t> Heaters for Water tanks </a:t>
            </a:r>
            <a:r>
              <a:rPr lang="en-US" altLang="sv-SE" sz="1000" dirty="0" smtClean="0"/>
              <a:t>(to prevent </a:t>
            </a:r>
            <a:r>
              <a:rPr lang="en-US" altLang="sv-SE" sz="1000" dirty="0"/>
              <a:t>water freezing in storage</a:t>
            </a:r>
            <a:r>
              <a:rPr lang="en-US" altLang="sv-SE" sz="1000" dirty="0" smtClean="0"/>
              <a:t>).</a:t>
            </a:r>
            <a:endParaRPr lang="en-US" altLang="sv-SE" sz="1000" dirty="0"/>
          </a:p>
          <a:p>
            <a:pPr eaLnBrk="1" hangingPunct="1">
              <a:spcBef>
                <a:spcPct val="0"/>
              </a:spcBef>
              <a:buFontTx/>
              <a:buNone/>
            </a:pPr>
            <a:endParaRPr lang="en-US" altLang="sv-SE" sz="1000" dirty="0"/>
          </a:p>
          <a:p>
            <a:pPr eaLnBrk="1" hangingPunct="1">
              <a:spcBef>
                <a:spcPct val="0"/>
              </a:spcBef>
              <a:buFontTx/>
              <a:buNone/>
            </a:pPr>
            <a:r>
              <a:rPr lang="en-US" altLang="sv-SE" sz="1000" dirty="0"/>
              <a:t>Break down:</a:t>
            </a:r>
          </a:p>
          <a:p>
            <a:pPr eaLnBrk="1" hangingPunct="1">
              <a:spcBef>
                <a:spcPct val="0"/>
              </a:spcBef>
              <a:buFontTx/>
              <a:buNone/>
            </a:pPr>
            <a:r>
              <a:rPr lang="en-US" altLang="sv-SE" sz="1000" dirty="0"/>
              <a:t>Accommodations = </a:t>
            </a:r>
            <a:r>
              <a:rPr lang="en-US" altLang="sv-SE" sz="1000" dirty="0" smtClean="0"/>
              <a:t>40%</a:t>
            </a:r>
            <a:endParaRPr lang="en-US" altLang="sv-SE" sz="1000" dirty="0"/>
          </a:p>
          <a:p>
            <a:pPr defTabSz="923087">
              <a:spcBef>
                <a:spcPct val="0"/>
              </a:spcBef>
              <a:defRPr/>
            </a:pPr>
            <a:r>
              <a:rPr lang="en-US" altLang="sv-SE" sz="1000" dirty="0"/>
              <a:t>Recreation = welfare building,  sport hall, sauna </a:t>
            </a:r>
            <a:r>
              <a:rPr lang="en-US" altLang="sv-SE" sz="1000" dirty="0" smtClean="0"/>
              <a:t>5%</a:t>
            </a:r>
            <a:endParaRPr lang="en-US" altLang="sv-SE" sz="1000" dirty="0"/>
          </a:p>
          <a:p>
            <a:pPr defTabSz="923087">
              <a:spcBef>
                <a:spcPct val="0"/>
              </a:spcBef>
              <a:defRPr/>
            </a:pPr>
            <a:r>
              <a:rPr lang="en-US" altLang="sv-SE" sz="1000" dirty="0"/>
              <a:t>Kitchen and mess-hall = </a:t>
            </a:r>
            <a:r>
              <a:rPr lang="en-US" altLang="sv-SE" sz="1000" dirty="0" smtClean="0"/>
              <a:t>8.4%</a:t>
            </a:r>
            <a:endParaRPr lang="en-US" altLang="sv-SE" sz="1000" dirty="0"/>
          </a:p>
          <a:p>
            <a:pPr defTabSz="923087">
              <a:spcBef>
                <a:spcPct val="0"/>
              </a:spcBef>
              <a:defRPr/>
            </a:pPr>
            <a:r>
              <a:rPr lang="en-US" altLang="sv-SE" sz="1000" dirty="0"/>
              <a:t>Administrative =</a:t>
            </a:r>
          </a:p>
          <a:p>
            <a:pPr marL="368594" indent="-285259">
              <a:spcBef>
                <a:spcPct val="0"/>
              </a:spcBef>
              <a:buFontTx/>
              <a:buChar char="•"/>
            </a:pPr>
            <a:r>
              <a:rPr lang="en-US" altLang="sv-SE" sz="1000" dirty="0"/>
              <a:t>Offices (≈ </a:t>
            </a:r>
            <a:r>
              <a:rPr lang="en-US" altLang="sv-SE" sz="1000" dirty="0" smtClean="0"/>
              <a:t>11 700 </a:t>
            </a:r>
            <a:r>
              <a:rPr lang="en-US" altLang="sv-SE" sz="1000" dirty="0"/>
              <a:t>l</a:t>
            </a:r>
            <a:r>
              <a:rPr lang="en-US" altLang="sv-SE" sz="1000" dirty="0" smtClean="0"/>
              <a:t>.) </a:t>
            </a:r>
            <a:r>
              <a:rPr lang="en-US" altLang="sv-SE" sz="1000" dirty="0"/>
              <a:t>= 13% </a:t>
            </a:r>
          </a:p>
          <a:p>
            <a:pPr marL="368594" indent="-285259">
              <a:spcBef>
                <a:spcPct val="0"/>
              </a:spcBef>
              <a:buFontTx/>
              <a:buChar char="•"/>
            </a:pPr>
            <a:r>
              <a:rPr lang="en-US" altLang="sv-SE" sz="1000" dirty="0"/>
              <a:t>HQ (TOC) (≈ </a:t>
            </a:r>
            <a:r>
              <a:rPr lang="en-US" altLang="sv-SE" sz="1000" dirty="0" smtClean="0"/>
              <a:t>8 100 </a:t>
            </a:r>
            <a:r>
              <a:rPr lang="en-US" altLang="sv-SE" sz="1000" dirty="0"/>
              <a:t>l</a:t>
            </a:r>
            <a:r>
              <a:rPr lang="en-US" altLang="sv-SE" sz="1000" dirty="0" smtClean="0"/>
              <a:t>.) </a:t>
            </a:r>
            <a:r>
              <a:rPr lang="en-US" altLang="sv-SE" sz="1000" dirty="0"/>
              <a:t>= </a:t>
            </a:r>
            <a:r>
              <a:rPr lang="en-US" altLang="sv-SE" sz="1000" dirty="0" smtClean="0"/>
              <a:t>9%</a:t>
            </a:r>
            <a:endParaRPr lang="en-US" altLang="sv-SE" sz="1000" dirty="0"/>
          </a:p>
          <a:p>
            <a:pPr marL="368594" indent="-285259">
              <a:spcBef>
                <a:spcPct val="0"/>
              </a:spcBef>
              <a:buFontTx/>
              <a:buChar char="•"/>
            </a:pPr>
            <a:r>
              <a:rPr lang="en-US" altLang="sv-SE" sz="1000" dirty="0"/>
              <a:t>Communication equipment (≈ </a:t>
            </a:r>
            <a:r>
              <a:rPr lang="en-US" altLang="sv-SE" sz="1000" dirty="0" smtClean="0"/>
              <a:t>4 500 </a:t>
            </a:r>
            <a:r>
              <a:rPr lang="en-US" altLang="sv-SE" sz="1000" dirty="0"/>
              <a:t>l</a:t>
            </a:r>
            <a:r>
              <a:rPr lang="en-US" altLang="sv-SE" sz="1000" dirty="0" smtClean="0"/>
              <a:t>.) </a:t>
            </a:r>
            <a:r>
              <a:rPr lang="en-US" altLang="sv-SE" sz="1000" dirty="0"/>
              <a:t>= </a:t>
            </a:r>
            <a:r>
              <a:rPr lang="en-US" altLang="sv-SE" sz="1000" dirty="0" smtClean="0"/>
              <a:t>5%</a:t>
            </a:r>
            <a:endParaRPr lang="en-US" altLang="sv-SE" sz="1000" dirty="0"/>
          </a:p>
          <a:p>
            <a:pPr defTabSz="923087">
              <a:defRPr/>
            </a:pPr>
            <a:r>
              <a:rPr lang="en-US" altLang="sv-SE" sz="1000" dirty="0">
                <a:latin typeface="Arial" panose="020B0604020202020204" pitchFamily="34" charset="0"/>
              </a:rPr>
              <a:t>Other = medical, </a:t>
            </a:r>
            <a:r>
              <a:rPr lang="en-US" altLang="sv-SE" sz="1000" dirty="0" smtClean="0">
                <a:latin typeface="Arial" panose="020B0604020202020204" pitchFamily="34" charset="0"/>
              </a:rPr>
              <a:t>sanitary, laundry, etc. (3 900 l.) = 20%</a:t>
            </a:r>
            <a:endParaRPr lang="en-US" altLang="sv-SE" sz="1000" dirty="0">
              <a:latin typeface="Arial" panose="020B0604020202020204" pitchFamily="34" charset="0"/>
            </a:endParaRPr>
          </a:p>
          <a:p>
            <a:endParaRPr lang="sv-SE" sz="100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23</a:t>
            </a:fld>
            <a:endParaRPr lang="sv-SE"/>
          </a:p>
        </p:txBody>
      </p:sp>
    </p:spTree>
    <p:extLst>
      <p:ext uri="{BB962C8B-B14F-4D97-AF65-F5344CB8AC3E}">
        <p14:creationId xmlns:p14="http://schemas.microsoft.com/office/powerpoint/2010/main" val="3156000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pPr marL="0" lvl="1" defTabSz="964791">
              <a:defRPr/>
            </a:pPr>
            <a:r>
              <a:rPr lang="en-US" sz="1000" dirty="0"/>
              <a:t>Camp Nobel is a camp composed primarily of tents for living and operating space. </a:t>
            </a:r>
            <a:r>
              <a:rPr lang="en-US" sz="1000" dirty="0" smtClean="0"/>
              <a:t>It </a:t>
            </a:r>
            <a:r>
              <a:rPr lang="en-US" sz="1000" dirty="0"/>
              <a:t>is a multi-national camp but the challenges listed above were those experienced by the Swedish Armed </a:t>
            </a:r>
            <a:r>
              <a:rPr lang="en-US" sz="1000" dirty="0" smtClean="0"/>
              <a:t>Forces (</a:t>
            </a:r>
            <a:r>
              <a:rPr lang="en-US" sz="1000" dirty="0" err="1" smtClean="0"/>
              <a:t>SwAF</a:t>
            </a:r>
            <a:r>
              <a:rPr lang="en-US" sz="1000" dirty="0" smtClean="0"/>
              <a:t>).</a:t>
            </a:r>
            <a:endParaRPr lang="en-US" sz="1000" dirty="0"/>
          </a:p>
          <a:p>
            <a:pPr marL="0" lvl="1" defTabSz="964791">
              <a:defRPr/>
            </a:pPr>
            <a:r>
              <a:rPr lang="en-US" sz="1000" dirty="0"/>
              <a:t>Sufficient access to energy is a prerequisite for </a:t>
            </a:r>
            <a:r>
              <a:rPr lang="en-US" sz="1000" dirty="0" err="1"/>
              <a:t>SwAF</a:t>
            </a:r>
            <a:r>
              <a:rPr lang="en-US" sz="1000" dirty="0"/>
              <a:t> operations in </a:t>
            </a:r>
            <a:r>
              <a:rPr lang="en-US" sz="1000" dirty="0" smtClean="0"/>
              <a:t>Mali </a:t>
            </a:r>
            <a:r>
              <a:rPr lang="en-US" sz="1000" dirty="0"/>
              <a:t>and elsewhere.</a:t>
            </a:r>
          </a:p>
          <a:p>
            <a:pPr marL="0" lvl="1" defTabSz="964791">
              <a:defRPr/>
            </a:pPr>
            <a:endParaRPr lang="en-US" sz="1000" dirty="0"/>
          </a:p>
          <a:p>
            <a:pPr marL="0" lvl="1" defTabSz="964791">
              <a:defRPr/>
            </a:pPr>
            <a:r>
              <a:rPr lang="en-US" sz="1000" dirty="0" smtClean="0"/>
              <a:t>The </a:t>
            </a:r>
            <a:r>
              <a:rPr lang="en-US" sz="1000" dirty="0" err="1"/>
              <a:t>SwAF</a:t>
            </a:r>
            <a:r>
              <a:rPr lang="en-US" sz="1000" dirty="0"/>
              <a:t> needs to increase its understanding of energy consumption and how to minimize </a:t>
            </a:r>
            <a:r>
              <a:rPr lang="en-US" sz="1000" dirty="0" smtClean="0"/>
              <a:t>the unnecessary </a:t>
            </a:r>
            <a:r>
              <a:rPr lang="en-US" sz="1000" dirty="0"/>
              <a:t>waste of </a:t>
            </a:r>
            <a:r>
              <a:rPr lang="en-US" sz="1000" dirty="0" smtClean="0"/>
              <a:t>energy.</a:t>
            </a:r>
            <a:endParaRPr lang="en-US" sz="1000" dirty="0"/>
          </a:p>
          <a:p>
            <a:pPr marL="0" lvl="1" defTabSz="964791">
              <a:defRPr/>
            </a:pPr>
            <a:endParaRPr lang="en-US" sz="1000" dirty="0"/>
          </a:p>
          <a:p>
            <a:pPr marL="0" lvl="1" defTabSz="964791">
              <a:defRPr/>
            </a:pPr>
            <a:r>
              <a:rPr lang="en-US" sz="1000" dirty="0"/>
              <a:t>In </a:t>
            </a:r>
            <a:r>
              <a:rPr lang="en-US" sz="1000" dirty="0" smtClean="0"/>
              <a:t>addition, </a:t>
            </a:r>
            <a:r>
              <a:rPr lang="en-US" sz="1000" dirty="0"/>
              <a:t>the UN </a:t>
            </a:r>
            <a:r>
              <a:rPr lang="en-US" sz="1000" dirty="0" smtClean="0"/>
              <a:t>DPKO/DFS’ </a:t>
            </a:r>
            <a:r>
              <a:rPr lang="en-US" sz="1000" i="1" dirty="0"/>
              <a:t>Environmental Policy for UN Field Missions </a:t>
            </a:r>
            <a:r>
              <a:rPr lang="en-US" sz="1000" dirty="0"/>
              <a:t>(2009) , para 37 demands that: the mission </a:t>
            </a:r>
            <a:r>
              <a:rPr lang="en-US" sz="1000" i="1" dirty="0"/>
              <a:t>“will take measures to ensure that the use of energy is optimized by the mission with the aim to minimize the mission’s greenhouse-gas emissions while ensuring enough power for proper functioning.”</a:t>
            </a:r>
          </a:p>
          <a:p>
            <a:pPr marL="0" lvl="1" defTabSz="964791">
              <a:defRPr/>
            </a:pPr>
            <a:endParaRPr lang="en-US" sz="1000" i="1" dirty="0"/>
          </a:p>
          <a:p>
            <a:pPr marL="0" lvl="1" defTabSz="964791">
              <a:defRPr/>
            </a:pPr>
            <a:r>
              <a:rPr lang="en-US" sz="1000" b="1" dirty="0"/>
              <a:t>Reference/further </a:t>
            </a:r>
            <a:r>
              <a:rPr lang="en-US" sz="1000" b="1" dirty="0" smtClean="0"/>
              <a:t>reading:</a:t>
            </a:r>
            <a:endParaRPr lang="en-US" sz="1000" i="1" dirty="0"/>
          </a:p>
          <a:p>
            <a:pPr marL="0" lvl="1" defTabSz="964791">
              <a:defRPr/>
            </a:pPr>
            <a:r>
              <a:rPr lang="en-US" sz="1000" dirty="0"/>
              <a:t>UN </a:t>
            </a:r>
            <a:r>
              <a:rPr lang="en-US" sz="1000" dirty="0" smtClean="0"/>
              <a:t>DPKO/DFS, </a:t>
            </a:r>
            <a:r>
              <a:rPr lang="en-US" sz="1000" i="1" dirty="0"/>
              <a:t>Environmental Policy for UN Field Missions </a:t>
            </a:r>
            <a:r>
              <a:rPr lang="en-US" sz="1000" dirty="0"/>
              <a:t>(2009), para 37</a:t>
            </a:r>
          </a:p>
          <a:p>
            <a:pPr marL="0" lvl="1" defTabSz="964791">
              <a:defRPr/>
            </a:pPr>
            <a:endParaRPr lang="sv-SE" dirty="0" smtClean="0"/>
          </a:p>
          <a:p>
            <a:endParaRPr lang="sv-SE" dirty="0" smtClean="0"/>
          </a:p>
          <a:p>
            <a:endParaRPr lang="sv-SE" dirty="0" smtClean="0"/>
          </a:p>
          <a:p>
            <a:r>
              <a:rPr lang="sv-SE" sz="1300" dirty="0"/>
              <a:t>                            </a:t>
            </a:r>
            <a:endParaRPr lang="sv-SE"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24</a:t>
            </a:fld>
            <a:endParaRPr lang="sv-SE"/>
          </a:p>
        </p:txBody>
      </p:sp>
    </p:spTree>
    <p:extLst>
      <p:ext uri="{BB962C8B-B14F-4D97-AF65-F5344CB8AC3E}">
        <p14:creationId xmlns:p14="http://schemas.microsoft.com/office/powerpoint/2010/main" val="1837816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sz="1000" dirty="0"/>
              <a:t>In </a:t>
            </a:r>
            <a:r>
              <a:rPr lang="en-US" sz="1000" dirty="0" smtClean="0"/>
              <a:t>2012, </a:t>
            </a:r>
            <a:r>
              <a:rPr lang="en-US" sz="1000" dirty="0"/>
              <a:t>the Swedish Armed Forces assigned a student at the Royal Institute of Technology to assess the consumption of energy at Camp Northern Lights (CNL</a:t>
            </a:r>
            <a:r>
              <a:rPr lang="en-US" sz="1000" dirty="0" smtClean="0"/>
              <a:t>), </a:t>
            </a:r>
            <a:r>
              <a:rPr lang="en-US" sz="1000" dirty="0"/>
              <a:t>Afghanistan.</a:t>
            </a:r>
          </a:p>
          <a:p>
            <a:endParaRPr lang="en-US" sz="1000" dirty="0"/>
          </a:p>
          <a:p>
            <a:r>
              <a:rPr lang="en-US" sz="1000" dirty="0"/>
              <a:t>The slide shows a breakdown of the electricity consumption  during </a:t>
            </a:r>
            <a:r>
              <a:rPr lang="en-US" sz="1000" dirty="0" smtClean="0"/>
              <a:t>certain weeks </a:t>
            </a:r>
            <a:r>
              <a:rPr lang="en-US" sz="1000" dirty="0"/>
              <a:t>in 2011 and 2012. On average, the consumption was approximately 34 000 liters per week (</a:t>
            </a:r>
            <a:r>
              <a:rPr lang="en-US" sz="1000" dirty="0" smtClean="0"/>
              <a:t>approximately 75% </a:t>
            </a:r>
            <a:r>
              <a:rPr lang="en-US" sz="1000" dirty="0"/>
              <a:t>of a fuel truck).</a:t>
            </a:r>
          </a:p>
          <a:p>
            <a:endParaRPr lang="en-US" sz="1000" dirty="0"/>
          </a:p>
          <a:p>
            <a:r>
              <a:rPr lang="en-US" sz="1000" dirty="0"/>
              <a:t>The largest consumers were the kitchen facilities and the 25 air conditioning units, </a:t>
            </a:r>
            <a:r>
              <a:rPr lang="en-US" sz="1000" dirty="0" smtClean="0"/>
              <a:t>which </a:t>
            </a:r>
            <a:r>
              <a:rPr lang="en-US" sz="1000" dirty="0"/>
              <a:t>alone accounted for </a:t>
            </a:r>
            <a:r>
              <a:rPr lang="en-US" sz="1000" dirty="0" smtClean="0"/>
              <a:t>24.4</a:t>
            </a:r>
            <a:r>
              <a:rPr lang="en-US" sz="1000" dirty="0"/>
              <a:t>% of the total consumption.</a:t>
            </a:r>
          </a:p>
          <a:p>
            <a:endParaRPr lang="en-US" sz="1000" dirty="0"/>
          </a:p>
          <a:p>
            <a:pPr defTabSz="923087">
              <a:defRPr/>
            </a:pPr>
            <a:r>
              <a:rPr lang="en-US" sz="1000" b="1" dirty="0"/>
              <a:t>Reference/further </a:t>
            </a:r>
            <a:r>
              <a:rPr lang="en-US" sz="1000" b="1" dirty="0" smtClean="0"/>
              <a:t>reading</a:t>
            </a:r>
            <a:endParaRPr lang="en-US" sz="1000" dirty="0"/>
          </a:p>
          <a:p>
            <a:pPr>
              <a:defRPr/>
            </a:pPr>
            <a:r>
              <a:rPr lang="en-US" sz="1000" dirty="0" smtClean="0"/>
              <a:t>Johan </a:t>
            </a:r>
            <a:r>
              <a:rPr lang="en-US" sz="1000" dirty="0" err="1" smtClean="0"/>
              <a:t>Ihlis</a:t>
            </a:r>
            <a:r>
              <a:rPr lang="en-US" sz="1000" dirty="0"/>
              <a:t>,</a:t>
            </a:r>
            <a:r>
              <a:rPr lang="en-US" sz="1000" dirty="0" smtClean="0"/>
              <a:t> </a:t>
            </a:r>
            <a:r>
              <a:rPr lang="en-US" sz="1000" i="1" dirty="0"/>
              <a:t>Campers </a:t>
            </a:r>
            <a:r>
              <a:rPr lang="en-US" sz="1000" i="1" dirty="0" err="1"/>
              <a:t>energi</a:t>
            </a:r>
            <a:r>
              <a:rPr lang="en-US" sz="1000" i="1" dirty="0"/>
              <a:t>. </a:t>
            </a:r>
            <a:r>
              <a:rPr lang="en-US" sz="1000" i="1" dirty="0" err="1"/>
              <a:t>Kartläggning</a:t>
            </a:r>
            <a:r>
              <a:rPr lang="en-US" sz="1000" i="1" dirty="0"/>
              <a:t> </a:t>
            </a:r>
            <a:r>
              <a:rPr lang="en-US" sz="1000" i="1" dirty="0" err="1"/>
              <a:t>och</a:t>
            </a:r>
            <a:r>
              <a:rPr lang="en-US" sz="1000" i="1" dirty="0"/>
              <a:t> </a:t>
            </a:r>
            <a:r>
              <a:rPr lang="en-US" sz="1000" i="1" dirty="0" err="1"/>
              <a:t>analys</a:t>
            </a:r>
            <a:r>
              <a:rPr lang="en-US" sz="1000" i="1" dirty="0"/>
              <a:t> </a:t>
            </a:r>
            <a:r>
              <a:rPr lang="en-US" sz="1000" i="1" dirty="0" err="1"/>
              <a:t>av</a:t>
            </a:r>
            <a:r>
              <a:rPr lang="en-US" sz="1000" i="1" dirty="0"/>
              <a:t> </a:t>
            </a:r>
            <a:r>
              <a:rPr lang="en-US" sz="1000" i="1" dirty="0" err="1"/>
              <a:t>energiförbrukningen</a:t>
            </a:r>
            <a:r>
              <a:rPr lang="en-US" sz="1000" i="1" dirty="0"/>
              <a:t> </a:t>
            </a:r>
            <a:r>
              <a:rPr lang="en-US" sz="1000" i="1" dirty="0" err="1"/>
              <a:t>i</a:t>
            </a:r>
            <a:r>
              <a:rPr lang="en-US" sz="1000" i="1" dirty="0"/>
              <a:t> Camp Northern Lights</a:t>
            </a:r>
            <a:r>
              <a:rPr lang="en-US" sz="1000" dirty="0"/>
              <a:t>. </a:t>
            </a:r>
            <a:r>
              <a:rPr lang="en-US" sz="1000" dirty="0" err="1"/>
              <a:t>Kandidatexamensarbete</a:t>
            </a:r>
            <a:r>
              <a:rPr lang="en-US" sz="1000" dirty="0"/>
              <a:t> </a:t>
            </a:r>
            <a:r>
              <a:rPr lang="en-US" sz="1000" dirty="0" smtClean="0"/>
              <a:t>KTH: </a:t>
            </a:r>
            <a:r>
              <a:rPr lang="en-US" sz="1000" dirty="0" err="1"/>
              <a:t>Institutionen</a:t>
            </a:r>
            <a:r>
              <a:rPr lang="en-US" sz="1000" dirty="0"/>
              <a:t> </a:t>
            </a:r>
            <a:r>
              <a:rPr lang="en-US" sz="1000" dirty="0" err="1"/>
              <a:t>för</a:t>
            </a:r>
            <a:r>
              <a:rPr lang="en-US" sz="1000" dirty="0"/>
              <a:t> </a:t>
            </a:r>
            <a:r>
              <a:rPr lang="en-US" sz="1000" dirty="0" err="1"/>
              <a:t>hållbar</a:t>
            </a:r>
            <a:r>
              <a:rPr lang="en-US" sz="1000" dirty="0"/>
              <a:t> </a:t>
            </a:r>
            <a:r>
              <a:rPr lang="en-US" sz="1000" dirty="0" err="1" smtClean="0"/>
              <a:t>utveckling</a:t>
            </a:r>
            <a:r>
              <a:rPr lang="en-US" sz="1000" dirty="0" smtClean="0"/>
              <a:t>. 2012.</a:t>
            </a:r>
            <a:endParaRPr lang="en-US" sz="1000" dirty="0"/>
          </a:p>
          <a:p>
            <a:endParaRPr lang="sv-SE" sz="100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D6AA11AA-BC61-4D34-86A4-DF0E3E80CE03}" type="slidenum">
              <a:rPr lang="sv-SE" smtClean="0"/>
              <a:t>25</a:t>
            </a:fld>
            <a:endParaRPr lang="sv-SE"/>
          </a:p>
        </p:txBody>
      </p:sp>
    </p:spTree>
    <p:extLst>
      <p:ext uri="{BB962C8B-B14F-4D97-AF65-F5344CB8AC3E}">
        <p14:creationId xmlns:p14="http://schemas.microsoft.com/office/powerpoint/2010/main" val="1447017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sz="1000" dirty="0"/>
              <a:t>The concept of sustainability was demonstrated through equipment and energy monitoring including: Vehicle Wash System, Mobile Incinerator, Reverse Osmosis Water Purification Unit (ROWPU), Mobile </a:t>
            </a:r>
            <a:r>
              <a:rPr lang="en-US" sz="1000" dirty="0" err="1" smtClean="0"/>
              <a:t>WastewaterTreatment</a:t>
            </a:r>
            <a:r>
              <a:rPr lang="en-US" sz="1000" dirty="0" smtClean="0"/>
              <a:t> </a:t>
            </a:r>
            <a:r>
              <a:rPr lang="en-US" sz="1000" dirty="0"/>
              <a:t>Plant (WWTP), Variable Speed </a:t>
            </a:r>
            <a:r>
              <a:rPr lang="en-US" sz="1000" dirty="0" smtClean="0"/>
              <a:t>Generators.</a:t>
            </a:r>
            <a:endParaRPr lang="en-US" sz="1000" dirty="0"/>
          </a:p>
          <a:p>
            <a:endParaRPr lang="en-US" sz="1000" dirty="0"/>
          </a:p>
          <a:p>
            <a:pPr marL="0" lvl="1" defTabSz="923087">
              <a:defRPr/>
            </a:pPr>
            <a:r>
              <a:rPr lang="en-US" sz="1000" dirty="0"/>
              <a:t>The data collected revealed a total camp consumption of 32,086 kWh for both diesel and propane for </a:t>
            </a:r>
            <a:r>
              <a:rPr lang="en-US" sz="1000" dirty="0" smtClean="0"/>
              <a:t>a </a:t>
            </a:r>
            <a:r>
              <a:rPr lang="en-US" sz="1000" dirty="0"/>
              <a:t>week </a:t>
            </a:r>
            <a:r>
              <a:rPr lang="en-US" sz="1000" dirty="0" smtClean="0"/>
              <a:t>in August with </a:t>
            </a:r>
            <a:r>
              <a:rPr lang="en-US" sz="1000" dirty="0"/>
              <a:t>an average camp population of 181 personnel (out of 320 possible).</a:t>
            </a:r>
          </a:p>
          <a:p>
            <a:pPr marL="0" lvl="1" defTabSz="923087">
              <a:defRPr/>
            </a:pPr>
            <a:endParaRPr lang="en-US" sz="1000" dirty="0"/>
          </a:p>
          <a:p>
            <a:r>
              <a:rPr lang="en-US" sz="1000" dirty="0"/>
              <a:t>The monitoring also showed that 85% of the total amount of diesel delivered to the camp was used by the generator farm to produce electricity and domestic hot water heating. A peak electrical demand of 247 kW and a total energy consumption of 22,279 kWh were recorded.</a:t>
            </a:r>
          </a:p>
          <a:p>
            <a:endParaRPr lang="en-US" sz="1000" dirty="0"/>
          </a:p>
          <a:p>
            <a:r>
              <a:rPr lang="en-US" sz="1000" dirty="0"/>
              <a:t>The largest electric load during the exercise went to provide space heating for soldier accommodations. This load represents 33% of the total electricity generated on site. The kitchen, food preparation and ablution as well as the refrigeration units took another 23%, while the Tactical Operations Centre and the offices required 19%. The vehicle fueling station, transport and Electric Mechanical Engineers (EME), vehicle washing station and Central Material Traffic Terminal (CMTT) required 12%. The remaining loads were for the Reverse Osmosis Water Purification Unit (ROWPU) and sewage, which accounted for 9%, and a single ablution which required 4%.</a:t>
            </a:r>
          </a:p>
          <a:p>
            <a:endParaRPr lang="en-US" sz="1000" b="1" dirty="0"/>
          </a:p>
          <a:p>
            <a:r>
              <a:rPr lang="en-US" sz="1000" b="1" dirty="0"/>
              <a:t>Reference/ further </a:t>
            </a:r>
            <a:r>
              <a:rPr lang="en-US" sz="1000" b="1" dirty="0" smtClean="0"/>
              <a:t>reading</a:t>
            </a:r>
            <a:endParaRPr lang="en-US" sz="1000" dirty="0"/>
          </a:p>
          <a:p>
            <a:pPr defTabSz="923087">
              <a:defRPr/>
            </a:pPr>
            <a:r>
              <a:rPr lang="en-US" sz="1000" dirty="0" smtClean="0">
                <a:latin typeface="Calibri" panose="020F0502020204030204" pitchFamily="34" charset="0"/>
                <a:ea typeface="Calibri" panose="020F0502020204030204" pitchFamily="34" charset="0"/>
                <a:cs typeface="Times New Roman" panose="02020603050405020304" pitchFamily="18" charset="0"/>
              </a:rPr>
              <a:t>L. </a:t>
            </a:r>
            <a:r>
              <a:rPr lang="en-US" sz="1000" dirty="0" err="1" smtClean="0">
                <a:latin typeface="Calibri" panose="020F0502020204030204" pitchFamily="34" charset="0"/>
                <a:ea typeface="Calibri" panose="020F0502020204030204" pitchFamily="34" charset="0"/>
                <a:cs typeface="Times New Roman" panose="02020603050405020304" pitchFamily="18" charset="0"/>
              </a:rPr>
              <a:t>Chubbs</a:t>
            </a:r>
            <a:r>
              <a:rPr lang="en-US" sz="1000" dirty="0" smtClean="0">
                <a:latin typeface="Calibri" panose="020F0502020204030204" pitchFamily="34" charset="0"/>
                <a:ea typeface="Calibri" panose="020F0502020204030204" pitchFamily="34" charset="0"/>
                <a:cs typeface="Times New Roman" panose="02020603050405020304" pitchFamily="18" charset="0"/>
              </a:rPr>
              <a:t>, “Canadian </a:t>
            </a:r>
            <a:r>
              <a:rPr lang="en-US" sz="1000" dirty="0">
                <a:latin typeface="Calibri" panose="020F0502020204030204" pitchFamily="34" charset="0"/>
                <a:ea typeface="Calibri" panose="020F0502020204030204" pitchFamily="34" charset="0"/>
                <a:cs typeface="Times New Roman" panose="02020603050405020304" pitchFamily="18" charset="0"/>
              </a:rPr>
              <a:t>Case Studies on Energy Efficiency During </a:t>
            </a:r>
            <a:r>
              <a:rPr lang="en-US" sz="1000" dirty="0" smtClean="0">
                <a:latin typeface="Calibri" panose="020F0502020204030204" pitchFamily="34" charset="0"/>
                <a:ea typeface="Calibri" panose="020F0502020204030204" pitchFamily="34" charset="0"/>
                <a:cs typeface="Times New Roman" panose="02020603050405020304" pitchFamily="18" charset="0"/>
              </a:rPr>
              <a:t>Operations,” </a:t>
            </a:r>
            <a:r>
              <a:rPr lang="en-US" sz="1000" i="1" dirty="0">
                <a:latin typeface="Calibri" panose="020F0502020204030204" pitchFamily="34" charset="0"/>
                <a:ea typeface="Calibri" panose="020F0502020204030204" pitchFamily="34" charset="0"/>
                <a:cs typeface="Times New Roman" panose="02020603050405020304" pitchFamily="18" charset="0"/>
              </a:rPr>
              <a:t>NATO </a:t>
            </a:r>
            <a:r>
              <a:rPr lang="en-US" sz="1000" i="1" dirty="0" err="1">
                <a:latin typeface="Calibri" panose="020F0502020204030204" pitchFamily="34" charset="0"/>
                <a:ea typeface="Calibri" panose="020F0502020204030204" pitchFamily="34" charset="0"/>
                <a:cs typeface="Times New Roman" panose="02020603050405020304" pitchFamily="18" charset="0"/>
              </a:rPr>
              <a:t>EnvSec</a:t>
            </a:r>
            <a:r>
              <a:rPr lang="en-US" sz="1000" i="1" dirty="0">
                <a:latin typeface="Calibri" panose="020F0502020204030204" pitchFamily="34" charset="0"/>
                <a:ea typeface="Calibri" panose="020F0502020204030204" pitchFamily="34" charset="0"/>
                <a:cs typeface="Times New Roman" panose="02020603050405020304" pitchFamily="18" charset="0"/>
              </a:rPr>
              <a:t> </a:t>
            </a:r>
            <a:r>
              <a:rPr lang="en-US" sz="1000" i="1" dirty="0" err="1">
                <a:latin typeface="Calibri" panose="020F0502020204030204" pitchFamily="34" charset="0"/>
                <a:ea typeface="Calibri" panose="020F0502020204030204" pitchFamily="34" charset="0"/>
                <a:cs typeface="Times New Roman" panose="02020603050405020304" pitchFamily="18" charset="0"/>
              </a:rPr>
              <a:t>CoE</a:t>
            </a:r>
            <a:r>
              <a:rPr lang="en-US" sz="1000" i="1" dirty="0">
                <a:latin typeface="Calibri" panose="020F0502020204030204" pitchFamily="34" charset="0"/>
                <a:ea typeface="Calibri" panose="020F0502020204030204" pitchFamily="34" charset="0"/>
                <a:cs typeface="Times New Roman" panose="02020603050405020304" pitchFamily="18" charset="0"/>
              </a:rPr>
              <a:t> Energy Security: Operational Highlights</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No. </a:t>
            </a:r>
            <a:r>
              <a:rPr lang="en-US" sz="1000" dirty="0">
                <a:latin typeface="Calibri" panose="020F0502020204030204" pitchFamily="34" charset="0"/>
                <a:ea typeface="Calibri" panose="020F0502020204030204" pitchFamily="34" charset="0"/>
                <a:cs typeface="Times New Roman" panose="02020603050405020304" pitchFamily="18" charset="0"/>
              </a:rPr>
              <a:t>6, </a:t>
            </a:r>
            <a:r>
              <a:rPr lang="en-US" sz="1000" dirty="0" smtClean="0">
                <a:latin typeface="Calibri" panose="020F0502020204030204" pitchFamily="34" charset="0"/>
                <a:ea typeface="Calibri" panose="020F0502020204030204" pitchFamily="34" charset="0"/>
                <a:cs typeface="Times New Roman" panose="02020603050405020304" pitchFamily="18" charset="0"/>
              </a:rPr>
              <a:t>2014.</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sz="1000" dirty="0"/>
          </a:p>
          <a:p>
            <a:pPr defTabSz="923087">
              <a:defRPr/>
            </a:pPr>
            <a:r>
              <a:rPr lang="en-US" sz="1000" dirty="0" err="1"/>
              <a:t>Cassolato</a:t>
            </a:r>
            <a:r>
              <a:rPr lang="en-US" sz="1000" dirty="0"/>
              <a:t> et </a:t>
            </a:r>
            <a:r>
              <a:rPr lang="en-US" sz="1000" dirty="0" smtClean="0"/>
              <a:t>al, “Operational </a:t>
            </a:r>
            <a:r>
              <a:rPr lang="en-US" sz="1000" dirty="0"/>
              <a:t>Energy: A Multi-Faceted Government </a:t>
            </a:r>
            <a:r>
              <a:rPr lang="en-US" sz="1000" dirty="0" smtClean="0"/>
              <a:t>Approach,”</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US" sz="1000" i="1" dirty="0">
                <a:latin typeface="Calibri" panose="020F0502020204030204" pitchFamily="34" charset="0"/>
                <a:ea typeface="Calibri" panose="020F0502020204030204" pitchFamily="34" charset="0"/>
                <a:cs typeface="Times New Roman" panose="02020603050405020304" pitchFamily="18" charset="0"/>
              </a:rPr>
              <a:t>NATO </a:t>
            </a:r>
            <a:r>
              <a:rPr lang="en-US" sz="1000" i="1" dirty="0" err="1">
                <a:latin typeface="Calibri" panose="020F0502020204030204" pitchFamily="34" charset="0"/>
                <a:ea typeface="Calibri" panose="020F0502020204030204" pitchFamily="34" charset="0"/>
                <a:cs typeface="Times New Roman" panose="02020603050405020304" pitchFamily="18" charset="0"/>
              </a:rPr>
              <a:t>EnvSec</a:t>
            </a:r>
            <a:r>
              <a:rPr lang="en-US" sz="1000" i="1" dirty="0">
                <a:latin typeface="Calibri" panose="020F0502020204030204" pitchFamily="34" charset="0"/>
                <a:ea typeface="Calibri" panose="020F0502020204030204" pitchFamily="34" charset="0"/>
                <a:cs typeface="Times New Roman" panose="02020603050405020304" pitchFamily="18" charset="0"/>
              </a:rPr>
              <a:t> </a:t>
            </a:r>
            <a:r>
              <a:rPr lang="en-US" sz="1000" i="1" dirty="0" err="1">
                <a:latin typeface="Calibri" panose="020F0502020204030204" pitchFamily="34" charset="0"/>
                <a:ea typeface="Calibri" panose="020F0502020204030204" pitchFamily="34" charset="0"/>
                <a:cs typeface="Times New Roman" panose="02020603050405020304" pitchFamily="18" charset="0"/>
              </a:rPr>
              <a:t>CoE</a:t>
            </a:r>
            <a:r>
              <a:rPr lang="en-US" sz="1000" i="1" dirty="0">
                <a:latin typeface="Calibri" panose="020F0502020204030204" pitchFamily="34" charset="0"/>
                <a:ea typeface="Calibri" panose="020F0502020204030204" pitchFamily="34" charset="0"/>
                <a:cs typeface="Times New Roman" panose="02020603050405020304" pitchFamily="18" charset="0"/>
              </a:rPr>
              <a:t> Energy Security: Operational Highlights</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1000" dirty="0" smtClean="0">
                <a:latin typeface="Calibri" panose="020F0502020204030204" pitchFamily="34" charset="0"/>
                <a:ea typeface="Calibri" panose="020F0502020204030204" pitchFamily="34" charset="0"/>
                <a:cs typeface="Times New Roman" panose="02020603050405020304" pitchFamily="18" charset="0"/>
              </a:rPr>
              <a:t>No. </a:t>
            </a:r>
            <a:r>
              <a:rPr lang="en-US" sz="1000" dirty="0">
                <a:latin typeface="Calibri" panose="020F0502020204030204" pitchFamily="34" charset="0"/>
                <a:ea typeface="Calibri" panose="020F0502020204030204" pitchFamily="34" charset="0"/>
                <a:cs typeface="Times New Roman" panose="02020603050405020304" pitchFamily="18" charset="0"/>
              </a:rPr>
              <a:t>7, 2014</a:t>
            </a:r>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26</a:t>
            </a:fld>
            <a:endParaRPr lang="sv-SE"/>
          </a:p>
        </p:txBody>
      </p:sp>
    </p:spTree>
    <p:extLst>
      <p:ext uri="{BB962C8B-B14F-4D97-AF65-F5344CB8AC3E}">
        <p14:creationId xmlns:p14="http://schemas.microsoft.com/office/powerpoint/2010/main" val="283526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xfrm>
            <a:off x="1182688" y="696913"/>
            <a:ext cx="4645025"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ea typeface="ＭＳ Ｐゴシック" pitchFamily="34" charset="-128"/>
            </a:endParaRPr>
          </a:p>
        </p:txBody>
      </p:sp>
      <p:sp>
        <p:nvSpPr>
          <p:cNvPr id="29700" name="Platshållare för bildnummer 3"/>
          <p:cNvSpPr>
            <a:spLocks noGrp="1"/>
          </p:cNvSpPr>
          <p:nvPr>
            <p:ph type="sldNum" sz="quarter" idx="5"/>
          </p:nvPr>
        </p:nvSpPr>
        <p:spPr bwMode="auto">
          <a:xfrm>
            <a:off x="3970160" y="8829648"/>
            <a:ext cx="3038604" cy="465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lvl1pPr eaLnBrk="0" hangingPunct="0">
              <a:spcBef>
                <a:spcPct val="30000"/>
              </a:spcBef>
              <a:defRPr sz="1200">
                <a:solidFill>
                  <a:schemeClr val="tx1"/>
                </a:solidFill>
                <a:latin typeface="Calibri" pitchFamily="34" charset="0"/>
                <a:ea typeface="ＭＳ Ｐゴシック" pitchFamily="34" charset="-128"/>
              </a:defRPr>
            </a:lvl1pPr>
            <a:lvl2pPr marL="750008" indent="-288465" eaLnBrk="0" hangingPunct="0">
              <a:spcBef>
                <a:spcPct val="30000"/>
              </a:spcBef>
              <a:defRPr sz="1200">
                <a:solidFill>
                  <a:schemeClr val="tx1"/>
                </a:solidFill>
                <a:latin typeface="Calibri" pitchFamily="34" charset="0"/>
                <a:ea typeface="ＭＳ Ｐゴシック" pitchFamily="34" charset="-128"/>
              </a:defRPr>
            </a:lvl2pPr>
            <a:lvl3pPr marL="1153859" indent="-230772" eaLnBrk="0" hangingPunct="0">
              <a:spcBef>
                <a:spcPct val="30000"/>
              </a:spcBef>
              <a:defRPr sz="1200">
                <a:solidFill>
                  <a:schemeClr val="tx1"/>
                </a:solidFill>
                <a:latin typeface="Calibri" pitchFamily="34" charset="0"/>
                <a:ea typeface="ＭＳ Ｐゴシック" pitchFamily="34" charset="-128"/>
              </a:defRPr>
            </a:lvl3pPr>
            <a:lvl4pPr marL="1615402" indent="-230772" eaLnBrk="0" hangingPunct="0">
              <a:spcBef>
                <a:spcPct val="30000"/>
              </a:spcBef>
              <a:defRPr sz="1200">
                <a:solidFill>
                  <a:schemeClr val="tx1"/>
                </a:solidFill>
                <a:latin typeface="Calibri" pitchFamily="34" charset="0"/>
                <a:ea typeface="ＭＳ Ｐゴシック" pitchFamily="34" charset="-128"/>
              </a:defRPr>
            </a:lvl4pPr>
            <a:lvl5pPr marL="2076945" indent="-230772" eaLnBrk="0" hangingPunct="0">
              <a:spcBef>
                <a:spcPct val="30000"/>
              </a:spcBef>
              <a:defRPr sz="1200">
                <a:solidFill>
                  <a:schemeClr val="tx1"/>
                </a:solidFill>
                <a:latin typeface="Calibri"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B22C04-AD13-40E4-B043-F12B6EF149C9}" type="slidenum">
              <a:rPr lang="en-US" altLang="sv-SE" smtClean="0">
                <a:latin typeface="Arial" pitchFamily="34" charset="0"/>
              </a:rPr>
              <a:pPr eaLnBrk="1" hangingPunct="1">
                <a:spcBef>
                  <a:spcPct val="0"/>
                </a:spcBef>
              </a:pPr>
              <a:t>27</a:t>
            </a:fld>
            <a:endParaRPr lang="en-US" altLang="sv-SE" smtClean="0">
              <a:latin typeface="Arial" pitchFamily="34" charset="0"/>
            </a:endParaRPr>
          </a:p>
        </p:txBody>
      </p:sp>
    </p:spTree>
    <p:extLst>
      <p:ext uri="{BB962C8B-B14F-4D97-AF65-F5344CB8AC3E}">
        <p14:creationId xmlns:p14="http://schemas.microsoft.com/office/powerpoint/2010/main" val="3878418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sz="1000" dirty="0"/>
              <a:t>Currently, generators are the most common source of locally produced electricity in military operations.  More broadly, trends favor renewable energy sources such as solar and wind power over non-renewables as they become more efficient and less expensive. </a:t>
            </a:r>
          </a:p>
          <a:p>
            <a:endParaRPr lang="en-US" sz="1000" dirty="0"/>
          </a:p>
          <a:p>
            <a:pPr defTabSz="923087">
              <a:defRPr/>
            </a:pPr>
            <a:r>
              <a:rPr lang="en-US" sz="1000" dirty="0"/>
              <a:t>The description on some of the </a:t>
            </a:r>
            <a:r>
              <a:rPr lang="en-US" sz="1000" dirty="0" smtClean="0"/>
              <a:t>following slides </a:t>
            </a:r>
            <a:r>
              <a:rPr lang="en-US" sz="1000" dirty="0"/>
              <a:t>also includes a rough ”Duration Suitability </a:t>
            </a:r>
            <a:r>
              <a:rPr lang="en-US" sz="1000" dirty="0" smtClean="0"/>
              <a:t>Index,” </a:t>
            </a:r>
            <a:r>
              <a:rPr lang="en-US" sz="1000" dirty="0"/>
              <a:t>which </a:t>
            </a:r>
            <a:r>
              <a:rPr lang="en-US" sz="1000" dirty="0" smtClean="0"/>
              <a:t>indicates </a:t>
            </a:r>
            <a:r>
              <a:rPr lang="en-US" sz="1000" dirty="0"/>
              <a:t>what is more feasible in the </a:t>
            </a:r>
            <a:r>
              <a:rPr lang="en-US" sz="1000" dirty="0" smtClean="0"/>
              <a:t>short, medium, </a:t>
            </a:r>
            <a:r>
              <a:rPr lang="en-US" sz="1000" dirty="0"/>
              <a:t>and long term. It’s important to note, however, that these descriptions </a:t>
            </a:r>
            <a:r>
              <a:rPr lang="en-US" sz="1000" dirty="0" smtClean="0"/>
              <a:t>present only a </a:t>
            </a:r>
            <a:r>
              <a:rPr lang="en-US" sz="1000" dirty="0"/>
              <a:t>conceptual comparison and the actual feasibility will vary from operation to operation and with geographical location and season. </a:t>
            </a:r>
            <a:r>
              <a:rPr lang="en-US" sz="1000" dirty="0" smtClean="0"/>
              <a:t>Case-by-case </a:t>
            </a:r>
            <a:r>
              <a:rPr lang="en-US" sz="1000" dirty="0"/>
              <a:t>return on investment calculations and proof of concept</a:t>
            </a:r>
            <a:r>
              <a:rPr lang="en-US" sz="1000" b="1" dirty="0"/>
              <a:t> </a:t>
            </a:r>
            <a:r>
              <a:rPr lang="en-US" sz="1000" dirty="0"/>
              <a:t>will need to be performed.</a:t>
            </a:r>
          </a:p>
          <a:p>
            <a:pPr defTabSz="923087">
              <a:defRPr/>
            </a:pPr>
            <a:endParaRPr lang="sv-SE" baseline="0" dirty="0" smtClean="0"/>
          </a:p>
          <a:p>
            <a:pPr defTabSz="923087">
              <a:defRPr/>
            </a:pPr>
            <a:endParaRPr lang="en-US" dirty="0"/>
          </a:p>
          <a:p>
            <a:pPr defTabSz="923087">
              <a:defRPr/>
            </a:pPr>
            <a:endParaRPr lang="en-US" dirty="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28</a:t>
            </a:fld>
            <a:endParaRPr lang="sv-SE"/>
          </a:p>
        </p:txBody>
      </p:sp>
    </p:spTree>
    <p:extLst>
      <p:ext uri="{BB962C8B-B14F-4D97-AF65-F5344CB8AC3E}">
        <p14:creationId xmlns:p14="http://schemas.microsoft.com/office/powerpoint/2010/main" val="834918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sz="1000" dirty="0"/>
              <a:t>Diesel generators are the most common way to support energy requirements at camps. Variable speed generators are better than standard generators because of their ability to manage the power output depending on power loads.  Varying generator speed ensures more efficient fuel management that leads to fuel savings of 29% - 33%. </a:t>
            </a:r>
          </a:p>
          <a:p>
            <a:endParaRPr lang="en-US" sz="1000" dirty="0"/>
          </a:p>
          <a:p>
            <a:r>
              <a:rPr lang="en-US" sz="1000" dirty="0"/>
              <a:t>Generators seldom operate at their full capacity. In locations where no local grid is available, operations must be energy self-sufficient. Hence, generators are typically oversized to meet peak power demand plus a contingency factor. For example, the US Marine Corps sums the peak power demand of all known systems and chooses a generator that will support the summed load at 80%. If all equipment loads were constant, then the problem of right-sizing generators would not be challenging. However, it has been found that the load in the field varies daily, </a:t>
            </a:r>
            <a:r>
              <a:rPr lang="en-US" sz="1000" dirty="0" smtClean="0"/>
              <a:t>weekly </a:t>
            </a:r>
            <a:r>
              <a:rPr lang="en-US" sz="1000" dirty="0"/>
              <a:t>and seasonally. </a:t>
            </a:r>
          </a:p>
          <a:p>
            <a:endParaRPr lang="sv-SE" sz="1000" dirty="0"/>
          </a:p>
          <a:p>
            <a:r>
              <a:rPr lang="en-US" sz="1000" dirty="0"/>
              <a:t>Although diesel generators are a reliable power source, the efficiency and reliability of generators decrease significantly when they are under-loaded. Generators running at low loads cause three major problems: 1) Poor fuel efficiency, 2) Increased maintenance, 3) </a:t>
            </a:r>
            <a:r>
              <a:rPr lang="en-US" sz="1000" dirty="0" smtClean="0"/>
              <a:t>Decreased </a:t>
            </a:r>
            <a:r>
              <a:rPr lang="en-US" sz="1000" dirty="0"/>
              <a:t>lifespan of the system. One way to reduce this problem is to store energy, e.g. in batteries. The batteries increase the time the generators can be operated at peak power (peak performance). When the batteries are fully </a:t>
            </a:r>
            <a:r>
              <a:rPr lang="en-US" sz="1000" dirty="0" smtClean="0"/>
              <a:t>charged, </a:t>
            </a:r>
            <a:r>
              <a:rPr lang="en-US" sz="1000" dirty="0"/>
              <a:t>the generators can be shut down and the batteries operate the systems until they are discharged to a certain level, at which point the generators reengage. This minimizes fuel consumption, prolongs the life time of the generators and decreases the need for generator maintenance.</a:t>
            </a:r>
            <a:endParaRPr lang="sv-SE" sz="1000" dirty="0"/>
          </a:p>
          <a:p>
            <a:endParaRPr lang="en-US" sz="1000" b="1" dirty="0"/>
          </a:p>
          <a:p>
            <a:pPr defTabSz="923087">
              <a:defRPr/>
            </a:pPr>
            <a:r>
              <a:rPr lang="en-US" sz="1000" b="1" dirty="0"/>
              <a:t>Further reading/references</a:t>
            </a:r>
            <a:r>
              <a:rPr lang="en-US" sz="1000" b="1" dirty="0" smtClean="0"/>
              <a:t>:</a:t>
            </a:r>
            <a:endParaRPr lang="en-US" sz="1000" dirty="0"/>
          </a:p>
          <a:p>
            <a:r>
              <a:rPr lang="en-US" sz="1000" dirty="0" smtClean="0"/>
              <a:t>B. Newell </a:t>
            </a:r>
            <a:r>
              <a:rPr lang="en-US" sz="1000" dirty="0"/>
              <a:t>and E. B. </a:t>
            </a:r>
            <a:r>
              <a:rPr lang="en-US" sz="1000" dirty="0" smtClean="0"/>
              <a:t>Shields,</a:t>
            </a:r>
            <a:r>
              <a:rPr lang="en-US" sz="1000" baseline="0" dirty="0" smtClean="0"/>
              <a:t> </a:t>
            </a:r>
            <a:r>
              <a:rPr lang="en-US" sz="1000" i="1" dirty="0" smtClean="0"/>
              <a:t>USMC </a:t>
            </a:r>
            <a:r>
              <a:rPr lang="en-US" sz="1000" i="1" dirty="0"/>
              <a:t>Expeditionary Energy Office Report on Expeditionary Energy Data Collection within Regional Command Southwest, Afghanistan</a:t>
            </a:r>
            <a:r>
              <a:rPr lang="en-US" sz="1000" dirty="0"/>
              <a:t>. USMC Expeditionary Energy </a:t>
            </a:r>
            <a:r>
              <a:rPr lang="en-US" sz="1000" dirty="0" smtClean="0"/>
              <a:t>Office: </a:t>
            </a:r>
            <a:r>
              <a:rPr lang="en-US" sz="1000" dirty="0"/>
              <a:t>September 2012.  </a:t>
            </a:r>
            <a:endParaRPr lang="sv-SE" sz="1000"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D6AA11AA-BC61-4D34-86A4-DF0E3E80CE03}" type="slidenum">
              <a:rPr lang="sv-SE" smtClean="0"/>
              <a:t>29</a:t>
            </a:fld>
            <a:endParaRPr lang="sv-SE"/>
          </a:p>
        </p:txBody>
      </p:sp>
    </p:spTree>
    <p:extLst>
      <p:ext uri="{BB962C8B-B14F-4D97-AF65-F5344CB8AC3E}">
        <p14:creationId xmlns:p14="http://schemas.microsoft.com/office/powerpoint/2010/main" val="382631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These lesson objectives emphasize</a:t>
            </a:r>
            <a:r>
              <a:rPr lang="en-US" baseline="0" noProof="0" dirty="0" smtClean="0"/>
              <a:t> the key points of this briefing.</a:t>
            </a:r>
            <a:endParaRPr lang="en-US" noProof="0"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3</a:t>
            </a:fld>
            <a:endParaRPr lang="fi-FI"/>
          </a:p>
        </p:txBody>
      </p:sp>
    </p:spTree>
    <p:extLst>
      <p:ext uri="{BB962C8B-B14F-4D97-AF65-F5344CB8AC3E}">
        <p14:creationId xmlns:p14="http://schemas.microsoft.com/office/powerpoint/2010/main" val="2530775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sz="1000" dirty="0"/>
              <a:t>Falling prices for solar panels make solar power an increasingly attractive investment. </a:t>
            </a:r>
          </a:p>
          <a:p>
            <a:endParaRPr lang="en-US" sz="1000" dirty="0"/>
          </a:p>
          <a:p>
            <a:r>
              <a:rPr lang="en-US" sz="1000" dirty="0"/>
              <a:t>Solar power should not be used as the sole source of </a:t>
            </a:r>
            <a:r>
              <a:rPr lang="en-US" sz="1000" dirty="0" smtClean="0"/>
              <a:t>power, however, </a:t>
            </a:r>
            <a:r>
              <a:rPr lang="en-US" sz="1000" dirty="0"/>
              <a:t>as it is intermittent and requires energy storage systems (batteries).</a:t>
            </a:r>
          </a:p>
          <a:p>
            <a:endParaRPr lang="en-US" sz="1000" dirty="0"/>
          </a:p>
          <a:p>
            <a:r>
              <a:rPr lang="en-US" sz="1000" dirty="0"/>
              <a:t>System performance degrades over time due to environmental effects on PV panels.</a:t>
            </a:r>
          </a:p>
          <a:p>
            <a:pPr marL="0" lvl="1" defTabSz="923087">
              <a:defRPr/>
            </a:pPr>
            <a:endParaRPr lang="en-US" altLang="sv-SE" sz="1000" dirty="0">
              <a:latin typeface="Arial" panose="020B0604020202020204" pitchFamily="34" charset="0"/>
              <a:cs typeface="Arial" panose="020B0604020202020204" pitchFamily="34" charset="0"/>
            </a:endParaRPr>
          </a:p>
          <a:p>
            <a:pPr marL="0" lvl="1" defTabSz="923087">
              <a:defRPr/>
            </a:pPr>
            <a:r>
              <a:rPr lang="en-US" sz="1000" b="1" dirty="0"/>
              <a:t>Further reading/references</a:t>
            </a:r>
            <a:r>
              <a:rPr lang="en-US" sz="1000" b="1" dirty="0" smtClean="0"/>
              <a:t>:</a:t>
            </a:r>
            <a:endParaRPr lang="en-US" sz="1000" dirty="0"/>
          </a:p>
          <a:p>
            <a:pPr marL="0" lvl="1" defTabSz="923087">
              <a:defRPr/>
            </a:pPr>
            <a:r>
              <a:rPr lang="en-US" sz="1000" dirty="0"/>
              <a:t>Annica Waleij, Daniel </a:t>
            </a:r>
            <a:r>
              <a:rPr lang="en-US" sz="1000" dirty="0" err="1"/>
              <a:t>Westerlund</a:t>
            </a:r>
            <a:r>
              <a:rPr lang="en-US" sz="1000" dirty="0"/>
              <a:t>, Birgitta </a:t>
            </a:r>
            <a:r>
              <a:rPr lang="en-US" sz="1000" dirty="0" smtClean="0"/>
              <a:t>Liljedahl, </a:t>
            </a:r>
            <a:r>
              <a:rPr lang="en-US" sz="1000" i="1" dirty="0" smtClean="0"/>
              <a:t>Experiences </a:t>
            </a:r>
            <a:r>
              <a:rPr lang="en-US" sz="1000" i="1" dirty="0"/>
              <a:t>of </a:t>
            </a:r>
            <a:r>
              <a:rPr lang="en-US" sz="1000" i="1" dirty="0" smtClean="0"/>
              <a:t>Solar </a:t>
            </a:r>
            <a:r>
              <a:rPr lang="en-US" sz="1000" i="1" dirty="0"/>
              <a:t>E</a:t>
            </a:r>
            <a:r>
              <a:rPr lang="en-US" sz="1000" i="1" dirty="0" smtClean="0"/>
              <a:t>nergy </a:t>
            </a:r>
            <a:r>
              <a:rPr lang="en-US" sz="1000" i="1" dirty="0"/>
              <a:t>T</a:t>
            </a:r>
            <a:r>
              <a:rPr lang="en-US" sz="1000" i="1" dirty="0" smtClean="0"/>
              <a:t>echnologies </a:t>
            </a:r>
            <a:r>
              <a:rPr lang="en-US" sz="1000" i="1" dirty="0"/>
              <a:t>during </a:t>
            </a:r>
            <a:r>
              <a:rPr lang="en-US" sz="1000" i="1" dirty="0" smtClean="0"/>
              <a:t>Field </a:t>
            </a:r>
            <a:r>
              <a:rPr lang="en-US" sz="1000" i="1" dirty="0"/>
              <a:t>C</a:t>
            </a:r>
            <a:r>
              <a:rPr lang="en-US" sz="1000" i="1" dirty="0" smtClean="0"/>
              <a:t>onditions</a:t>
            </a:r>
            <a:r>
              <a:rPr lang="en-US" sz="1000" i="1" dirty="0"/>
              <a:t>. </a:t>
            </a:r>
            <a:r>
              <a:rPr lang="en-US" sz="1000" i="1" dirty="0" smtClean="0"/>
              <a:t>FOI-R-4204-SE </a:t>
            </a:r>
            <a:r>
              <a:rPr lang="en-US" sz="1000" dirty="0" smtClean="0"/>
              <a:t>(Stockholm</a:t>
            </a:r>
            <a:r>
              <a:rPr lang="en-US" sz="1000" dirty="0"/>
              <a:t>, </a:t>
            </a:r>
            <a:r>
              <a:rPr lang="en-US" sz="1000" dirty="0" smtClean="0"/>
              <a:t>Sweden: FOI, 2015).</a:t>
            </a:r>
            <a:endParaRPr lang="en-US" sz="1000" dirty="0"/>
          </a:p>
          <a:p>
            <a:pPr marL="0" lvl="1" defTabSz="923087">
              <a:defRPr/>
            </a:pPr>
            <a:r>
              <a:rPr lang="en-US" sz="1000" dirty="0" err="1"/>
              <a:t>Franceski</a:t>
            </a:r>
            <a:r>
              <a:rPr lang="en-US" sz="1000" dirty="0"/>
              <a:t> et </a:t>
            </a:r>
            <a:r>
              <a:rPr lang="en-US" sz="1000" dirty="0" smtClean="0"/>
              <a:t>al, “Off-grid </a:t>
            </a:r>
            <a:r>
              <a:rPr lang="en-US" sz="1000" dirty="0"/>
              <a:t>Solar PV Power for Humanitarian Action: From Emergency Communications to Refugee Camp Micro-grids</a:t>
            </a:r>
            <a:r>
              <a:rPr lang="en-US" sz="1000" dirty="0" smtClean="0"/>
              <a:t>,” </a:t>
            </a:r>
            <a:r>
              <a:rPr lang="en-US" sz="1000" i="1" dirty="0"/>
              <a:t>Procedia Engineering</a:t>
            </a:r>
            <a:r>
              <a:rPr lang="en-US" sz="1000" dirty="0"/>
              <a:t>, Volume 78, 2014, </a:t>
            </a:r>
            <a:r>
              <a:rPr lang="en-US" sz="1000" dirty="0" smtClean="0"/>
              <a:t>pp. 229–235.</a:t>
            </a:r>
            <a:endParaRPr lang="en-US" altLang="sv-SE" sz="1000" dirty="0"/>
          </a:p>
          <a:p>
            <a:pPr marL="0" lvl="1" defTabSz="923087">
              <a:defRPr/>
            </a:pPr>
            <a:r>
              <a:rPr lang="en-US" sz="1000" dirty="0" smtClean="0"/>
              <a:t>“EDA </a:t>
            </a:r>
            <a:r>
              <a:rPr lang="en-US" sz="1000" dirty="0"/>
              <a:t>installs energy management equipment at EUTM Mali camp</a:t>
            </a:r>
            <a:r>
              <a:rPr lang="en-US" sz="1000" dirty="0" smtClean="0"/>
              <a:t>,” </a:t>
            </a:r>
            <a:r>
              <a:rPr lang="en-US" sz="1000" dirty="0"/>
              <a:t>https://</a:t>
            </a:r>
            <a:r>
              <a:rPr lang="en-US" sz="1000" dirty="0" smtClean="0"/>
              <a:t>eda.europa.eu/info-hub/press-centre/latest-news/2015/10/13/eda-installs-energy-management-equipment-at-eutm-mali-camp. </a:t>
            </a:r>
            <a:endParaRPr lang="en-US" altLang="sv-SE" sz="1000" dirty="0"/>
          </a:p>
          <a:p>
            <a:r>
              <a:rPr lang="en-GB" dirty="0"/>
              <a:t> </a:t>
            </a:r>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30</a:t>
            </a:fld>
            <a:endParaRPr lang="sv-SE"/>
          </a:p>
        </p:txBody>
      </p:sp>
    </p:spTree>
    <p:extLst>
      <p:ext uri="{BB962C8B-B14F-4D97-AF65-F5344CB8AC3E}">
        <p14:creationId xmlns:p14="http://schemas.microsoft.com/office/powerpoint/2010/main" val="801501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1" tIns="45716" rIns="91431" bIns="45716"/>
          <a:lstStyle/>
          <a:p>
            <a:fld id="{FA701AAB-1744-4A81-8179-2B4300A4E0B6}" type="slidenum">
              <a:rPr lang="en-US" smtClean="0">
                <a:solidFill>
                  <a:prstClr val="black"/>
                </a:solidFill>
                <a:latin typeface="Calibri"/>
              </a:rPr>
              <a:pPr/>
              <a:t>31</a:t>
            </a:fld>
            <a:endParaRPr lang="en-US" dirty="0">
              <a:solidFill>
                <a:prstClr val="black"/>
              </a:solidFill>
              <a:latin typeface="Calibri"/>
            </a:endParaRPr>
          </a:p>
        </p:txBody>
      </p:sp>
      <p:sp>
        <p:nvSpPr>
          <p:cNvPr id="7" name="Slide Image Placeholder 6"/>
          <p:cNvSpPr>
            <a:spLocks noGrp="1" noRot="1" noChangeAspect="1"/>
          </p:cNvSpPr>
          <p:nvPr>
            <p:ph type="sldImg"/>
          </p:nvPr>
        </p:nvSpPr>
        <p:spPr>
          <a:xfrm>
            <a:off x="1181100" y="696913"/>
            <a:ext cx="4648200" cy="3486150"/>
          </a:xfrm>
          <a:prstGeom prst="rect">
            <a:avLst/>
          </a:prstGeom>
        </p:spPr>
      </p:sp>
    </p:spTree>
    <p:extLst>
      <p:ext uri="{BB962C8B-B14F-4D97-AF65-F5344CB8AC3E}">
        <p14:creationId xmlns:p14="http://schemas.microsoft.com/office/powerpoint/2010/main" val="2015671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pPr marL="0" lvl="1" defTabSz="923087">
              <a:defRPr/>
            </a:pPr>
            <a:r>
              <a:rPr lang="en-US" sz="1000" dirty="0"/>
              <a:t>Wind turbines may create localized background noise for radars or be vulnerable to attack and hence be unfavorable for military operations. </a:t>
            </a:r>
          </a:p>
          <a:p>
            <a:pPr marL="0" lvl="1" defTabSz="923087">
              <a:defRPr/>
            </a:pPr>
            <a:endParaRPr lang="en-US" sz="1000" dirty="0"/>
          </a:p>
          <a:p>
            <a:r>
              <a:rPr lang="en-US" sz="1000" dirty="0"/>
              <a:t>Despite the challenges, a wind power feasibility study at the EUFOR </a:t>
            </a:r>
            <a:r>
              <a:rPr lang="en-US" sz="1000" dirty="0" err="1"/>
              <a:t>Butmir</a:t>
            </a:r>
            <a:r>
              <a:rPr lang="en-US" sz="1000" dirty="0"/>
              <a:t> camp in Bosnia and Herzegovina found that with acceptable winds (10.2 m per second</a:t>
            </a:r>
            <a:r>
              <a:rPr lang="en-US" sz="1000" dirty="0" smtClean="0"/>
              <a:t>), </a:t>
            </a:r>
            <a:r>
              <a:rPr lang="en-US" sz="1000" dirty="0"/>
              <a:t>a 30-40 percent proportion, combined photovoltaic-wind power generation solution could save </a:t>
            </a:r>
            <a:r>
              <a:rPr lang="en-US" sz="1000" dirty="0" smtClean="0"/>
              <a:t>70% </a:t>
            </a:r>
            <a:r>
              <a:rPr lang="en-US" sz="1000" dirty="0"/>
              <a:t>in energy costs compared to </a:t>
            </a:r>
            <a:r>
              <a:rPr lang="en-US" sz="1000" dirty="0" smtClean="0"/>
              <a:t>100% </a:t>
            </a:r>
            <a:r>
              <a:rPr lang="en-US" sz="1000" dirty="0"/>
              <a:t>diesel generation.</a:t>
            </a:r>
          </a:p>
          <a:p>
            <a:endParaRPr lang="en-US" sz="1000" dirty="0"/>
          </a:p>
          <a:p>
            <a:r>
              <a:rPr lang="en-US" sz="1000" dirty="0"/>
              <a:t>Possible adverse effects on local wildlife should </a:t>
            </a:r>
            <a:r>
              <a:rPr lang="en-US" sz="1000" dirty="0" smtClean="0"/>
              <a:t>also be </a:t>
            </a:r>
            <a:r>
              <a:rPr lang="en-US" sz="1000" dirty="0"/>
              <a:t>considered.</a:t>
            </a:r>
          </a:p>
          <a:p>
            <a:endParaRPr lang="en-US" sz="1000" dirty="0"/>
          </a:p>
          <a:p>
            <a:r>
              <a:rPr lang="en-US" sz="1000" dirty="0"/>
              <a:t>The Canadian Forces also use wind power for short-term, section-sized deployments in the </a:t>
            </a:r>
            <a:r>
              <a:rPr lang="en-US" sz="1000" dirty="0" smtClean="0"/>
              <a:t>Arctic.</a:t>
            </a:r>
            <a:endParaRPr lang="en-US" sz="1000" dirty="0"/>
          </a:p>
          <a:p>
            <a:endParaRPr lang="en-US" sz="1000" dirty="0"/>
          </a:p>
          <a:p>
            <a:pPr marL="0" lvl="1" defTabSz="923087">
              <a:defRPr/>
            </a:pPr>
            <a:r>
              <a:rPr lang="en-US" altLang="sv-SE" sz="1000" dirty="0"/>
              <a:t>Feasibility hence must be assessed </a:t>
            </a:r>
            <a:r>
              <a:rPr lang="en-US" altLang="sv-SE" sz="1000" dirty="0" smtClean="0"/>
              <a:t>on a case-by-case basis.</a:t>
            </a:r>
            <a:endParaRPr lang="en-US" altLang="sv-SE" sz="1000" dirty="0"/>
          </a:p>
          <a:p>
            <a:endParaRPr lang="en-US" sz="1000" b="1" dirty="0"/>
          </a:p>
          <a:p>
            <a:pPr defTabSz="923087">
              <a:defRPr/>
            </a:pPr>
            <a:r>
              <a:rPr lang="en-US" sz="1000" b="1" dirty="0"/>
              <a:t>Further reading/references</a:t>
            </a:r>
            <a:r>
              <a:rPr lang="en-US" sz="1000" b="1" dirty="0" smtClean="0"/>
              <a:t>:</a:t>
            </a:r>
            <a:endParaRPr lang="en-US" sz="1000" b="1" dirty="0"/>
          </a:p>
          <a:p>
            <a:r>
              <a:rPr lang="en-US" sz="1000" dirty="0" smtClean="0"/>
              <a:t>M. </a:t>
            </a:r>
            <a:r>
              <a:rPr lang="en-US" sz="1000" dirty="0" err="1" smtClean="0"/>
              <a:t>Righi</a:t>
            </a:r>
            <a:r>
              <a:rPr lang="en-US" sz="1000" dirty="0" smtClean="0"/>
              <a:t>, </a:t>
            </a:r>
            <a:r>
              <a:rPr lang="en-US" sz="1000" i="1" dirty="0"/>
              <a:t>EUFOR feasibility study</a:t>
            </a:r>
            <a:r>
              <a:rPr lang="en-US" sz="1000" dirty="0"/>
              <a:t>. Internal document. </a:t>
            </a:r>
            <a:r>
              <a:rPr lang="en-US" sz="1000" dirty="0" smtClean="0"/>
              <a:t>(</a:t>
            </a:r>
            <a:r>
              <a:rPr lang="en-US" sz="1000" dirty="0" err="1" smtClean="0"/>
              <a:t>Butmir</a:t>
            </a:r>
            <a:r>
              <a:rPr lang="en-US" sz="1000" dirty="0"/>
              <a:t>, </a:t>
            </a:r>
            <a:r>
              <a:rPr lang="en-US" sz="1000" dirty="0" smtClean="0"/>
              <a:t>Sarajevo:</a:t>
            </a:r>
            <a:r>
              <a:rPr lang="en-US" sz="1000" baseline="0" dirty="0" smtClean="0"/>
              <a:t> </a:t>
            </a:r>
            <a:r>
              <a:rPr lang="en-US" sz="1000" dirty="0" smtClean="0"/>
              <a:t>EUFOR,</a:t>
            </a:r>
            <a:r>
              <a:rPr lang="en-US" sz="1000" baseline="0" dirty="0" smtClean="0"/>
              <a:t> 2008),</a:t>
            </a:r>
            <a:r>
              <a:rPr lang="en-US" sz="1000" dirty="0" smtClean="0"/>
              <a:t> p. </a:t>
            </a:r>
            <a:r>
              <a:rPr lang="en-US" sz="1000" dirty="0"/>
              <a:t>8.</a:t>
            </a:r>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32</a:t>
            </a:fld>
            <a:endParaRPr lang="sv-SE"/>
          </a:p>
        </p:txBody>
      </p:sp>
    </p:spTree>
    <p:extLst>
      <p:ext uri="{BB962C8B-B14F-4D97-AF65-F5344CB8AC3E}">
        <p14:creationId xmlns:p14="http://schemas.microsoft.com/office/powerpoint/2010/main" val="1896266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pPr defTabSz="923087">
              <a:defRPr/>
            </a:pPr>
            <a:r>
              <a:rPr lang="en-US" altLang="sv-SE" sz="1000" dirty="0"/>
              <a:t>Hybrid systems and micro-grids each make e</a:t>
            </a:r>
            <a:r>
              <a:rPr lang="en-US" sz="1000" dirty="0"/>
              <a:t>fficient use of the available power and reduce the need for peak power generation by managing the supply of power based on demand.</a:t>
            </a:r>
          </a:p>
          <a:p>
            <a:pPr defTabSz="923087">
              <a:defRPr/>
            </a:pPr>
            <a:endParaRPr lang="en-US" sz="1000" dirty="0"/>
          </a:p>
          <a:p>
            <a:pPr defTabSz="923087">
              <a:defRPr/>
            </a:pPr>
            <a:r>
              <a:rPr lang="en-US" sz="1000" dirty="0"/>
              <a:t>Renewable energy systems may be less reliable than more conventional systems and thus require secondary or additional power sources.</a:t>
            </a:r>
          </a:p>
          <a:p>
            <a:pPr defTabSz="923087">
              <a:defRPr/>
            </a:pPr>
            <a:endParaRPr lang="en-US" sz="1000" dirty="0"/>
          </a:p>
          <a:p>
            <a:r>
              <a:rPr lang="en-US" sz="1000" b="1" dirty="0"/>
              <a:t>References/Further </a:t>
            </a:r>
            <a:r>
              <a:rPr lang="en-US" sz="1000" b="1" dirty="0" smtClean="0"/>
              <a:t>reading</a:t>
            </a:r>
            <a:endParaRPr lang="en-US" sz="1000" dirty="0"/>
          </a:p>
          <a:p>
            <a:pPr defTabSz="923087">
              <a:defRPr/>
            </a:pPr>
            <a:r>
              <a:rPr lang="en-US" sz="1000" dirty="0" smtClean="0"/>
              <a:t>R. </a:t>
            </a:r>
            <a:r>
              <a:rPr lang="en-US" sz="1000" dirty="0" err="1" smtClean="0"/>
              <a:t>Nazira</a:t>
            </a:r>
            <a:r>
              <a:rPr lang="en-US" sz="1000" dirty="0"/>
              <a:t>, </a:t>
            </a:r>
            <a:r>
              <a:rPr lang="en-US" sz="1000" dirty="0" smtClean="0"/>
              <a:t>H. D. </a:t>
            </a:r>
            <a:r>
              <a:rPr lang="en-US" sz="1000" dirty="0" err="1" smtClean="0"/>
              <a:t>Laksonoa</a:t>
            </a:r>
            <a:r>
              <a:rPr lang="en-US" sz="1000" dirty="0"/>
              <a:t>, </a:t>
            </a:r>
            <a:r>
              <a:rPr lang="en-US" sz="1000" dirty="0" smtClean="0"/>
              <a:t>E. P.</a:t>
            </a:r>
            <a:r>
              <a:rPr lang="en-US" sz="1000" baseline="0" dirty="0" smtClean="0"/>
              <a:t> </a:t>
            </a:r>
            <a:r>
              <a:rPr lang="en-US" sz="1000" dirty="0" err="1" smtClean="0"/>
              <a:t>Waldia</a:t>
            </a:r>
            <a:r>
              <a:rPr lang="en-US" sz="1000" dirty="0" smtClean="0"/>
              <a:t>,</a:t>
            </a:r>
            <a:r>
              <a:rPr lang="en-US" sz="1000" baseline="0" dirty="0" smtClean="0"/>
              <a:t> E. </a:t>
            </a:r>
            <a:r>
              <a:rPr lang="en-US" sz="1000" dirty="0" err="1" smtClean="0"/>
              <a:t>Ekaputrab</a:t>
            </a:r>
            <a:r>
              <a:rPr lang="en-US" sz="1000" dirty="0"/>
              <a:t>, </a:t>
            </a:r>
            <a:r>
              <a:rPr lang="en-US" sz="1000" dirty="0" smtClean="0"/>
              <a:t>P.</a:t>
            </a:r>
            <a:r>
              <a:rPr lang="en-US" sz="1000" baseline="0" dirty="0" smtClean="0"/>
              <a:t> </a:t>
            </a:r>
            <a:r>
              <a:rPr lang="en-US" sz="1000" dirty="0" err="1" smtClean="0"/>
              <a:t>Coveriaa</a:t>
            </a:r>
            <a:r>
              <a:rPr lang="en-US" sz="1000" dirty="0" smtClean="0"/>
              <a:t>, “Renewable </a:t>
            </a:r>
            <a:r>
              <a:rPr lang="en-US" sz="1000" dirty="0"/>
              <a:t>Energy Sources Optimization: A Micro-Grid Model </a:t>
            </a:r>
            <a:r>
              <a:rPr lang="en-US" sz="1000" dirty="0" smtClean="0"/>
              <a:t>Design,” </a:t>
            </a:r>
            <a:r>
              <a:rPr lang="en-US" sz="1000" i="1" dirty="0"/>
              <a:t>Energy Procedia </a:t>
            </a:r>
            <a:r>
              <a:rPr lang="en-US" sz="1000" dirty="0"/>
              <a:t>52 (2014 </a:t>
            </a:r>
            <a:r>
              <a:rPr lang="en-US" sz="1000" dirty="0" smtClean="0"/>
              <a:t>), pp. </a:t>
            </a:r>
            <a:r>
              <a:rPr lang="en-US" sz="1000" dirty="0"/>
              <a:t>316 – </a:t>
            </a:r>
            <a:r>
              <a:rPr lang="en-US" sz="1000" dirty="0" smtClean="0"/>
              <a:t>327.</a:t>
            </a:r>
            <a:endParaRPr lang="en-US" sz="1000" dirty="0"/>
          </a:p>
          <a:p>
            <a:pPr defTabSz="923087">
              <a:defRPr/>
            </a:pPr>
            <a:r>
              <a:rPr lang="en-US" sz="1000" dirty="0"/>
              <a:t>IEC (International </a:t>
            </a:r>
            <a:r>
              <a:rPr lang="en-US" sz="1000" dirty="0" err="1"/>
              <a:t>Electrotechnical</a:t>
            </a:r>
            <a:r>
              <a:rPr lang="en-US" sz="1000" dirty="0"/>
              <a:t> </a:t>
            </a:r>
            <a:r>
              <a:rPr lang="en-US" sz="1000" dirty="0" smtClean="0"/>
              <a:t>Commission), </a:t>
            </a:r>
            <a:r>
              <a:rPr lang="en-US" sz="1000" i="1" dirty="0" smtClean="0"/>
              <a:t>White Paper: </a:t>
            </a:r>
            <a:r>
              <a:rPr lang="en-US" sz="1000" i="1" dirty="0" err="1"/>
              <a:t>Microgrids</a:t>
            </a:r>
            <a:r>
              <a:rPr lang="en-US" sz="1000" i="1" dirty="0"/>
              <a:t> for </a:t>
            </a:r>
            <a:r>
              <a:rPr lang="en-US" sz="1000" i="1" dirty="0" smtClean="0"/>
              <a:t>Disaster </a:t>
            </a:r>
            <a:r>
              <a:rPr lang="en-US" sz="1000" i="1" dirty="0"/>
              <a:t>P</a:t>
            </a:r>
            <a:r>
              <a:rPr lang="en-US" sz="1000" i="1" dirty="0" smtClean="0"/>
              <a:t>reparedness </a:t>
            </a:r>
            <a:r>
              <a:rPr lang="en-US" sz="1000" i="1" dirty="0"/>
              <a:t>and </a:t>
            </a:r>
            <a:r>
              <a:rPr lang="en-US" sz="1000" i="1" dirty="0" smtClean="0"/>
              <a:t>Recovery </a:t>
            </a:r>
            <a:r>
              <a:rPr lang="en-US" sz="1000" i="1" dirty="0"/>
              <a:t>with </a:t>
            </a:r>
            <a:r>
              <a:rPr lang="en-US" sz="1000" i="1" dirty="0" smtClean="0"/>
              <a:t>Electricity </a:t>
            </a:r>
            <a:r>
              <a:rPr lang="en-US" sz="1000" i="1" dirty="0"/>
              <a:t>C</a:t>
            </a:r>
            <a:r>
              <a:rPr lang="en-US" sz="1000" i="1" dirty="0" smtClean="0"/>
              <a:t>ontinuity </a:t>
            </a:r>
            <a:r>
              <a:rPr lang="en-US" sz="1000" i="1" dirty="0"/>
              <a:t>P</a:t>
            </a:r>
            <a:r>
              <a:rPr lang="en-US" sz="1000" i="1" dirty="0" smtClean="0"/>
              <a:t>lans </a:t>
            </a:r>
            <a:r>
              <a:rPr lang="en-US" sz="1000" i="1" dirty="0"/>
              <a:t>and </a:t>
            </a:r>
            <a:r>
              <a:rPr lang="en-US" sz="1000" i="1" dirty="0" smtClean="0"/>
              <a:t>Systems</a:t>
            </a:r>
            <a:r>
              <a:rPr lang="en-US" sz="1000" dirty="0" smtClean="0"/>
              <a:t>, 2014.</a:t>
            </a:r>
            <a:endParaRPr lang="en-US" sz="1000" u="sng" dirty="0"/>
          </a:p>
          <a:p>
            <a:pPr defTabSz="923087">
              <a:defRPr/>
            </a:pPr>
            <a:r>
              <a:rPr lang="en-US" sz="1000" dirty="0"/>
              <a:t>Binayak </a:t>
            </a:r>
            <a:r>
              <a:rPr lang="en-US" sz="1000" dirty="0" smtClean="0"/>
              <a:t>Bhandari, </a:t>
            </a:r>
            <a:r>
              <a:rPr lang="en-US" sz="1000" dirty="0"/>
              <a:t>Kyung-Tae </a:t>
            </a:r>
            <a:r>
              <a:rPr lang="en-US" sz="1000" dirty="0" smtClean="0"/>
              <a:t>Lee, </a:t>
            </a:r>
            <a:r>
              <a:rPr lang="en-US" sz="1000" dirty="0"/>
              <a:t>Gil-Yong Lee, Young-Man </a:t>
            </a:r>
            <a:r>
              <a:rPr lang="en-US" sz="1000" dirty="0" smtClean="0"/>
              <a:t>Cho, </a:t>
            </a:r>
            <a:r>
              <a:rPr lang="en-US" sz="1000" dirty="0"/>
              <a:t>and Sung-</a:t>
            </a:r>
            <a:r>
              <a:rPr lang="en-US" sz="1000" dirty="0" err="1"/>
              <a:t>Hoon</a:t>
            </a:r>
            <a:r>
              <a:rPr lang="en-US" sz="1000" dirty="0"/>
              <a:t> </a:t>
            </a:r>
            <a:r>
              <a:rPr lang="en-US" sz="1000" dirty="0" err="1" smtClean="0"/>
              <a:t>Ahn</a:t>
            </a:r>
            <a:r>
              <a:rPr lang="en-US" sz="1000" dirty="0" smtClean="0"/>
              <a:t>,  “Optimization </a:t>
            </a:r>
            <a:r>
              <a:rPr lang="en-US" sz="1000" dirty="0"/>
              <a:t>of Hybrid Renewable Energy Power Systems: A </a:t>
            </a:r>
            <a:r>
              <a:rPr lang="en-US" sz="1000" dirty="0" smtClean="0"/>
              <a:t>Review,” </a:t>
            </a:r>
            <a:r>
              <a:rPr lang="en-US" sz="1000" i="1" dirty="0" smtClean="0"/>
              <a:t>International Journal of Precision Engineering</a:t>
            </a:r>
            <a:r>
              <a:rPr lang="en-US" sz="1000" i="1" baseline="0" dirty="0" smtClean="0"/>
              <a:t> and Manufacturing – Green Technology</a:t>
            </a:r>
            <a:r>
              <a:rPr lang="en-US" sz="1000" baseline="0" dirty="0" smtClean="0"/>
              <a:t>,</a:t>
            </a:r>
            <a:r>
              <a:rPr lang="en-US" sz="1000" dirty="0" smtClean="0"/>
              <a:t> </a:t>
            </a:r>
            <a:r>
              <a:rPr lang="en-US" sz="1000" dirty="0"/>
              <a:t>Vol. 2, No. </a:t>
            </a:r>
            <a:r>
              <a:rPr lang="en-US" sz="1000" dirty="0" smtClean="0"/>
              <a:t>1 (Janurary2015 ), </a:t>
            </a:r>
            <a:r>
              <a:rPr lang="en-US" sz="1000" dirty="0"/>
              <a:t>pp. 99-112 </a:t>
            </a:r>
            <a:r>
              <a:rPr lang="en-US" sz="1000" dirty="0" smtClean="0"/>
              <a:t>/99.</a:t>
            </a:r>
            <a:endParaRPr lang="en-US" sz="1000" dirty="0"/>
          </a:p>
          <a:p>
            <a:pPr defTabSz="923087">
              <a:defRPr/>
            </a:pPr>
            <a:endParaRPr lang="sv-SE" dirty="0"/>
          </a:p>
          <a:p>
            <a:endParaRPr lang="sv-SE" dirty="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33</a:t>
            </a:fld>
            <a:endParaRPr lang="sv-SE"/>
          </a:p>
        </p:txBody>
      </p:sp>
    </p:spTree>
    <p:extLst>
      <p:ext uri="{BB962C8B-B14F-4D97-AF65-F5344CB8AC3E}">
        <p14:creationId xmlns:p14="http://schemas.microsoft.com/office/powerpoint/2010/main" val="2053951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xfrm>
            <a:off x="1182688" y="696913"/>
            <a:ext cx="4645025"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ea typeface="ＭＳ Ｐゴシック" pitchFamily="34" charset="-128"/>
            </a:endParaRPr>
          </a:p>
        </p:txBody>
      </p:sp>
      <p:sp>
        <p:nvSpPr>
          <p:cNvPr id="29700" name="Platshållare för bildnummer 3"/>
          <p:cNvSpPr>
            <a:spLocks noGrp="1"/>
          </p:cNvSpPr>
          <p:nvPr>
            <p:ph type="sldNum" sz="quarter" idx="5"/>
          </p:nvPr>
        </p:nvSpPr>
        <p:spPr bwMode="auto">
          <a:xfrm>
            <a:off x="3970160" y="8829648"/>
            <a:ext cx="3038604" cy="465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lvl1pPr eaLnBrk="0" hangingPunct="0">
              <a:spcBef>
                <a:spcPct val="30000"/>
              </a:spcBef>
              <a:defRPr sz="1200">
                <a:solidFill>
                  <a:schemeClr val="tx1"/>
                </a:solidFill>
                <a:latin typeface="Calibri" pitchFamily="34" charset="0"/>
                <a:ea typeface="ＭＳ Ｐゴシック" pitchFamily="34" charset="-128"/>
              </a:defRPr>
            </a:lvl1pPr>
            <a:lvl2pPr marL="750008" indent="-288465" eaLnBrk="0" hangingPunct="0">
              <a:spcBef>
                <a:spcPct val="30000"/>
              </a:spcBef>
              <a:defRPr sz="1200">
                <a:solidFill>
                  <a:schemeClr val="tx1"/>
                </a:solidFill>
                <a:latin typeface="Calibri" pitchFamily="34" charset="0"/>
                <a:ea typeface="ＭＳ Ｐゴシック" pitchFamily="34" charset="-128"/>
              </a:defRPr>
            </a:lvl2pPr>
            <a:lvl3pPr marL="1153859" indent="-230772" eaLnBrk="0" hangingPunct="0">
              <a:spcBef>
                <a:spcPct val="30000"/>
              </a:spcBef>
              <a:defRPr sz="1200">
                <a:solidFill>
                  <a:schemeClr val="tx1"/>
                </a:solidFill>
                <a:latin typeface="Calibri" pitchFamily="34" charset="0"/>
                <a:ea typeface="ＭＳ Ｐゴシック" pitchFamily="34" charset="-128"/>
              </a:defRPr>
            </a:lvl3pPr>
            <a:lvl4pPr marL="1615402" indent="-230772" eaLnBrk="0" hangingPunct="0">
              <a:spcBef>
                <a:spcPct val="30000"/>
              </a:spcBef>
              <a:defRPr sz="1200">
                <a:solidFill>
                  <a:schemeClr val="tx1"/>
                </a:solidFill>
                <a:latin typeface="Calibri" pitchFamily="34" charset="0"/>
                <a:ea typeface="ＭＳ Ｐゴシック" pitchFamily="34" charset="-128"/>
              </a:defRPr>
            </a:lvl4pPr>
            <a:lvl5pPr marL="2076945" indent="-230772" eaLnBrk="0" hangingPunct="0">
              <a:spcBef>
                <a:spcPct val="30000"/>
              </a:spcBef>
              <a:defRPr sz="1200">
                <a:solidFill>
                  <a:schemeClr val="tx1"/>
                </a:solidFill>
                <a:latin typeface="Calibri"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B22C04-AD13-40E4-B043-F12B6EF149C9}" type="slidenum">
              <a:rPr lang="en-US" altLang="sv-SE" smtClean="0">
                <a:latin typeface="Arial" pitchFamily="34" charset="0"/>
              </a:rPr>
              <a:pPr eaLnBrk="1" hangingPunct="1">
                <a:spcBef>
                  <a:spcPct val="0"/>
                </a:spcBef>
              </a:pPr>
              <a:t>34</a:t>
            </a:fld>
            <a:endParaRPr lang="en-US" altLang="sv-SE" smtClean="0">
              <a:latin typeface="Arial" pitchFamily="34" charset="0"/>
            </a:endParaRPr>
          </a:p>
        </p:txBody>
      </p:sp>
    </p:spTree>
    <p:extLst>
      <p:ext uri="{BB962C8B-B14F-4D97-AF65-F5344CB8AC3E}">
        <p14:creationId xmlns:p14="http://schemas.microsoft.com/office/powerpoint/2010/main" val="34462801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At least three different perspectives need to be kept in mind for</a:t>
            </a:r>
            <a:r>
              <a:rPr lang="en-US" baseline="0" noProof="0" dirty="0" smtClean="0"/>
              <a:t> an holistic approach!  Examples of each approach are listed on slide 16.</a:t>
            </a:r>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35</a:t>
            </a:fld>
            <a:endParaRPr lang="sv-SE"/>
          </a:p>
        </p:txBody>
      </p:sp>
    </p:spTree>
    <p:extLst>
      <p:ext uri="{BB962C8B-B14F-4D97-AF65-F5344CB8AC3E}">
        <p14:creationId xmlns:p14="http://schemas.microsoft.com/office/powerpoint/2010/main" val="10168640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81100" y="696913"/>
            <a:ext cx="4648200" cy="3486150"/>
          </a:xfrm>
          <a:prstGeom prst="rect">
            <a:avLst/>
          </a:prstGeom>
        </p:spPr>
      </p:sp>
      <p:sp>
        <p:nvSpPr>
          <p:cNvPr id="3" name="Huomautusten paikkamerkki 2"/>
          <p:cNvSpPr>
            <a:spLocks noGrp="1"/>
          </p:cNvSpPr>
          <p:nvPr>
            <p:ph type="body" idx="1"/>
          </p:nvPr>
        </p:nvSpPr>
        <p:spPr/>
        <p:txBody>
          <a:bodyPr/>
          <a:lstStyle/>
          <a:p>
            <a:r>
              <a:rPr lang="en-US" noProof="0" dirty="0" smtClean="0"/>
              <a:t>When using LED lighting,</a:t>
            </a:r>
            <a:r>
              <a:rPr lang="en-US" baseline="0" noProof="0" dirty="0" smtClean="0"/>
              <a:t> it is often recommended to not use occupancy sensors.  Occupancy sensors may draw more power than the LED lights.</a:t>
            </a:r>
          </a:p>
          <a:p>
            <a:endParaRPr lang="en-US" noProof="0" dirty="0" smtClean="0"/>
          </a:p>
          <a:p>
            <a:r>
              <a:rPr lang="en-US" dirty="0"/>
              <a:t>Energy efficient light bulbs include halogen incandescent, compact fluorescent lamps (CFLs), and light emitting diodes (LEDs). Such lights typically use about 25%-80% less energy than traditional bulbs and last 3-25 times longer.  LED lighting is preferred over </a:t>
            </a:r>
            <a:r>
              <a:rPr lang="en-US" dirty="0" smtClean="0"/>
              <a:t>the other </a:t>
            </a:r>
            <a:r>
              <a:rPr lang="en-US" dirty="0"/>
              <a:t>types due to lower energy requirements, smaller size, greater longevity, and fewer disposal concerns. </a:t>
            </a:r>
            <a:endParaRPr lang="en-US" dirty="0" smtClean="0"/>
          </a:p>
          <a:p>
            <a:endParaRPr lang="en-US" dirty="0" smtClean="0"/>
          </a:p>
          <a:p>
            <a:r>
              <a:rPr lang="en-US" dirty="0" smtClean="0"/>
              <a:t>Heat</a:t>
            </a:r>
            <a:r>
              <a:rPr lang="en-US" baseline="0" dirty="0" smtClean="0"/>
              <a:t> transfer technologies include using excess heating or cooling for space climate control, water</a:t>
            </a:r>
            <a:r>
              <a:rPr lang="en-US" baseline="0" smtClean="0"/>
              <a:t>, etc.</a:t>
            </a:r>
            <a:endParaRPr lang="en-US" dirty="0"/>
          </a:p>
          <a:p>
            <a:endParaRPr lang="en-US" dirty="0"/>
          </a:p>
          <a:p>
            <a:r>
              <a:rPr lang="en-US" b="1" dirty="0"/>
              <a:t>References/Further </a:t>
            </a:r>
            <a:r>
              <a:rPr lang="en-US" b="1" dirty="0" smtClean="0"/>
              <a:t>reading</a:t>
            </a:r>
            <a:endParaRPr lang="en-US" dirty="0"/>
          </a:p>
          <a:p>
            <a:pPr defTabSz="923087">
              <a:defRPr/>
            </a:pPr>
            <a:r>
              <a:rPr lang="en-US" dirty="0"/>
              <a:t>US Department of </a:t>
            </a:r>
            <a:r>
              <a:rPr lang="en-US" dirty="0" smtClean="0"/>
              <a:t>Energy,</a:t>
            </a:r>
            <a:r>
              <a:rPr lang="en-US" baseline="0" dirty="0" smtClean="0"/>
              <a:t> </a:t>
            </a:r>
            <a:r>
              <a:rPr lang="en-US" i="1" dirty="0" smtClean="0"/>
              <a:t>Energy </a:t>
            </a:r>
            <a:r>
              <a:rPr lang="en-US" i="1" dirty="0"/>
              <a:t>Saver. Tips on Saving Money &amp; Energy at </a:t>
            </a:r>
            <a:r>
              <a:rPr lang="en-US" i="1" dirty="0" smtClean="0"/>
              <a:t>Home</a:t>
            </a:r>
            <a:r>
              <a:rPr lang="en-US" dirty="0" smtClean="0"/>
              <a:t>,</a:t>
            </a:r>
            <a:r>
              <a:rPr lang="en-US" baseline="0" dirty="0" smtClean="0"/>
              <a:t> 2009.</a:t>
            </a:r>
            <a:endParaRPr lang="en-US" dirty="0"/>
          </a:p>
          <a:p>
            <a:pPr defTabSz="923087">
              <a:defRPr/>
            </a:pPr>
            <a:r>
              <a:rPr lang="en-US" dirty="0" smtClean="0"/>
              <a:t>UNDP,</a:t>
            </a:r>
            <a:r>
              <a:rPr lang="en-US" baseline="0" dirty="0" smtClean="0"/>
              <a:t> </a:t>
            </a:r>
            <a:r>
              <a:rPr lang="en-US" i="1" dirty="0" smtClean="0"/>
              <a:t>Guidelines </a:t>
            </a:r>
            <a:r>
              <a:rPr lang="en-US" i="1" dirty="0"/>
              <a:t>for Energy </a:t>
            </a:r>
            <a:r>
              <a:rPr lang="en-US" i="1" dirty="0" smtClean="0"/>
              <a:t>Savings</a:t>
            </a:r>
            <a:r>
              <a:rPr lang="en-US" dirty="0" smtClean="0"/>
              <a:t>, 2015.</a:t>
            </a:r>
            <a:endParaRPr lang="en-US" dirty="0"/>
          </a:p>
          <a:p>
            <a:r>
              <a:rPr lang="en-US" dirty="0"/>
              <a:t>U.S. Energy Information Administration, AEO2014 Early Release Overview.</a:t>
            </a:r>
          </a:p>
          <a:p>
            <a:r>
              <a:rPr lang="en-US" dirty="0"/>
              <a:t>http://energy.gov/sites/prod/files/2014/09/f18/61628_BK_EERE-EnergySavers_w150.pdf</a:t>
            </a:r>
          </a:p>
        </p:txBody>
      </p:sp>
      <p:sp>
        <p:nvSpPr>
          <p:cNvPr id="4" name="Dian numeron paikkamerkki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36</a:t>
            </a:fld>
            <a:endParaRPr lang="fi-FI"/>
          </a:p>
        </p:txBody>
      </p:sp>
    </p:spTree>
    <p:extLst>
      <p:ext uri="{BB962C8B-B14F-4D97-AF65-F5344CB8AC3E}">
        <p14:creationId xmlns:p14="http://schemas.microsoft.com/office/powerpoint/2010/main" val="1508766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altLang="fi-FI" dirty="0" smtClean="0"/>
              <a:t>“The properties of a space should match the function conducted in a space. For example, the sleeping quarters need to be cool enough for sleeping but equipment doesn't necessarily need to be stored in air conditioned space. To achieve this, spaces are divided into different zones. The spaces  where people spend most of their time, sleeping or working, are to be insulated and cooled. However, the spaces that are visited only temporarily can be uninsulated. Common spaces, assembly areas, storages and passages are suitable to be placed in uninsulated space.”</a:t>
            </a:r>
          </a:p>
          <a:p>
            <a:endParaRPr lang="en-US" altLang="fi-FI" dirty="0" smtClean="0"/>
          </a:p>
          <a:p>
            <a:r>
              <a:rPr lang="en-US" altLang="fi-FI" dirty="0" smtClean="0"/>
              <a:t>“The goal is to optimize the share of insulated interior space. By doing this, construction and transport costs can be lowered, construction time shortened and energy consumption reduced.”</a:t>
            </a:r>
          </a:p>
          <a:p>
            <a:endParaRPr lang="en-US" b="1" dirty="0" smtClean="0"/>
          </a:p>
          <a:p>
            <a:r>
              <a:rPr lang="en-US" b="1" dirty="0" smtClean="0"/>
              <a:t>Reference</a:t>
            </a:r>
          </a:p>
          <a:p>
            <a:r>
              <a:rPr lang="en-US" b="0" dirty="0" err="1" smtClean="0"/>
              <a:t>Turkka</a:t>
            </a:r>
            <a:r>
              <a:rPr lang="en-US" b="0" dirty="0" smtClean="0"/>
              <a:t> </a:t>
            </a:r>
            <a:r>
              <a:rPr lang="en-US" b="0" dirty="0" err="1" smtClean="0"/>
              <a:t>Ehramaa</a:t>
            </a:r>
            <a:r>
              <a:rPr lang="en-US" b="0" dirty="0" smtClean="0"/>
              <a:t>, ”Sustainability of Semi-Permanent</a:t>
            </a:r>
            <a:r>
              <a:rPr lang="en-US" b="0" baseline="0" dirty="0" smtClean="0"/>
              <a:t> Buildings in International </a:t>
            </a:r>
            <a:r>
              <a:rPr lang="en-US" b="0" baseline="0" dirty="0" err="1" smtClean="0"/>
              <a:t>Operatio</a:t>
            </a:r>
            <a:r>
              <a:rPr lang="en-US" b="0" baseline="0" noProof="0" dirty="0" smtClean="0"/>
              <a:t>ns.”  Master’s thesis in architecture.</a:t>
            </a:r>
            <a:endParaRPr lang="en-US" b="0" noProof="0" dirty="0" smtClean="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BA4E4C0-D3BA-43C6-A5CD-F8353127EE6C}" type="slidenum">
              <a:rPr lang="sv-SE" smtClean="0"/>
              <a:t>37</a:t>
            </a:fld>
            <a:endParaRPr lang="sv-SE"/>
          </a:p>
        </p:txBody>
      </p:sp>
    </p:spTree>
    <p:extLst>
      <p:ext uri="{BB962C8B-B14F-4D97-AF65-F5344CB8AC3E}">
        <p14:creationId xmlns:p14="http://schemas.microsoft.com/office/powerpoint/2010/main" val="1268164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pPr defTabSz="923087">
              <a:defRPr/>
            </a:pPr>
            <a:r>
              <a:rPr lang="en-US" altLang="fi-FI" noProof="0" dirty="0" smtClean="0"/>
              <a:t>A</a:t>
            </a:r>
            <a:r>
              <a:rPr lang="en-US" altLang="fi-FI" baseline="0" noProof="0" dirty="0" smtClean="0"/>
              <a:t> b</a:t>
            </a:r>
            <a:r>
              <a:rPr lang="en-US" altLang="fi-FI" noProof="0" dirty="0" smtClean="0"/>
              <a:t>uilding’s orientation</a:t>
            </a:r>
            <a:r>
              <a:rPr lang="en-US" altLang="fi-FI" baseline="0" noProof="0" dirty="0" smtClean="0"/>
              <a:t> has a significant effect on passive cooling and heating.  The sun typically shines from a lower angle from the east and west than it does from the south, so larger overhangs are required for shading on the east and west sides of buildings than on the south side.  </a:t>
            </a:r>
          </a:p>
          <a:p>
            <a:endParaRPr lang="en-US" b="1" noProof="0" dirty="0" smtClean="0"/>
          </a:p>
          <a:p>
            <a:r>
              <a:rPr lang="en-US" b="1" noProof="0" dirty="0" smtClean="0"/>
              <a:t>Reference</a:t>
            </a:r>
          </a:p>
          <a:p>
            <a:r>
              <a:rPr lang="en-US" b="0" noProof="0" dirty="0" err="1" smtClean="0"/>
              <a:t>Turkka</a:t>
            </a:r>
            <a:r>
              <a:rPr lang="en-US" b="0" noProof="0" dirty="0" smtClean="0"/>
              <a:t> </a:t>
            </a:r>
            <a:r>
              <a:rPr lang="en-US" b="0" noProof="0" dirty="0" err="1" smtClean="0"/>
              <a:t>Ehramaa</a:t>
            </a:r>
            <a:r>
              <a:rPr lang="en-US" b="0" noProof="0" dirty="0" smtClean="0"/>
              <a:t>, ”Sustainability of Semi-Permanent</a:t>
            </a:r>
            <a:r>
              <a:rPr lang="en-US" b="0" baseline="0" noProof="0" dirty="0" smtClean="0"/>
              <a:t> Buildings in International Operations.”  Master’s thesis in architecture.</a:t>
            </a:r>
            <a:endParaRPr lang="en-US" b="0" noProof="0" dirty="0" smtClean="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BA4E4C0-D3BA-43C6-A5CD-F8353127EE6C}" type="slidenum">
              <a:rPr lang="sv-SE" smtClean="0"/>
              <a:t>38</a:t>
            </a:fld>
            <a:endParaRPr lang="sv-SE"/>
          </a:p>
        </p:txBody>
      </p:sp>
    </p:spTree>
    <p:extLst>
      <p:ext uri="{BB962C8B-B14F-4D97-AF65-F5344CB8AC3E}">
        <p14:creationId xmlns:p14="http://schemas.microsoft.com/office/powerpoint/2010/main" val="303674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sz="1000" dirty="0"/>
              <a:t>Warm air leaking in during the summer (and in warm climates) and leaking out during the winter (and in cold climates) can waste a lot of energy.</a:t>
            </a:r>
          </a:p>
          <a:p>
            <a:endParaRPr lang="en-US" sz="1000" dirty="0"/>
          </a:p>
          <a:p>
            <a:r>
              <a:rPr lang="en-US" sz="1000" b="1" dirty="0"/>
              <a:t>Reference/Further </a:t>
            </a:r>
            <a:r>
              <a:rPr lang="en-US" sz="1000" b="1" dirty="0" smtClean="0"/>
              <a:t>reading</a:t>
            </a:r>
            <a:endParaRPr lang="en-US" sz="1000" dirty="0"/>
          </a:p>
          <a:p>
            <a:r>
              <a:rPr lang="en-US" sz="1000" dirty="0"/>
              <a:t>U.S. Energy Information Administration, AEO2014 Early Release </a:t>
            </a:r>
            <a:r>
              <a:rPr lang="en-US" sz="1000" dirty="0" smtClean="0"/>
              <a:t>Overview,</a:t>
            </a:r>
            <a:r>
              <a:rPr lang="en-US" sz="1000" baseline="0" dirty="0" smtClean="0"/>
              <a:t> </a:t>
            </a:r>
            <a:r>
              <a:rPr lang="en-US" sz="1000" dirty="0" smtClean="0"/>
              <a:t>http</a:t>
            </a:r>
            <a:r>
              <a:rPr lang="en-US" sz="1000" dirty="0"/>
              <a:t>://energy.gov/sites/prod/files/2014/09/f18/61628_BK_EERE-EnergySavers_w150.pdf</a:t>
            </a:r>
          </a:p>
          <a:p>
            <a:endParaRPr lang="en-US" sz="1000" dirty="0"/>
          </a:p>
          <a:p>
            <a:pPr defTabSz="923087">
              <a:defRPr/>
            </a:pPr>
            <a:r>
              <a:rPr lang="en-US" sz="1000" dirty="0"/>
              <a:t>US Department of </a:t>
            </a:r>
            <a:r>
              <a:rPr lang="en-US" sz="1000" dirty="0" smtClean="0"/>
              <a:t>Energy,</a:t>
            </a:r>
            <a:r>
              <a:rPr lang="en-US" sz="1000" baseline="0" dirty="0" smtClean="0"/>
              <a:t> </a:t>
            </a:r>
            <a:r>
              <a:rPr lang="en-US" sz="1000" i="1" dirty="0" smtClean="0"/>
              <a:t>Energy </a:t>
            </a:r>
            <a:r>
              <a:rPr lang="en-US" sz="1000" i="1" dirty="0"/>
              <a:t>Saver. Tips on Saving Money &amp; Energy at </a:t>
            </a:r>
            <a:r>
              <a:rPr lang="en-US" sz="1000" i="1" dirty="0" smtClean="0"/>
              <a:t>Home</a:t>
            </a:r>
            <a:r>
              <a:rPr lang="en-US" sz="1000" dirty="0" smtClean="0"/>
              <a:t>, 2009, http</a:t>
            </a:r>
            <a:r>
              <a:rPr lang="en-US" sz="1000" dirty="0"/>
              <a:t>://www.cees.ingersollrand.com/CEES_Documents/Energy_Saver_Tips.pdf</a:t>
            </a:r>
          </a:p>
          <a:p>
            <a:endParaRPr lang="en-US" sz="1000" dirty="0"/>
          </a:p>
          <a:p>
            <a:endParaRPr lang="sv-SE" sz="1000" dirty="0"/>
          </a:p>
          <a:p>
            <a:endParaRPr lang="sv-SE" sz="1000"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39</a:t>
            </a:fld>
            <a:endParaRPr lang="sv-SE"/>
          </a:p>
        </p:txBody>
      </p:sp>
    </p:spTree>
    <p:extLst>
      <p:ext uri="{BB962C8B-B14F-4D97-AF65-F5344CB8AC3E}">
        <p14:creationId xmlns:p14="http://schemas.microsoft.com/office/powerpoint/2010/main" val="285224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The presentation is organized</a:t>
            </a:r>
            <a:r>
              <a:rPr lang="en-US" baseline="0" noProof="0" dirty="0" smtClean="0"/>
              <a:t> into the sections identified on this slide.</a:t>
            </a:r>
            <a:endParaRPr lang="en-US" noProof="0"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4</a:t>
            </a:fld>
            <a:endParaRPr lang="fi-FI"/>
          </a:p>
        </p:txBody>
      </p:sp>
    </p:spTree>
    <p:extLst>
      <p:ext uri="{BB962C8B-B14F-4D97-AF65-F5344CB8AC3E}">
        <p14:creationId xmlns:p14="http://schemas.microsoft.com/office/powerpoint/2010/main" val="603498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GB" sz="1000" dirty="0"/>
              <a:t>Heating and air conditioning consume a significant portion of energy in the camp.  Efficient use of heaters and air conditioners saves a significant amount of energy. </a:t>
            </a:r>
            <a:endParaRPr lang="sv-SE" sz="1000" dirty="0"/>
          </a:p>
          <a:p>
            <a:endParaRPr lang="sv-SE" sz="1000" dirty="0"/>
          </a:p>
          <a:p>
            <a:endParaRPr lang="sv-SE" dirty="0"/>
          </a:p>
          <a:p>
            <a:endParaRPr lang="sv-SE" dirty="0"/>
          </a:p>
          <a:p>
            <a:endParaRPr lang="sv-SE" dirty="0"/>
          </a:p>
          <a:p>
            <a:endParaRPr lang="sv-SE" dirty="0"/>
          </a:p>
          <a:p>
            <a:endParaRPr lang="sv-SE" dirty="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40</a:t>
            </a:fld>
            <a:endParaRPr lang="sv-SE"/>
          </a:p>
        </p:txBody>
      </p:sp>
    </p:spTree>
    <p:extLst>
      <p:ext uri="{BB962C8B-B14F-4D97-AF65-F5344CB8AC3E}">
        <p14:creationId xmlns:p14="http://schemas.microsoft.com/office/powerpoint/2010/main" val="25551305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81100" y="696913"/>
            <a:ext cx="4648200" cy="3486150"/>
          </a:xfrm>
          <a:prstGeom prst="rect">
            <a:avLst/>
          </a:prstGeom>
        </p:spPr>
      </p:sp>
      <p:sp>
        <p:nvSpPr>
          <p:cNvPr id="3" name="Huomautusten paikkamerkki 2"/>
          <p:cNvSpPr>
            <a:spLocks noGrp="1"/>
          </p:cNvSpPr>
          <p:nvPr>
            <p:ph type="body" idx="1"/>
          </p:nvPr>
        </p:nvSpPr>
        <p:spPr/>
        <p:txBody>
          <a:bodyPr/>
          <a:lstStyle/>
          <a:p>
            <a:r>
              <a:rPr lang="en-US" dirty="0"/>
              <a:t>Maintenance is very important to ensure optimal performance and energy efficiency of equipment. </a:t>
            </a:r>
          </a:p>
          <a:p>
            <a:endParaRPr lang="en-US" dirty="0"/>
          </a:p>
          <a:p>
            <a:r>
              <a:rPr lang="en-US" dirty="0"/>
              <a:t>Ensure that only qualified technicians or trained personnel perform maintenance. </a:t>
            </a:r>
          </a:p>
          <a:p>
            <a:endParaRPr lang="en-US" dirty="0"/>
          </a:p>
          <a:p>
            <a:r>
              <a:rPr lang="en-US" dirty="0"/>
              <a:t>Metering, while not necessary, is ideal for understanding overall camp energy consumption and where efficiencies in the system can be made.</a:t>
            </a:r>
          </a:p>
          <a:p>
            <a:endParaRPr lang="sv-SE" dirty="0"/>
          </a:p>
          <a:p>
            <a:endParaRPr lang="sv-SE" dirty="0"/>
          </a:p>
          <a:p>
            <a:endParaRPr lang="fi-FI" dirty="0"/>
          </a:p>
        </p:txBody>
      </p:sp>
      <p:sp>
        <p:nvSpPr>
          <p:cNvPr id="4" name="Dian numeron paikkamerkki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41</a:t>
            </a:fld>
            <a:endParaRPr lang="fi-FI"/>
          </a:p>
        </p:txBody>
      </p:sp>
    </p:spTree>
    <p:extLst>
      <p:ext uri="{BB962C8B-B14F-4D97-AF65-F5344CB8AC3E}">
        <p14:creationId xmlns:p14="http://schemas.microsoft.com/office/powerpoint/2010/main" val="2446864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81100" y="696913"/>
            <a:ext cx="4648200" cy="3486150"/>
          </a:xfrm>
          <a:prstGeom prst="rect">
            <a:avLst/>
          </a:prstGeo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sv-SE" sz="1000" dirty="0"/>
              <a:t>In order to </a:t>
            </a:r>
            <a:r>
              <a:rPr lang="en-US" sz="1000" dirty="0"/>
              <a:t>accelerate and streamline the processes of enabling and embedding energy efficiency in </a:t>
            </a:r>
            <a:r>
              <a:rPr lang="en-US" sz="1000" dirty="0" smtClean="0"/>
              <a:t>operations, it is necessary to change </a:t>
            </a:r>
            <a:r>
              <a:rPr lang="en-US" sz="1000" dirty="0"/>
              <a:t>human </a:t>
            </a:r>
            <a:r>
              <a:rPr lang="en-US" sz="1000" dirty="0" smtClean="0"/>
              <a:t>behavior in a number of ways.  </a:t>
            </a:r>
            <a:r>
              <a:rPr lang="en-US" sz="1000" dirty="0"/>
              <a:t>Cultural changes, if properly designed and applied, can facilitate energy efficiency as a low-cost way of addressing energy security, environmental and economic challenges. It has been demonstrated that behavioral change can contribute to energy efficiency and improved environmental performance with multiple positive consequences.</a:t>
            </a:r>
          </a:p>
          <a:p>
            <a:pPr eaLnBrk="1" hangingPunct="1"/>
            <a:endParaRPr lang="en-US" altLang="sv-SE" sz="1000" dirty="0"/>
          </a:p>
          <a:p>
            <a:pPr defTabSz="923087">
              <a:defRPr/>
            </a:pPr>
            <a:r>
              <a:rPr lang="en-US" sz="1000" dirty="0"/>
              <a:t>Brief personnel on the basics of energy </a:t>
            </a:r>
            <a:r>
              <a:rPr lang="en-US" sz="1000" dirty="0" smtClean="0"/>
              <a:t>use, </a:t>
            </a:r>
            <a:r>
              <a:rPr lang="en-US" sz="1000" dirty="0"/>
              <a:t>such as turning off lights when not in use, closing doors, or water conservation.  It is ideal to brief personnel before the deployment.  During the deployment, consider posting information signs to remind personnel about </a:t>
            </a:r>
            <a:r>
              <a:rPr lang="en-US" sz="1000" dirty="0" smtClean="0"/>
              <a:t>energy </a:t>
            </a:r>
            <a:r>
              <a:rPr lang="en-US" sz="1000" dirty="0"/>
              <a:t>efficiency actions.</a:t>
            </a:r>
          </a:p>
          <a:p>
            <a:pPr defTabSz="923087">
              <a:defRPr/>
            </a:pPr>
            <a:endParaRPr lang="en-US" sz="1000" dirty="0"/>
          </a:p>
          <a:p>
            <a:pPr defTabSz="923087">
              <a:defRPr/>
            </a:pPr>
            <a:r>
              <a:rPr lang="en-US" sz="1000" dirty="0"/>
              <a:t>Remember: resource conservation is ALSO energy conservation.  It takes energy to move resources to where you are!</a:t>
            </a:r>
          </a:p>
          <a:p>
            <a:pPr eaLnBrk="1" hangingPunct="1"/>
            <a:endParaRPr lang="en-US" altLang="sv-SE" sz="1000" b="1" dirty="0"/>
          </a:p>
          <a:p>
            <a:pPr eaLnBrk="1" hangingPunct="1"/>
            <a:r>
              <a:rPr lang="en-US" altLang="sv-SE" sz="1000" b="1" dirty="0"/>
              <a:t>References/Further </a:t>
            </a:r>
            <a:r>
              <a:rPr lang="en-US" altLang="sv-SE" sz="1000" b="1" dirty="0" smtClean="0"/>
              <a:t>Reading</a:t>
            </a:r>
            <a:endParaRPr lang="en-US" altLang="sv-SE" sz="1000" dirty="0"/>
          </a:p>
          <a:p>
            <a:pPr eaLnBrk="1" hangingPunct="1"/>
            <a:r>
              <a:rPr lang="en-US" altLang="sv-SE" sz="1000" dirty="0"/>
              <a:t>NATO </a:t>
            </a:r>
            <a:r>
              <a:rPr lang="en-US" altLang="sv-SE" sz="1000" dirty="0" err="1"/>
              <a:t>EnSecCoE</a:t>
            </a:r>
            <a:r>
              <a:rPr lang="en-US" altLang="sv-SE" sz="1000" dirty="0"/>
              <a:t> </a:t>
            </a:r>
            <a:r>
              <a:rPr lang="en-US" altLang="sv-SE" sz="1000" dirty="0" smtClean="0"/>
              <a:t>Advanced </a:t>
            </a:r>
            <a:r>
              <a:rPr lang="en-US" altLang="sv-SE" sz="1000" dirty="0"/>
              <a:t>Research Workshops on </a:t>
            </a:r>
            <a:r>
              <a:rPr lang="en-US" sz="1000" dirty="0"/>
              <a:t>Enhancing Energy Efficiency in NATO through </a:t>
            </a:r>
            <a:r>
              <a:rPr lang="en-US" sz="1000" dirty="0" smtClean="0"/>
              <a:t>Behavior Change.</a:t>
            </a:r>
            <a:r>
              <a:rPr lang="en-GB" sz="1000" dirty="0" smtClean="0"/>
              <a:t> </a:t>
            </a:r>
            <a:endParaRPr lang="en-GB" altLang="sv-SE" sz="1000" dirty="0"/>
          </a:p>
          <a:p>
            <a:pPr eaLnBrk="1" hangingPunct="1"/>
            <a:endParaRPr lang="en-GB" altLang="sv-SE" dirty="0"/>
          </a:p>
          <a:p>
            <a:pPr eaLnBrk="1" hangingPunct="1"/>
            <a:endParaRPr lang="sv-SE" altLang="sv-SE" dirty="0" smtClean="0"/>
          </a:p>
        </p:txBody>
      </p:sp>
      <p:sp>
        <p:nvSpPr>
          <p:cNvPr id="28676" name="Slide Number Placeholder 3"/>
          <p:cNvSpPr txBox="1">
            <a:spLocks noGrp="1"/>
          </p:cNvSpPr>
          <p:nvPr/>
        </p:nvSpPr>
        <p:spPr bwMode="auto">
          <a:xfrm>
            <a:off x="3799915" y="8568206"/>
            <a:ext cx="2907937" cy="4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68" tIns="44534" rIns="89068" bIns="4453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F62FA8E1-5DEF-480E-B599-F26C9F5C27C4}" type="slidenum">
              <a:rPr lang="sv-SE" altLang="sv-SE">
                <a:latin typeface="Arial" panose="020B0604020202020204" pitchFamily="34" charset="0"/>
              </a:rPr>
              <a:pPr algn="r">
                <a:spcBef>
                  <a:spcPct val="0"/>
                </a:spcBef>
              </a:pPr>
              <a:t>42</a:t>
            </a:fld>
            <a:endParaRPr lang="sv-SE" altLang="sv-SE">
              <a:latin typeface="Arial" panose="020B0604020202020204" pitchFamily="34" charset="0"/>
            </a:endParaRPr>
          </a:p>
        </p:txBody>
      </p:sp>
    </p:spTree>
    <p:extLst>
      <p:ext uri="{BB962C8B-B14F-4D97-AF65-F5344CB8AC3E}">
        <p14:creationId xmlns:p14="http://schemas.microsoft.com/office/powerpoint/2010/main" val="3351658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The</a:t>
            </a:r>
            <a:r>
              <a:rPr lang="en-US" baseline="0" noProof="0" dirty="0" smtClean="0"/>
              <a:t> operational capability and capacity of the camp will be greatly affected by the planning and final implementation of the energy production and distribution systems.   </a:t>
            </a:r>
            <a:r>
              <a:rPr lang="sv-SE" baseline="0" dirty="0" smtClean="0"/>
              <a:t> </a:t>
            </a:r>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43</a:t>
            </a:fld>
            <a:endParaRPr lang="sv-SE"/>
          </a:p>
        </p:txBody>
      </p:sp>
    </p:spTree>
    <p:extLst>
      <p:ext uri="{BB962C8B-B14F-4D97-AF65-F5344CB8AC3E}">
        <p14:creationId xmlns:p14="http://schemas.microsoft.com/office/powerpoint/2010/main" val="678875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bildobjekt 1"/>
          <p:cNvSpPr>
            <a:spLocks noGrp="1" noRot="1" noChangeAspect="1" noTextEdit="1"/>
          </p:cNvSpPr>
          <p:nvPr>
            <p:ph type="sldImg"/>
          </p:nvPr>
        </p:nvSpPr>
        <p:spPr bwMode="auto">
          <a:xfrm>
            <a:off x="1182688" y="696913"/>
            <a:ext cx="4645025" cy="34845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ea typeface="ＭＳ Ｐゴシック" pitchFamily="34" charset="-128"/>
            </a:endParaRPr>
          </a:p>
        </p:txBody>
      </p:sp>
      <p:sp>
        <p:nvSpPr>
          <p:cNvPr id="29700" name="Platshållare för bildnummer 3"/>
          <p:cNvSpPr>
            <a:spLocks noGrp="1"/>
          </p:cNvSpPr>
          <p:nvPr>
            <p:ph type="sldNum" sz="quarter" idx="5"/>
          </p:nvPr>
        </p:nvSpPr>
        <p:spPr bwMode="auto">
          <a:xfrm>
            <a:off x="3970160" y="8829648"/>
            <a:ext cx="3038604" cy="4652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lstStyle>
            <a:lvl1pPr eaLnBrk="0" hangingPunct="0">
              <a:spcBef>
                <a:spcPct val="30000"/>
              </a:spcBef>
              <a:defRPr sz="1200">
                <a:solidFill>
                  <a:schemeClr val="tx1"/>
                </a:solidFill>
                <a:latin typeface="Calibri" pitchFamily="34" charset="0"/>
                <a:ea typeface="ＭＳ Ｐゴシック" pitchFamily="34" charset="-128"/>
              </a:defRPr>
            </a:lvl1pPr>
            <a:lvl2pPr marL="750008" indent="-288465" eaLnBrk="0" hangingPunct="0">
              <a:spcBef>
                <a:spcPct val="30000"/>
              </a:spcBef>
              <a:defRPr sz="1200">
                <a:solidFill>
                  <a:schemeClr val="tx1"/>
                </a:solidFill>
                <a:latin typeface="Calibri" pitchFamily="34" charset="0"/>
                <a:ea typeface="ＭＳ Ｐゴシック" pitchFamily="34" charset="-128"/>
              </a:defRPr>
            </a:lvl2pPr>
            <a:lvl3pPr marL="1153859" indent="-230772" eaLnBrk="0" hangingPunct="0">
              <a:spcBef>
                <a:spcPct val="30000"/>
              </a:spcBef>
              <a:defRPr sz="1200">
                <a:solidFill>
                  <a:schemeClr val="tx1"/>
                </a:solidFill>
                <a:latin typeface="Calibri" pitchFamily="34" charset="0"/>
                <a:ea typeface="ＭＳ Ｐゴシック" pitchFamily="34" charset="-128"/>
              </a:defRPr>
            </a:lvl3pPr>
            <a:lvl4pPr marL="1615402" indent="-230772" eaLnBrk="0" hangingPunct="0">
              <a:spcBef>
                <a:spcPct val="30000"/>
              </a:spcBef>
              <a:defRPr sz="1200">
                <a:solidFill>
                  <a:schemeClr val="tx1"/>
                </a:solidFill>
                <a:latin typeface="Calibri" pitchFamily="34" charset="0"/>
                <a:ea typeface="ＭＳ Ｐゴシック" pitchFamily="34" charset="-128"/>
              </a:defRPr>
            </a:lvl4pPr>
            <a:lvl5pPr marL="2076945" indent="-230772" eaLnBrk="0" hangingPunct="0">
              <a:spcBef>
                <a:spcPct val="30000"/>
              </a:spcBef>
              <a:defRPr sz="1200">
                <a:solidFill>
                  <a:schemeClr val="tx1"/>
                </a:solidFill>
                <a:latin typeface="Calibri" pitchFamily="34" charset="0"/>
                <a:ea typeface="ＭＳ Ｐゴシック" pitchFamily="34" charset="-128"/>
              </a:defRPr>
            </a:lvl5pPr>
            <a:lvl6pPr marL="253848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3000032"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61576"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3119" indent="-2307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B22C04-AD13-40E4-B043-F12B6EF149C9}" type="slidenum">
              <a:rPr lang="en-US" altLang="sv-SE" smtClean="0">
                <a:latin typeface="Arial" pitchFamily="34" charset="0"/>
              </a:rPr>
              <a:pPr eaLnBrk="1" hangingPunct="1">
                <a:spcBef>
                  <a:spcPct val="0"/>
                </a:spcBef>
              </a:pPr>
              <a:t>44</a:t>
            </a:fld>
            <a:endParaRPr lang="en-US" altLang="sv-SE" smtClean="0">
              <a:latin typeface="Arial" pitchFamily="34" charset="0"/>
            </a:endParaRPr>
          </a:p>
        </p:txBody>
      </p:sp>
    </p:spTree>
    <p:extLst>
      <p:ext uri="{BB962C8B-B14F-4D97-AF65-F5344CB8AC3E}">
        <p14:creationId xmlns:p14="http://schemas.microsoft.com/office/powerpoint/2010/main" val="318803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pPr defTabSz="923087">
              <a:defRPr/>
            </a:pPr>
            <a:r>
              <a:rPr lang="en-US" dirty="0"/>
              <a:t>Energy issues in particular, are also covered by several of NATOs </a:t>
            </a:r>
            <a:r>
              <a:rPr lang="en-US" noProof="0" dirty="0" smtClean="0"/>
              <a:t>EP documents (i.e. policy, doctrine, procedures</a:t>
            </a:r>
            <a:r>
              <a:rPr lang="en-US" baseline="0" noProof="0" dirty="0" smtClean="0"/>
              <a:t> and instructions), shown on this slide</a:t>
            </a:r>
          </a:p>
          <a:p>
            <a:pPr defTabSz="923087">
              <a:defRPr/>
            </a:pPr>
            <a:endParaRPr lang="sv-SE"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45</a:t>
            </a:fld>
            <a:endParaRPr lang="sv-SE"/>
          </a:p>
        </p:txBody>
      </p:sp>
    </p:spTree>
    <p:extLst>
      <p:ext uri="{BB962C8B-B14F-4D97-AF65-F5344CB8AC3E}">
        <p14:creationId xmlns:p14="http://schemas.microsoft.com/office/powerpoint/2010/main" val="3442752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sz="1000" dirty="0"/>
              <a:t>The ENSEC COE is located in Vilnius, Lithuania. </a:t>
            </a:r>
            <a:r>
              <a:rPr lang="en-US" sz="1000" dirty="0" smtClean="0"/>
              <a:t>Its </a:t>
            </a:r>
            <a:r>
              <a:rPr lang="en-US" sz="1000" dirty="0"/>
              <a:t>aim is to provide qualified and appropriate expert advice on questions related to operational energy security. Among other things, it arranges Advanced Research Workshops (ARWs) and an Energy Security Strategic Awareness Course. The first course was held in the fall of </a:t>
            </a:r>
            <a:r>
              <a:rPr lang="en-US" sz="1000" dirty="0" smtClean="0"/>
              <a:t>2015.</a:t>
            </a:r>
            <a:endParaRPr lang="en-US" sz="1000" dirty="0"/>
          </a:p>
          <a:p>
            <a:pPr defTabSz="923087">
              <a:defRPr/>
            </a:pPr>
            <a:endParaRPr lang="en-US" sz="1000" b="1" dirty="0"/>
          </a:p>
          <a:p>
            <a:r>
              <a:rPr lang="en-US" sz="1000" dirty="0"/>
              <a:t>A special Science for Peace and Security funded activity was the “Smart Energy Team” (SENT</a:t>
            </a:r>
            <a:r>
              <a:rPr lang="en-US" sz="1000" dirty="0" smtClean="0"/>
              <a:t>),</a:t>
            </a:r>
            <a:r>
              <a:rPr lang="en-US" sz="1000" dirty="0"/>
              <a:t> comprised of experts from Allied and partner countries. </a:t>
            </a:r>
            <a:r>
              <a:rPr lang="en-US" sz="1000" dirty="0" smtClean="0"/>
              <a:t>In </a:t>
            </a:r>
            <a:r>
              <a:rPr lang="en-US" sz="1000" dirty="0"/>
              <a:t>2013 </a:t>
            </a:r>
            <a:r>
              <a:rPr lang="en-US" sz="1000" dirty="0" smtClean="0"/>
              <a:t>-</a:t>
            </a:r>
            <a:r>
              <a:rPr lang="en-US" sz="1000" dirty="0"/>
              <a:t> 2015, national and NATO documents </a:t>
            </a:r>
            <a:r>
              <a:rPr lang="en-US" sz="1000" dirty="0" smtClean="0"/>
              <a:t>were </a:t>
            </a:r>
            <a:r>
              <a:rPr lang="en-US" sz="1000" dirty="0"/>
              <a:t>screened and </a:t>
            </a:r>
            <a:r>
              <a:rPr lang="en-US" sz="1000" dirty="0" smtClean="0"/>
              <a:t>various </a:t>
            </a:r>
            <a:r>
              <a:rPr lang="en-US" sz="1000" dirty="0" err="1"/>
              <a:t>defence</a:t>
            </a:r>
            <a:r>
              <a:rPr lang="en-US" sz="1000" dirty="0"/>
              <a:t> agencies </a:t>
            </a:r>
            <a:r>
              <a:rPr lang="en-US" sz="1000" dirty="0" smtClean="0"/>
              <a:t>were visited to </a:t>
            </a:r>
            <a:r>
              <a:rPr lang="en-US" sz="1000" dirty="0"/>
              <a:t>identify practical energy efficient solutions. </a:t>
            </a:r>
          </a:p>
          <a:p>
            <a:endParaRPr lang="en-US" sz="1000" dirty="0"/>
          </a:p>
          <a:p>
            <a:r>
              <a:rPr lang="en-US" sz="1000" dirty="0"/>
              <a:t>A Smart Energy Library Guide has been created and is maintained by </a:t>
            </a:r>
            <a:r>
              <a:rPr lang="en-US" sz="1000" dirty="0" smtClean="0"/>
              <a:t>NATO’s </a:t>
            </a:r>
            <a:r>
              <a:rPr lang="en-US" sz="1000" dirty="0"/>
              <a:t>Emerging Security Challenges </a:t>
            </a:r>
            <a:r>
              <a:rPr lang="en-US" sz="1000" dirty="0" smtClean="0"/>
              <a:t>Division (ESCD). </a:t>
            </a:r>
            <a:endParaRPr lang="en-US" sz="1000" dirty="0"/>
          </a:p>
          <a:p>
            <a:endParaRPr lang="en-US" sz="1000" dirty="0"/>
          </a:p>
          <a:p>
            <a:r>
              <a:rPr lang="en-US" sz="1000" b="1" dirty="0"/>
              <a:t>Further reading/references</a:t>
            </a:r>
            <a:r>
              <a:rPr lang="en-US" sz="1000" b="1" dirty="0" smtClean="0"/>
              <a:t>:</a:t>
            </a:r>
            <a:endParaRPr lang="en-US" sz="1000" b="1" dirty="0"/>
          </a:p>
          <a:p>
            <a:r>
              <a:rPr lang="en-US" sz="1000" dirty="0"/>
              <a:t>NATOs Energy Security Center of Excellence (ENSEC COE)</a:t>
            </a:r>
            <a:r>
              <a:rPr lang="en-US" sz="1000" u="sng" dirty="0">
                <a:hlinkClick r:id="rId3"/>
              </a:rPr>
              <a:t> http://</a:t>
            </a:r>
            <a:r>
              <a:rPr lang="en-US" sz="1000" u="sng" dirty="0" smtClean="0">
                <a:hlinkClick r:id="rId3"/>
              </a:rPr>
              <a:t>www.enseccoe.org/en/home.html</a:t>
            </a:r>
            <a:endParaRPr lang="en-US" sz="1000" u="sng" dirty="0"/>
          </a:p>
          <a:p>
            <a:pPr defTabSz="923087">
              <a:defRPr/>
            </a:pPr>
            <a:r>
              <a:rPr lang="en-US" sz="1000" dirty="0"/>
              <a:t>Energy Security Strategic Awareness Course </a:t>
            </a:r>
            <a:r>
              <a:rPr lang="en-US" sz="1000" u="sng" dirty="0">
                <a:hlinkClick r:id="rId4"/>
              </a:rPr>
              <a:t>http://</a:t>
            </a:r>
            <a:r>
              <a:rPr lang="en-US" sz="1000" u="sng" dirty="0" smtClean="0">
                <a:hlinkClick r:id="rId4"/>
              </a:rPr>
              <a:t>www.enseccoe.org/en/news/the-first-energy-sw1c.html</a:t>
            </a:r>
            <a:endParaRPr lang="en-US" sz="1000" u="sng" dirty="0"/>
          </a:p>
          <a:p>
            <a:r>
              <a:rPr lang="en-US" sz="1000" dirty="0"/>
              <a:t>NATO Smart Energy Team (SENT) final report </a:t>
            </a:r>
            <a:r>
              <a:rPr lang="en-US" sz="1000" u="sng" dirty="0">
                <a:hlinkClick r:id="rId5"/>
              </a:rPr>
              <a:t>http://www.natolibguides.info/ld.php?content_id=18110194</a:t>
            </a:r>
            <a:r>
              <a:rPr lang="en-US" sz="1000" dirty="0"/>
              <a:t> </a:t>
            </a:r>
          </a:p>
          <a:p>
            <a:r>
              <a:rPr lang="en-US" sz="1000" dirty="0"/>
              <a:t>NATO Library Guide on Energy Security </a:t>
            </a:r>
            <a:r>
              <a:rPr lang="en-US" sz="1000" u="sng" dirty="0">
                <a:hlinkClick r:id="rId6"/>
              </a:rPr>
              <a:t>http://www.natolibguides.info/energysecurity</a:t>
            </a:r>
            <a:r>
              <a:rPr lang="en-US" sz="1000" dirty="0"/>
              <a:t> </a:t>
            </a:r>
          </a:p>
          <a:p>
            <a:pPr defTabSz="923087">
              <a:defRPr/>
            </a:pPr>
            <a:endParaRPr lang="sv-SE"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46</a:t>
            </a:fld>
            <a:endParaRPr lang="sv-SE"/>
          </a:p>
        </p:txBody>
      </p:sp>
    </p:spTree>
    <p:extLst>
      <p:ext uri="{BB962C8B-B14F-4D97-AF65-F5344CB8AC3E}">
        <p14:creationId xmlns:p14="http://schemas.microsoft.com/office/powerpoint/2010/main" val="3063492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lstStyle/>
          <a:p>
            <a:r>
              <a:rPr lang="en-US" sz="1000" dirty="0"/>
              <a:t>Energy conservation and efficiency is a part of the UN </a:t>
            </a:r>
            <a:r>
              <a:rPr lang="en-US" sz="1000" dirty="0" smtClean="0"/>
              <a:t>DPKO/DFS’ </a:t>
            </a:r>
            <a:r>
              <a:rPr lang="en-US" sz="1000" i="1" dirty="0"/>
              <a:t>Environmental Policy for UN Field M</a:t>
            </a:r>
            <a:r>
              <a:rPr lang="en-US" sz="1000" dirty="0"/>
              <a:t>issions (June 2009). </a:t>
            </a:r>
          </a:p>
          <a:p>
            <a:endParaRPr lang="en-US" sz="1000" dirty="0"/>
          </a:p>
          <a:p>
            <a:r>
              <a:rPr lang="en-US" sz="1000" dirty="0"/>
              <a:t>In order to reduce the environmental and carbon footprint of UN peacekeeping, several mission are investing in renewable energy sources, and solar thermal heaters are available through UN systems contracts.</a:t>
            </a:r>
          </a:p>
          <a:p>
            <a:endParaRPr lang="en-US" sz="1000" dirty="0"/>
          </a:p>
          <a:p>
            <a:pPr defTabSz="923087">
              <a:defRPr/>
            </a:pPr>
            <a:r>
              <a:rPr lang="en-US" sz="1000" b="1" dirty="0"/>
              <a:t>Further reading/references</a:t>
            </a:r>
            <a:r>
              <a:rPr lang="en-US" sz="1000" b="1" dirty="0" smtClean="0"/>
              <a:t>:</a:t>
            </a:r>
            <a:endParaRPr lang="en-US" sz="1000" dirty="0"/>
          </a:p>
          <a:p>
            <a:pPr defTabSz="923087">
              <a:defRPr/>
            </a:pPr>
            <a:r>
              <a:rPr lang="en-US" sz="1000" dirty="0"/>
              <a:t>UN </a:t>
            </a:r>
            <a:r>
              <a:rPr lang="en-US" sz="1000" dirty="0" smtClean="0"/>
              <a:t>DPKO/DFS, </a:t>
            </a:r>
            <a:r>
              <a:rPr lang="en-US" sz="1000" i="1" dirty="0"/>
              <a:t>Environmental Policy for UN Field Missions</a:t>
            </a:r>
            <a:r>
              <a:rPr lang="en-US" sz="1000" dirty="0"/>
              <a:t> (2009), para </a:t>
            </a:r>
            <a:r>
              <a:rPr lang="en-US" sz="1000" dirty="0" smtClean="0"/>
              <a:t>37.</a:t>
            </a:r>
            <a:endParaRPr lang="en-US" sz="1000" dirty="0"/>
          </a:p>
          <a:p>
            <a:pPr defTabSz="923087">
              <a:defRPr/>
            </a:pPr>
            <a:r>
              <a:rPr lang="en-US" sz="1000" dirty="0" smtClean="0"/>
              <a:t>UNEP, </a:t>
            </a:r>
            <a:r>
              <a:rPr lang="en-US" sz="1000" i="1" dirty="0"/>
              <a:t>Assessment of Energy, Water and Waste Reduction Options for the Proposed AMISOM HQ Camp in Mogadishu, Somalia and the Support Base in </a:t>
            </a:r>
            <a:r>
              <a:rPr lang="en-US" sz="1000" i="1" dirty="0" smtClean="0"/>
              <a:t>Mombasa</a:t>
            </a:r>
            <a:r>
              <a:rPr lang="en-US" sz="1000" i="1" baseline="0" dirty="0" smtClean="0"/>
              <a:t> </a:t>
            </a:r>
            <a:r>
              <a:rPr lang="en-US" sz="1000" baseline="0" dirty="0" smtClean="0"/>
              <a:t>(2010).</a:t>
            </a:r>
            <a:endParaRPr lang="en-US" sz="1000" dirty="0"/>
          </a:p>
          <a:p>
            <a:pPr defTabSz="923087">
              <a:defRPr/>
            </a:pPr>
            <a:r>
              <a:rPr lang="en-US" sz="1000" dirty="0"/>
              <a:t>United Nations Environmental </a:t>
            </a:r>
            <a:r>
              <a:rPr lang="en-US" sz="1000" dirty="0" err="1" smtClean="0"/>
              <a:t>Programme</a:t>
            </a:r>
            <a:r>
              <a:rPr lang="en-US" sz="1000" dirty="0" smtClean="0"/>
              <a:t> (UNEP), </a:t>
            </a:r>
            <a:r>
              <a:rPr lang="en-US" sz="1000" i="1" dirty="0"/>
              <a:t>Greening the Blue Helmets - Environment, Natural Resources and UN Peacekeeping </a:t>
            </a:r>
            <a:r>
              <a:rPr lang="en-US" sz="1000" i="1" dirty="0" smtClean="0"/>
              <a:t>Operations </a:t>
            </a:r>
            <a:r>
              <a:rPr lang="en-US" sz="1000" dirty="0" smtClean="0"/>
              <a:t>(Nairobi</a:t>
            </a:r>
            <a:r>
              <a:rPr lang="en-US" sz="1000" dirty="0"/>
              <a:t>, </a:t>
            </a:r>
            <a:r>
              <a:rPr lang="en-US" sz="1000" dirty="0" smtClean="0"/>
              <a:t>Kenya: UNEP, May 2012).</a:t>
            </a:r>
            <a:endParaRPr lang="en-US" sz="1000" dirty="0"/>
          </a:p>
          <a:p>
            <a:pPr defTabSz="923087">
              <a:defRPr/>
            </a:pPr>
            <a:r>
              <a:rPr lang="en-US" sz="1000" dirty="0" smtClean="0"/>
              <a:t>B. Liljedahl</a:t>
            </a:r>
            <a:r>
              <a:rPr lang="en-US" sz="1000" dirty="0"/>
              <a:t>, </a:t>
            </a:r>
            <a:r>
              <a:rPr lang="en-US" sz="1000" dirty="0" smtClean="0"/>
              <a:t>M. </a:t>
            </a:r>
            <a:r>
              <a:rPr lang="en-US" sz="1000" dirty="0" err="1"/>
              <a:t>Rydbo</a:t>
            </a:r>
            <a:r>
              <a:rPr lang="en-US" sz="1000" dirty="0"/>
              <a:t>, </a:t>
            </a:r>
            <a:r>
              <a:rPr lang="en-US" sz="1000" dirty="0" smtClean="0"/>
              <a:t>E. </a:t>
            </a:r>
            <a:r>
              <a:rPr lang="en-US" sz="1000" dirty="0"/>
              <a:t>Martinsson</a:t>
            </a:r>
            <a:r>
              <a:rPr lang="en-US" sz="1000" dirty="0" smtClean="0"/>
              <a:t>, </a:t>
            </a:r>
            <a:r>
              <a:rPr lang="en-US" sz="1000" dirty="0"/>
              <a:t>and A. </a:t>
            </a:r>
            <a:r>
              <a:rPr lang="en-US" sz="1000" dirty="0" smtClean="0"/>
              <a:t>Waleij,</a:t>
            </a:r>
            <a:r>
              <a:rPr lang="en-US" sz="1000" baseline="0" dirty="0" smtClean="0"/>
              <a:t> </a:t>
            </a:r>
            <a:r>
              <a:rPr lang="en-US" sz="1000" i="1" dirty="0" smtClean="0"/>
              <a:t>Energy Efficient </a:t>
            </a:r>
            <a:r>
              <a:rPr lang="en-US" sz="1000" i="1" dirty="0"/>
              <a:t>UN-camp - </a:t>
            </a:r>
            <a:r>
              <a:rPr lang="en-US" sz="1000" i="1" dirty="0" smtClean="0"/>
              <a:t>Repayment </a:t>
            </a:r>
            <a:r>
              <a:rPr lang="en-US" sz="1000" i="1" dirty="0"/>
              <a:t>on </a:t>
            </a:r>
            <a:r>
              <a:rPr lang="en-US" sz="1000" i="1" dirty="0" smtClean="0"/>
              <a:t>Additional </a:t>
            </a:r>
            <a:r>
              <a:rPr lang="en-US" sz="1000" i="1" dirty="0"/>
              <a:t>I</a:t>
            </a:r>
            <a:r>
              <a:rPr lang="en-US" sz="1000" i="1" dirty="0" smtClean="0"/>
              <a:t>nvestment</a:t>
            </a:r>
            <a:r>
              <a:rPr lang="en-US" sz="1000" dirty="0"/>
              <a:t>. FOI-SH--</a:t>
            </a:r>
            <a:r>
              <a:rPr lang="en-US" sz="1000" dirty="0" smtClean="0"/>
              <a:t>0078—SE</a:t>
            </a:r>
            <a:r>
              <a:rPr lang="en-US" sz="1000" baseline="0" dirty="0" smtClean="0"/>
              <a:t> (</a:t>
            </a:r>
            <a:r>
              <a:rPr lang="en-US" sz="1000" dirty="0" err="1" smtClean="0"/>
              <a:t>Umeå</a:t>
            </a:r>
            <a:r>
              <a:rPr lang="en-US" sz="1000" dirty="0"/>
              <a:t>, </a:t>
            </a:r>
            <a:r>
              <a:rPr lang="en-US" sz="1000" dirty="0" smtClean="0"/>
              <a:t>Sweden: Swedish </a:t>
            </a:r>
            <a:r>
              <a:rPr lang="en-US" sz="1000" dirty="0" err="1" smtClean="0"/>
              <a:t>Defence</a:t>
            </a:r>
            <a:r>
              <a:rPr lang="en-US" sz="1000" dirty="0" smtClean="0"/>
              <a:t> Research Agency (FOI), 2009).</a:t>
            </a:r>
            <a:endParaRPr lang="en-US" sz="1000" dirty="0"/>
          </a:p>
          <a:p>
            <a:pPr defTabSz="923087">
              <a:defRPr/>
            </a:pPr>
            <a:endParaRPr lang="sv-SE" dirty="0"/>
          </a:p>
          <a:p>
            <a:endParaRPr lang="sv-SE"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2309" tIns="46154" rIns="92309" bIns="46154"/>
          <a:lstStyle/>
          <a:p>
            <a:fld id="{89DDF90F-1E39-40AE-8EBE-D7447B87FD09}" type="slidenum">
              <a:rPr lang="sv-SE" smtClean="0"/>
              <a:t>47</a:t>
            </a:fld>
            <a:endParaRPr lang="sv-SE"/>
          </a:p>
        </p:txBody>
      </p:sp>
    </p:spTree>
    <p:extLst>
      <p:ext uri="{BB962C8B-B14F-4D97-AF65-F5344CB8AC3E}">
        <p14:creationId xmlns:p14="http://schemas.microsoft.com/office/powerpoint/2010/main" val="220473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Source for definition</a:t>
            </a:r>
            <a:r>
              <a:rPr lang="en-US" baseline="0" noProof="0" dirty="0" smtClean="0"/>
              <a:t> of </a:t>
            </a:r>
            <a:r>
              <a:rPr lang="en-US" b="1" baseline="0" noProof="0" dirty="0" smtClean="0"/>
              <a:t>operational energy </a:t>
            </a:r>
            <a:r>
              <a:rPr lang="en-US" baseline="0" noProof="0" dirty="0" smtClean="0"/>
              <a:t>is from the </a:t>
            </a:r>
            <a:r>
              <a:rPr lang="en-US" b="0" baseline="0" noProof="0" dirty="0" smtClean="0">
                <a:solidFill>
                  <a:srgbClr val="FF0000"/>
                </a:solidFill>
              </a:rPr>
              <a:t>2016 US Department of Defense </a:t>
            </a:r>
            <a:r>
              <a:rPr lang="en-US" b="0" i="1" baseline="0" noProof="0" dirty="0" smtClean="0">
                <a:solidFill>
                  <a:srgbClr val="FF0000"/>
                </a:solidFill>
              </a:rPr>
              <a:t>Operational Energy Strategy</a:t>
            </a:r>
            <a:r>
              <a:rPr lang="en-US" b="0" baseline="0" noProof="0" dirty="0" smtClean="0">
                <a:solidFill>
                  <a:srgbClr val="FF0000"/>
                </a:solidFill>
              </a:rPr>
              <a:t>, page 3.</a:t>
            </a:r>
          </a:p>
          <a:p>
            <a:endParaRPr lang="en-US" b="1" baseline="0" noProof="0" dirty="0" smtClean="0">
              <a:solidFill>
                <a:srgbClr val="FF0000"/>
              </a:solidFill>
            </a:endParaRPr>
          </a:p>
          <a:p>
            <a:pPr marL="0" lvl="1" defTabSz="923087">
              <a:defRPr/>
            </a:pPr>
            <a:r>
              <a:rPr lang="en-US" b="0" baseline="0" noProof="0" dirty="0" smtClean="0">
                <a:solidFill>
                  <a:srgbClr val="FF0000"/>
                </a:solidFill>
              </a:rPr>
              <a:t>Source of definition of </a:t>
            </a:r>
            <a:r>
              <a:rPr lang="en-US" b="1" baseline="0" noProof="0" dirty="0" smtClean="0">
                <a:solidFill>
                  <a:srgbClr val="FF0000"/>
                </a:solidFill>
              </a:rPr>
              <a:t>energy efficiency</a:t>
            </a:r>
            <a:r>
              <a:rPr lang="en-US" b="0" baseline="0" noProof="0" dirty="0" smtClean="0">
                <a:solidFill>
                  <a:srgbClr val="FF0000"/>
                </a:solidFill>
              </a:rPr>
              <a:t>: Lawrence Berkeley National Laboratory, which also notes that </a:t>
            </a:r>
            <a:r>
              <a:rPr lang="en-US" b="0" baseline="0" noProof="0" dirty="0" smtClean="0">
                <a:solidFill>
                  <a:schemeClr val="tx1"/>
                </a:solidFill>
              </a:rPr>
              <a:t>i</a:t>
            </a:r>
            <a:r>
              <a:rPr lang="en-US" noProof="0" dirty="0" smtClean="0"/>
              <a:t>t is not the same as energy conservation. </a:t>
            </a:r>
            <a:r>
              <a:rPr lang="en-US" b="0" baseline="0" noProof="0" dirty="0" smtClean="0">
                <a:solidFill>
                  <a:srgbClr val="FF0000"/>
                </a:solidFill>
              </a:rPr>
              <a:t>A similar definition by the International Energy Agency is ”</a:t>
            </a:r>
            <a:r>
              <a:rPr lang="en-US" b="0" baseline="0" noProof="0" dirty="0" smtClean="0">
                <a:solidFill>
                  <a:schemeClr val="tx1"/>
                </a:solidFill>
              </a:rPr>
              <a:t>a</a:t>
            </a:r>
            <a:r>
              <a:rPr lang="en-US" noProof="0" dirty="0" smtClean="0"/>
              <a:t> way of managing and restraining the growth in energy consumption.” </a:t>
            </a:r>
          </a:p>
          <a:p>
            <a:pPr defTabSz="923087">
              <a:defRPr/>
            </a:pPr>
            <a:endParaRPr lang="en-US" b="0" baseline="0" noProof="0" dirty="0" smtClean="0">
              <a:solidFill>
                <a:srgbClr val="FF0000"/>
              </a:solidFill>
            </a:endParaRPr>
          </a:p>
          <a:p>
            <a:pPr defTabSz="923087">
              <a:defRPr/>
            </a:pPr>
            <a:r>
              <a:rPr lang="en-US" b="0" baseline="0" noProof="0" dirty="0" smtClean="0">
                <a:solidFill>
                  <a:srgbClr val="FF0000"/>
                </a:solidFill>
              </a:rPr>
              <a:t>The definition for </a:t>
            </a:r>
            <a:r>
              <a:rPr lang="en-US" b="1" baseline="0" noProof="0" dirty="0" smtClean="0">
                <a:solidFill>
                  <a:srgbClr val="FF0000"/>
                </a:solidFill>
              </a:rPr>
              <a:t>renewable energy</a:t>
            </a:r>
            <a:r>
              <a:rPr lang="en-US" b="0" baseline="0" noProof="0" dirty="0" smtClean="0">
                <a:solidFill>
                  <a:srgbClr val="FF0000"/>
                </a:solidFill>
              </a:rPr>
              <a:t> is derived from the </a:t>
            </a:r>
            <a:r>
              <a:rPr lang="en-US" b="0" baseline="0" noProof="0" dirty="0" err="1" smtClean="0">
                <a:solidFill>
                  <a:srgbClr val="FF0000"/>
                </a:solidFill>
              </a:rPr>
              <a:t>PennState</a:t>
            </a:r>
            <a:r>
              <a:rPr lang="en-US" b="0" baseline="0" noProof="0" dirty="0" smtClean="0">
                <a:solidFill>
                  <a:srgbClr val="FF0000"/>
                </a:solidFill>
              </a:rPr>
              <a:t> Extension definition. </a:t>
            </a:r>
          </a:p>
          <a:p>
            <a:pPr defTabSz="923087">
              <a:defRPr/>
            </a:pPr>
            <a:endParaRPr lang="en-US" b="0" baseline="0" noProof="0" dirty="0" smtClean="0">
              <a:solidFill>
                <a:srgbClr val="FF0000"/>
              </a:solidFill>
            </a:endParaRPr>
          </a:p>
          <a:p>
            <a:pPr defTabSz="923087">
              <a:defRPr/>
            </a:pPr>
            <a:r>
              <a:rPr lang="en-US" b="1" baseline="0" noProof="0" dirty="0" smtClean="0">
                <a:solidFill>
                  <a:schemeClr val="accent2"/>
                </a:solidFill>
              </a:rPr>
              <a:t>Energy management </a:t>
            </a:r>
            <a:r>
              <a:rPr lang="en-US" b="0" baseline="0" noProof="0" dirty="0" smtClean="0">
                <a:solidFill>
                  <a:schemeClr val="accent2"/>
                </a:solidFill>
              </a:rPr>
              <a:t>is</a:t>
            </a:r>
            <a:r>
              <a:rPr lang="en-US" b="1" baseline="0" noProof="0" dirty="0" smtClean="0">
                <a:solidFill>
                  <a:schemeClr val="accent2"/>
                </a:solidFill>
              </a:rPr>
              <a:t> </a:t>
            </a:r>
            <a:r>
              <a:rPr lang="en-US" b="0" baseline="0" noProof="0" dirty="0" smtClean="0">
                <a:solidFill>
                  <a:schemeClr val="accent2"/>
                </a:solidFill>
              </a:rPr>
              <a:t>a balanced combination of energy awareness, behavioral practices and technology to achieve energy efficiency for optimal military operations. (unknown source) </a:t>
            </a:r>
            <a:endParaRPr lang="en-US" b="1" baseline="0" noProof="0" dirty="0" smtClean="0">
              <a:solidFill>
                <a:schemeClr val="accent2"/>
              </a:solidFill>
            </a:endParaRPr>
          </a:p>
          <a:p>
            <a:pPr defTabSz="923087">
              <a:defRPr/>
            </a:pPr>
            <a:endParaRPr lang="en-US" b="1" baseline="0" noProof="0" dirty="0" smtClean="0">
              <a:solidFill>
                <a:schemeClr val="accent2"/>
              </a:solidFill>
            </a:endParaRPr>
          </a:p>
          <a:p>
            <a:pPr defTabSz="923087">
              <a:defRPr/>
            </a:pPr>
            <a:r>
              <a:rPr lang="en-US" b="1" baseline="0" noProof="0" dirty="0" smtClean="0">
                <a:solidFill>
                  <a:schemeClr val="accent2"/>
                </a:solidFill>
              </a:rPr>
              <a:t>Energy management </a:t>
            </a:r>
            <a:r>
              <a:rPr lang="en-US" b="0" baseline="0" noProof="0" dirty="0" smtClean="0">
                <a:solidFill>
                  <a:schemeClr val="accent2"/>
                </a:solidFill>
              </a:rPr>
              <a:t>includes planning and operation of energy production and energy consumption units. Objectives are resource conservation, climate protection and cost savings, while the users have permanent access to the energy they need. It is connected closely to environmental management, production management, logistics and other established business functions.  Source – Wikipedia.</a:t>
            </a:r>
          </a:p>
          <a:p>
            <a:endParaRPr lang="sv-SE" b="0" dirty="0">
              <a:solidFill>
                <a:srgbClr val="FF0000"/>
              </a:solidFill>
            </a:endParaRPr>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5</a:t>
            </a:fld>
            <a:endParaRPr lang="fi-FI"/>
          </a:p>
        </p:txBody>
      </p:sp>
    </p:spTree>
    <p:extLst>
      <p:ext uri="{BB962C8B-B14F-4D97-AF65-F5344CB8AC3E}">
        <p14:creationId xmlns:p14="http://schemas.microsoft.com/office/powerpoint/2010/main" val="278437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Although all personnel have responsibilities for efficient</a:t>
            </a:r>
            <a:r>
              <a:rPr lang="en-US" baseline="0" noProof="0" dirty="0" smtClean="0"/>
              <a:t> use of energy resources, the greatest impact can come in the initial planning stages when decisions regarding camp layout and energy usage are being made. </a:t>
            </a:r>
          </a:p>
          <a:p>
            <a:endParaRPr lang="en-US" baseline="0" noProof="0" dirty="0" smtClean="0"/>
          </a:p>
          <a:p>
            <a:r>
              <a:rPr lang="en-US" baseline="0" noProof="0" dirty="0" smtClean="0"/>
              <a:t>In contrast to the rest of the toolbox, energy management is not specifically an Environmental Officer’s responsibility. However it is still important for the EO to play a role in the Energy Management Program regarding potential impacts to the environment.</a:t>
            </a:r>
            <a:endParaRPr lang="en-US" noProof="0"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6</a:t>
            </a:fld>
            <a:endParaRPr lang="fi-FI"/>
          </a:p>
        </p:txBody>
      </p:sp>
    </p:spTree>
    <p:extLst>
      <p:ext uri="{BB962C8B-B14F-4D97-AF65-F5344CB8AC3E}">
        <p14:creationId xmlns:p14="http://schemas.microsoft.com/office/powerpoint/2010/main" val="384132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181100" y="696913"/>
            <a:ext cx="4648200" cy="3486150"/>
          </a:xfrm>
          <a:prstGeom prst="rect">
            <a:avLst/>
          </a:prstGeom>
        </p:spPr>
      </p:sp>
      <p:sp>
        <p:nvSpPr>
          <p:cNvPr id="3" name="Huomautusten paikkamerkki 2"/>
          <p:cNvSpPr>
            <a:spLocks noGrp="1"/>
          </p:cNvSpPr>
          <p:nvPr>
            <p:ph type="body" idx="1"/>
          </p:nvPr>
        </p:nvSpPr>
        <p:spPr/>
        <p:txBody>
          <a:bodyPr/>
          <a:lstStyle/>
          <a:p>
            <a:r>
              <a:rPr lang="en-US" noProof="0" dirty="0" smtClean="0"/>
              <a:t>Source for battery data:</a:t>
            </a:r>
            <a:r>
              <a:rPr lang="en-US" baseline="0" noProof="0" dirty="0" smtClean="0"/>
              <a:t> ArmyTechnology.com, 1 July 2014, citing Dr. Cynthia Lundgren from the US Army  Research Laboratory.</a:t>
            </a:r>
          </a:p>
          <a:p>
            <a:endParaRPr lang="en-US" baseline="0" noProof="0" dirty="0" smtClean="0"/>
          </a:p>
          <a:p>
            <a:r>
              <a:rPr lang="en-US" dirty="0"/>
              <a:t>Source for examples from Afghanistan: http://www.natolibguides.info/smartenergy</a:t>
            </a:r>
            <a:endParaRPr lang="en-US" noProof="0" dirty="0"/>
          </a:p>
        </p:txBody>
      </p:sp>
      <p:sp>
        <p:nvSpPr>
          <p:cNvPr id="4" name="Dian numeron paikkamerkki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7</a:t>
            </a:fld>
            <a:endParaRPr lang="fi-FI"/>
          </a:p>
        </p:txBody>
      </p:sp>
    </p:spTree>
    <p:extLst>
      <p:ext uri="{BB962C8B-B14F-4D97-AF65-F5344CB8AC3E}">
        <p14:creationId xmlns:p14="http://schemas.microsoft.com/office/powerpoint/2010/main" val="113405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r>
              <a:rPr lang="en-US" noProof="0" dirty="0" smtClean="0"/>
              <a:t>This slide describes why </a:t>
            </a:r>
            <a:r>
              <a:rPr lang="en-US" baseline="0" noProof="0" dirty="0" smtClean="0"/>
              <a:t>proper energy management is a mission enabler. It </a:t>
            </a:r>
            <a:r>
              <a:rPr lang="en-US" noProof="0" dirty="0" smtClean="0"/>
              <a:t>covers a number of benefits</a:t>
            </a:r>
            <a:r>
              <a:rPr lang="en-US" baseline="0" noProof="0" dirty="0" smtClean="0"/>
              <a:t> realized when energy demand is reduced.</a:t>
            </a:r>
          </a:p>
          <a:p>
            <a:endParaRPr lang="en-US" noProof="0" dirty="0" smtClean="0"/>
          </a:p>
          <a:p>
            <a:r>
              <a:rPr lang="en-US" noProof="0" dirty="0" smtClean="0"/>
              <a:t>When considering</a:t>
            </a:r>
            <a:r>
              <a:rPr lang="en-US" baseline="0" noProof="0" dirty="0" smtClean="0"/>
              <a:t> costs, it is important to consider the entire life cycle from procurement through disposition (for example maintenance, transportation and personnel requirements). </a:t>
            </a:r>
          </a:p>
          <a:p>
            <a:endParaRPr lang="en-US" baseline="0" noProof="0" dirty="0" smtClean="0"/>
          </a:p>
          <a:p>
            <a:pPr defTabSz="923087">
              <a:defRPr/>
            </a:pPr>
            <a:r>
              <a:rPr lang="en-US" baseline="0" noProof="0" dirty="0" smtClean="0"/>
              <a:t>Image Source:  Image courtesy of KROMKRATHOG at FreeDigitalPhotos.net</a:t>
            </a:r>
            <a:endParaRPr lang="en-US" noProof="0"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8</a:t>
            </a:fld>
            <a:endParaRPr lang="fi-FI"/>
          </a:p>
        </p:txBody>
      </p:sp>
    </p:spTree>
    <p:extLst>
      <p:ext uri="{BB962C8B-B14F-4D97-AF65-F5344CB8AC3E}">
        <p14:creationId xmlns:p14="http://schemas.microsoft.com/office/powerpoint/2010/main" val="222992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81100" y="696913"/>
            <a:ext cx="4648200" cy="3486150"/>
          </a:xfrm>
          <a:prstGeom prst="rect">
            <a:avLst/>
          </a:prstGeom>
        </p:spPr>
      </p:sp>
      <p:sp>
        <p:nvSpPr>
          <p:cNvPr id="3" name="Platshållare för anteckningar 2"/>
          <p:cNvSpPr>
            <a:spLocks noGrp="1"/>
          </p:cNvSpPr>
          <p:nvPr>
            <p:ph type="body" idx="1"/>
          </p:nvPr>
        </p:nvSpPr>
        <p:spPr/>
        <p:txBody>
          <a:bodyPr/>
          <a:lstStyle/>
          <a:p>
            <a:pPr defTabSz="923087">
              <a:defRPr/>
            </a:pPr>
            <a:r>
              <a:rPr lang="en-US" dirty="0"/>
              <a:t>Behavioral changes and low-tech/low cost solutions will have a quick return on </a:t>
            </a:r>
            <a:r>
              <a:rPr lang="en-US" dirty="0" smtClean="0"/>
              <a:t>investment (ROI). </a:t>
            </a:r>
            <a:r>
              <a:rPr lang="en-US" dirty="0"/>
              <a:t>This is an example of a calculation for a camp in Timor. As indicated in this example, the ROI for higher technology solutions is realized within 2 to 3 years. </a:t>
            </a:r>
          </a:p>
          <a:p>
            <a:pPr defTabSz="923087">
              <a:defRPr/>
            </a:pPr>
            <a:endParaRPr lang="en-US" dirty="0"/>
          </a:p>
          <a:p>
            <a:pPr defTabSz="923087">
              <a:defRPr/>
            </a:pPr>
            <a:r>
              <a:rPr lang="en-US" dirty="0"/>
              <a:t>So the anticipated duration of </a:t>
            </a:r>
            <a:r>
              <a:rPr lang="en-US" dirty="0" smtClean="0"/>
              <a:t>an operation </a:t>
            </a:r>
            <a:r>
              <a:rPr lang="en-US" dirty="0"/>
              <a:t>will help to determine the optimal investment in </a:t>
            </a:r>
            <a:r>
              <a:rPr lang="en-US" dirty="0" smtClean="0"/>
              <a:t>energy-efficient </a:t>
            </a:r>
            <a:r>
              <a:rPr lang="en-US" dirty="0"/>
              <a:t>systems and construction.</a:t>
            </a:r>
          </a:p>
          <a:p>
            <a:pPr defTabSz="923087">
              <a:defRPr/>
            </a:pPr>
            <a:endParaRPr lang="en-US" dirty="0"/>
          </a:p>
          <a:p>
            <a:pPr defTabSz="923087">
              <a:defRPr/>
            </a:pPr>
            <a:r>
              <a:rPr lang="en-US" dirty="0"/>
              <a:t>Source: Swedish FOI </a:t>
            </a:r>
            <a:r>
              <a:rPr lang="en-US" dirty="0" smtClean="0"/>
              <a:t>(Defense Research Agency) and </a:t>
            </a:r>
            <a:r>
              <a:rPr lang="en-GB" dirty="0"/>
              <a:t>United Nations Environmental Programme (2012): </a:t>
            </a:r>
            <a:r>
              <a:rPr lang="en-GB" i="1" dirty="0"/>
              <a:t>Greening the Blue Helmets</a:t>
            </a:r>
            <a:endParaRPr lang="sv-SE" i="1" dirty="0"/>
          </a:p>
          <a:p>
            <a:endParaRPr lang="sv-SE" dirty="0"/>
          </a:p>
        </p:txBody>
      </p:sp>
      <p:sp>
        <p:nvSpPr>
          <p:cNvPr id="4" name="Platshållare för bildnummer 3"/>
          <p:cNvSpPr>
            <a:spLocks noGrp="1"/>
          </p:cNvSpPr>
          <p:nvPr>
            <p:ph type="sldNum" sz="quarter" idx="10"/>
          </p:nvPr>
        </p:nvSpPr>
        <p:spPr>
          <a:xfrm>
            <a:off x="3970938" y="8829967"/>
            <a:ext cx="3037840" cy="464820"/>
          </a:xfrm>
          <a:prstGeom prst="rect">
            <a:avLst/>
          </a:prstGeom>
        </p:spPr>
        <p:txBody>
          <a:bodyPr lIns="92309" tIns="46154" rIns="92309" bIns="46154"/>
          <a:lstStyle/>
          <a:p>
            <a:fld id="{C4A47BEC-04A4-485F-923B-0B713F0AB478}" type="slidenum">
              <a:rPr lang="fi-FI" smtClean="0"/>
              <a:t>9</a:t>
            </a:fld>
            <a:endParaRPr lang="fi-FI"/>
          </a:p>
        </p:txBody>
      </p:sp>
    </p:spTree>
    <p:extLst>
      <p:ext uri="{BB962C8B-B14F-4D97-AF65-F5344CB8AC3E}">
        <p14:creationId xmlns:p14="http://schemas.microsoft.com/office/powerpoint/2010/main" val="2668650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541801" y="9174116"/>
            <a:ext cx="11919612" cy="0"/>
          </a:xfrm>
          <a:prstGeom prst="line">
            <a:avLst/>
          </a:prstGeom>
          <a:noFill/>
          <a:ln w="57150">
            <a:solidFill>
              <a:srgbClr val="545612"/>
            </a:solidFill>
            <a:round/>
            <a:headEnd/>
            <a:tailEnd/>
          </a:ln>
          <a:effectLst/>
        </p:spPr>
        <p:txBody>
          <a:bodyPr wrap="none" anchor="ctr"/>
          <a:lstStyle/>
          <a:p>
            <a:pPr eaLnBrk="0" fontAlgn="base" hangingPunct="0">
              <a:spcBef>
                <a:spcPct val="0"/>
              </a:spcBef>
              <a:spcAft>
                <a:spcPct val="0"/>
              </a:spcAft>
              <a:defRPr/>
            </a:pPr>
            <a:endParaRPr lang="en-US" sz="2560">
              <a:solidFill>
                <a:srgbClr val="000000"/>
              </a:solidFill>
              <a:cs typeface="Arial" charset="0"/>
            </a:endParaRPr>
          </a:p>
        </p:txBody>
      </p:sp>
      <p:sp>
        <p:nvSpPr>
          <p:cNvPr id="6" name="Text Box 4"/>
          <p:cNvSpPr txBox="1">
            <a:spLocks noChangeArrowheads="1"/>
          </p:cNvSpPr>
          <p:nvPr/>
        </p:nvSpPr>
        <p:spPr bwMode="auto">
          <a:xfrm>
            <a:off x="1847737" y="433424"/>
            <a:ext cx="9072420" cy="105522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en-US" sz="6257" b="1" i="1" dirty="0" smtClean="0">
                <a:solidFill>
                  <a:srgbClr val="000000"/>
                </a:solidFill>
                <a:cs typeface="Arial" charset="0"/>
              </a:rPr>
              <a:t>Environmental Toolbox</a:t>
            </a:r>
            <a:endParaRPr lang="en-US" sz="6257" b="1" i="1" dirty="0">
              <a:solidFill>
                <a:srgbClr val="000000"/>
              </a:solidFill>
              <a:cs typeface="Arial" charset="0"/>
            </a:endParaRPr>
          </a:p>
        </p:txBody>
      </p:sp>
      <p:sp>
        <p:nvSpPr>
          <p:cNvPr id="7" name="Line 5"/>
          <p:cNvSpPr>
            <a:spLocks noChangeShapeType="1"/>
          </p:cNvSpPr>
          <p:nvPr/>
        </p:nvSpPr>
        <p:spPr bwMode="auto">
          <a:xfrm>
            <a:off x="541801" y="1751750"/>
            <a:ext cx="11919612" cy="0"/>
          </a:xfrm>
          <a:prstGeom prst="line">
            <a:avLst/>
          </a:prstGeom>
          <a:noFill/>
          <a:ln w="57150">
            <a:solidFill>
              <a:srgbClr val="545612"/>
            </a:solidFill>
            <a:round/>
            <a:headEnd/>
            <a:tailEnd/>
          </a:ln>
          <a:effectLst/>
        </p:spPr>
        <p:txBody>
          <a:bodyPr wrap="none" anchor="ctr"/>
          <a:lstStyle/>
          <a:p>
            <a:pPr eaLnBrk="0" fontAlgn="base" hangingPunct="0">
              <a:spcBef>
                <a:spcPct val="0"/>
              </a:spcBef>
              <a:spcAft>
                <a:spcPct val="0"/>
              </a:spcAft>
              <a:defRPr/>
            </a:pPr>
            <a:endParaRPr lang="en-US" sz="2560">
              <a:solidFill>
                <a:srgbClr val="000000"/>
              </a:solidFill>
              <a:cs typeface="Arial" charset="0"/>
            </a:endParaRPr>
          </a:p>
        </p:txBody>
      </p:sp>
      <p:sp>
        <p:nvSpPr>
          <p:cNvPr id="8" name="Text Box 12"/>
          <p:cNvSpPr txBox="1">
            <a:spLocks noChangeArrowheads="1"/>
          </p:cNvSpPr>
          <p:nvPr userDrawn="1"/>
        </p:nvSpPr>
        <p:spPr bwMode="auto">
          <a:xfrm>
            <a:off x="7151768" y="7151477"/>
            <a:ext cx="184731" cy="530017"/>
          </a:xfrm>
          <a:prstGeom prst="rect">
            <a:avLst/>
          </a:prstGeom>
          <a:noFill/>
          <a:ln w="12700">
            <a:noFill/>
            <a:miter lim="800000"/>
            <a:headEnd type="none" w="sm" len="sm"/>
            <a:tailEnd type="none" w="sm" len="sm"/>
          </a:ln>
          <a:effectLst/>
        </p:spPr>
        <p:txBody>
          <a:bodyPr wrap="none">
            <a:spAutoFit/>
          </a:bodyPr>
          <a:lstStyle/>
          <a:p>
            <a:pPr eaLnBrk="0" fontAlgn="base" hangingPunct="0">
              <a:spcBef>
                <a:spcPct val="0"/>
              </a:spcBef>
              <a:spcAft>
                <a:spcPct val="0"/>
              </a:spcAft>
              <a:defRPr/>
            </a:pPr>
            <a:endParaRPr lang="en-US" sz="2844" b="1">
              <a:solidFill>
                <a:srgbClr val="000000"/>
              </a:solidFill>
              <a:cs typeface="Arial" charset="0"/>
            </a:endParaRPr>
          </a:p>
        </p:txBody>
      </p:sp>
      <p:pic>
        <p:nvPicPr>
          <p:cNvPr id="12" name="Picture 3" descr="SNURRA_COLOR.jpg"/>
          <p:cNvPicPr>
            <a:picLocks noChangeAspect="1"/>
          </p:cNvPicPr>
          <p:nvPr userDrawn="1"/>
        </p:nvPicPr>
        <p:blipFill>
          <a:blip r:embed="rId2" cstate="print"/>
          <a:srcRect l="5970" r="10448"/>
          <a:stretch>
            <a:fillRect/>
          </a:stretch>
        </p:blipFill>
        <p:spPr bwMode="auto">
          <a:xfrm>
            <a:off x="2492283" y="2058759"/>
            <a:ext cx="7943085" cy="6718053"/>
          </a:xfrm>
          <a:prstGeom prst="rect">
            <a:avLst/>
          </a:prstGeom>
          <a:noFill/>
          <a:ln w="9525">
            <a:noFill/>
            <a:miter lim="800000"/>
            <a:headEnd/>
            <a:tailEnd/>
          </a:ln>
        </p:spPr>
      </p:pic>
    </p:spTree>
    <p:extLst>
      <p:ext uri="{BB962C8B-B14F-4D97-AF65-F5344CB8AC3E}">
        <p14:creationId xmlns:p14="http://schemas.microsoft.com/office/powerpoint/2010/main" val="332513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280" name="PlaceHolder 2"/>
          <p:cNvSpPr>
            <a:spLocks noGrp="1"/>
          </p:cNvSpPr>
          <p:nvPr>
            <p:ph type="body"/>
          </p:nvPr>
        </p:nvSpPr>
        <p:spPr>
          <a:xfrm>
            <a:off x="1244160" y="1752120"/>
            <a:ext cx="5106600" cy="5715000"/>
          </a:xfrm>
          <a:prstGeom prst="rect">
            <a:avLst/>
          </a:prstGeom>
        </p:spPr>
        <p:txBody>
          <a:bodyPr lIns="50760" tIns="50760" rIns="50760" bIns="50760" anchor="ctr"/>
          <a:lstStyle/>
          <a:p>
            <a:endParaRPr/>
          </a:p>
        </p:txBody>
      </p:sp>
      <p:sp>
        <p:nvSpPr>
          <p:cNvPr id="281" name="PlaceHolder 3"/>
          <p:cNvSpPr>
            <a:spLocks noGrp="1"/>
          </p:cNvSpPr>
          <p:nvPr>
            <p:ph type="body"/>
          </p:nvPr>
        </p:nvSpPr>
        <p:spPr>
          <a:xfrm>
            <a:off x="6606360" y="1752120"/>
            <a:ext cx="5106600" cy="5715000"/>
          </a:xfrm>
          <a:prstGeom prst="rect">
            <a:avLst/>
          </a:prstGeom>
        </p:spPr>
        <p:txBody>
          <a:bodyPr lIns="50760" tIns="50760" rIns="50760" bIns="50760" anchor="ct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2"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3" name="PlaceHolder 1"/>
          <p:cNvSpPr>
            <a:spLocks noGrp="1"/>
          </p:cNvSpPr>
          <p:nvPr>
            <p:ph type="subTitle"/>
          </p:nvPr>
        </p:nvSpPr>
        <p:spPr>
          <a:xfrm>
            <a:off x="1269720" y="254160"/>
            <a:ext cx="10464840" cy="3415680"/>
          </a:xfrm>
          <a:prstGeom prst="rect">
            <a:avLst/>
          </a:prstGeom>
        </p:spPr>
        <p:txBody>
          <a:bodyPr lIns="0" tIns="0" rIns="0" bIns="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285" name="PlaceHolder 2"/>
          <p:cNvSpPr>
            <a:spLocks noGrp="1"/>
          </p:cNvSpPr>
          <p:nvPr>
            <p:ph type="body"/>
          </p:nvPr>
        </p:nvSpPr>
        <p:spPr>
          <a:xfrm>
            <a:off x="1244160" y="1752120"/>
            <a:ext cx="5106600" cy="2725920"/>
          </a:xfrm>
          <a:prstGeom prst="rect">
            <a:avLst/>
          </a:prstGeom>
        </p:spPr>
        <p:txBody>
          <a:bodyPr lIns="50760" tIns="50760" rIns="50760" bIns="50760" anchor="ctr"/>
          <a:lstStyle/>
          <a:p>
            <a:endParaRPr/>
          </a:p>
        </p:txBody>
      </p:sp>
      <p:sp>
        <p:nvSpPr>
          <p:cNvPr id="286" name="PlaceHolder 3"/>
          <p:cNvSpPr>
            <a:spLocks noGrp="1"/>
          </p:cNvSpPr>
          <p:nvPr>
            <p:ph type="body"/>
          </p:nvPr>
        </p:nvSpPr>
        <p:spPr>
          <a:xfrm>
            <a:off x="1244160" y="4737240"/>
            <a:ext cx="5106600" cy="2725920"/>
          </a:xfrm>
          <a:prstGeom prst="rect">
            <a:avLst/>
          </a:prstGeom>
        </p:spPr>
        <p:txBody>
          <a:bodyPr lIns="50760" tIns="50760" rIns="50760" bIns="50760" anchor="ctr"/>
          <a:lstStyle/>
          <a:p>
            <a:endParaRPr/>
          </a:p>
        </p:txBody>
      </p:sp>
      <p:sp>
        <p:nvSpPr>
          <p:cNvPr id="287" name="PlaceHolder 4"/>
          <p:cNvSpPr>
            <a:spLocks noGrp="1"/>
          </p:cNvSpPr>
          <p:nvPr>
            <p:ph type="body"/>
          </p:nvPr>
        </p:nvSpPr>
        <p:spPr>
          <a:xfrm>
            <a:off x="6606360" y="1752120"/>
            <a:ext cx="5106600" cy="5715000"/>
          </a:xfrm>
          <a:prstGeom prst="rect">
            <a:avLst/>
          </a:prstGeom>
        </p:spPr>
        <p:txBody>
          <a:bodyPr lIns="50760" tIns="50760" rIns="50760" bIns="50760" anchor="ct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289" name="PlaceHolder 2"/>
          <p:cNvSpPr>
            <a:spLocks noGrp="1"/>
          </p:cNvSpPr>
          <p:nvPr>
            <p:ph type="body"/>
          </p:nvPr>
        </p:nvSpPr>
        <p:spPr>
          <a:xfrm>
            <a:off x="1244160" y="1752120"/>
            <a:ext cx="5106600" cy="5715000"/>
          </a:xfrm>
          <a:prstGeom prst="rect">
            <a:avLst/>
          </a:prstGeom>
        </p:spPr>
        <p:txBody>
          <a:bodyPr lIns="50760" tIns="50760" rIns="50760" bIns="50760" anchor="ctr"/>
          <a:lstStyle/>
          <a:p>
            <a:endParaRPr/>
          </a:p>
        </p:txBody>
      </p:sp>
      <p:sp>
        <p:nvSpPr>
          <p:cNvPr id="290" name="PlaceHolder 3"/>
          <p:cNvSpPr>
            <a:spLocks noGrp="1"/>
          </p:cNvSpPr>
          <p:nvPr>
            <p:ph type="body"/>
          </p:nvPr>
        </p:nvSpPr>
        <p:spPr>
          <a:xfrm>
            <a:off x="6606360" y="1752120"/>
            <a:ext cx="5106600" cy="2725920"/>
          </a:xfrm>
          <a:prstGeom prst="rect">
            <a:avLst/>
          </a:prstGeom>
        </p:spPr>
        <p:txBody>
          <a:bodyPr lIns="50760" tIns="50760" rIns="50760" bIns="50760" anchor="ctr"/>
          <a:lstStyle/>
          <a:p>
            <a:endParaRPr/>
          </a:p>
        </p:txBody>
      </p:sp>
      <p:sp>
        <p:nvSpPr>
          <p:cNvPr id="291" name="PlaceHolder 4"/>
          <p:cNvSpPr>
            <a:spLocks noGrp="1"/>
          </p:cNvSpPr>
          <p:nvPr>
            <p:ph type="body"/>
          </p:nvPr>
        </p:nvSpPr>
        <p:spPr>
          <a:xfrm>
            <a:off x="6606360" y="4737240"/>
            <a:ext cx="5106600" cy="2725920"/>
          </a:xfrm>
          <a:prstGeom prst="rect">
            <a:avLst/>
          </a:prstGeom>
        </p:spPr>
        <p:txBody>
          <a:bodyPr lIns="50760" tIns="50760" rIns="50760" bIns="50760" anchor="ct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293" name="PlaceHolder 2"/>
          <p:cNvSpPr>
            <a:spLocks noGrp="1"/>
          </p:cNvSpPr>
          <p:nvPr>
            <p:ph type="body"/>
          </p:nvPr>
        </p:nvSpPr>
        <p:spPr>
          <a:xfrm>
            <a:off x="1244160" y="1752120"/>
            <a:ext cx="5106600" cy="2725920"/>
          </a:xfrm>
          <a:prstGeom prst="rect">
            <a:avLst/>
          </a:prstGeom>
        </p:spPr>
        <p:txBody>
          <a:bodyPr lIns="50760" tIns="50760" rIns="50760" bIns="50760" anchor="ctr"/>
          <a:lstStyle/>
          <a:p>
            <a:endParaRPr/>
          </a:p>
        </p:txBody>
      </p:sp>
      <p:sp>
        <p:nvSpPr>
          <p:cNvPr id="294" name="PlaceHolder 3"/>
          <p:cNvSpPr>
            <a:spLocks noGrp="1"/>
          </p:cNvSpPr>
          <p:nvPr>
            <p:ph type="body"/>
          </p:nvPr>
        </p:nvSpPr>
        <p:spPr>
          <a:xfrm>
            <a:off x="6606360" y="1752120"/>
            <a:ext cx="5106600" cy="2725920"/>
          </a:xfrm>
          <a:prstGeom prst="rect">
            <a:avLst/>
          </a:prstGeom>
        </p:spPr>
        <p:txBody>
          <a:bodyPr lIns="50760" tIns="50760" rIns="50760" bIns="50760" anchor="ctr"/>
          <a:lstStyle/>
          <a:p>
            <a:endParaRPr/>
          </a:p>
        </p:txBody>
      </p:sp>
      <p:sp>
        <p:nvSpPr>
          <p:cNvPr id="295" name="PlaceHolder 4"/>
          <p:cNvSpPr>
            <a:spLocks noGrp="1"/>
          </p:cNvSpPr>
          <p:nvPr>
            <p:ph type="body"/>
          </p:nvPr>
        </p:nvSpPr>
        <p:spPr>
          <a:xfrm>
            <a:off x="1244160" y="4737240"/>
            <a:ext cx="10464840" cy="2725920"/>
          </a:xfrm>
          <a:prstGeom prst="rect">
            <a:avLst/>
          </a:prstGeom>
        </p:spPr>
        <p:txBody>
          <a:bodyPr lIns="50760" tIns="50760" rIns="50760" bIns="50760" anchor="ct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297" name="PlaceHolder 2"/>
          <p:cNvSpPr>
            <a:spLocks noGrp="1"/>
          </p:cNvSpPr>
          <p:nvPr>
            <p:ph type="body"/>
          </p:nvPr>
        </p:nvSpPr>
        <p:spPr>
          <a:xfrm>
            <a:off x="1244160" y="1752120"/>
            <a:ext cx="10464840" cy="2725920"/>
          </a:xfrm>
          <a:prstGeom prst="rect">
            <a:avLst/>
          </a:prstGeom>
        </p:spPr>
        <p:txBody>
          <a:bodyPr lIns="50760" tIns="50760" rIns="50760" bIns="50760" anchor="ctr"/>
          <a:lstStyle/>
          <a:p>
            <a:endParaRPr/>
          </a:p>
        </p:txBody>
      </p:sp>
      <p:sp>
        <p:nvSpPr>
          <p:cNvPr id="298" name="PlaceHolder 3"/>
          <p:cNvSpPr>
            <a:spLocks noGrp="1"/>
          </p:cNvSpPr>
          <p:nvPr>
            <p:ph type="body"/>
          </p:nvPr>
        </p:nvSpPr>
        <p:spPr>
          <a:xfrm>
            <a:off x="1244160" y="4737240"/>
            <a:ext cx="10464840" cy="2725920"/>
          </a:xfrm>
          <a:prstGeom prst="rect">
            <a:avLst/>
          </a:prstGeom>
        </p:spPr>
        <p:txBody>
          <a:bodyPr lIns="50760" tIns="50760" rIns="50760" bIns="50760" anchor="ct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9"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300" name="PlaceHolder 2"/>
          <p:cNvSpPr>
            <a:spLocks noGrp="1"/>
          </p:cNvSpPr>
          <p:nvPr>
            <p:ph type="body"/>
          </p:nvPr>
        </p:nvSpPr>
        <p:spPr>
          <a:xfrm>
            <a:off x="1244160" y="1752120"/>
            <a:ext cx="5106600" cy="2725920"/>
          </a:xfrm>
          <a:prstGeom prst="rect">
            <a:avLst/>
          </a:prstGeom>
        </p:spPr>
        <p:txBody>
          <a:bodyPr lIns="50760" tIns="50760" rIns="50760" bIns="50760" anchor="ctr"/>
          <a:lstStyle/>
          <a:p>
            <a:endParaRPr/>
          </a:p>
        </p:txBody>
      </p:sp>
      <p:sp>
        <p:nvSpPr>
          <p:cNvPr id="301" name="PlaceHolder 3"/>
          <p:cNvSpPr>
            <a:spLocks noGrp="1"/>
          </p:cNvSpPr>
          <p:nvPr>
            <p:ph type="body"/>
          </p:nvPr>
        </p:nvSpPr>
        <p:spPr>
          <a:xfrm>
            <a:off x="6606360" y="1752120"/>
            <a:ext cx="5106600" cy="2725920"/>
          </a:xfrm>
          <a:prstGeom prst="rect">
            <a:avLst/>
          </a:prstGeom>
        </p:spPr>
        <p:txBody>
          <a:bodyPr lIns="50760" tIns="50760" rIns="50760" bIns="50760" anchor="ctr"/>
          <a:lstStyle/>
          <a:p>
            <a:endParaRPr/>
          </a:p>
        </p:txBody>
      </p:sp>
      <p:sp>
        <p:nvSpPr>
          <p:cNvPr id="302" name="PlaceHolder 4"/>
          <p:cNvSpPr>
            <a:spLocks noGrp="1"/>
          </p:cNvSpPr>
          <p:nvPr>
            <p:ph type="body"/>
          </p:nvPr>
        </p:nvSpPr>
        <p:spPr>
          <a:xfrm>
            <a:off x="6606360" y="4737240"/>
            <a:ext cx="5106600" cy="2725920"/>
          </a:xfrm>
          <a:prstGeom prst="rect">
            <a:avLst/>
          </a:prstGeom>
        </p:spPr>
        <p:txBody>
          <a:bodyPr lIns="50760" tIns="50760" rIns="50760" bIns="50760" anchor="ctr"/>
          <a:lstStyle/>
          <a:p>
            <a:endParaRPr/>
          </a:p>
        </p:txBody>
      </p:sp>
      <p:sp>
        <p:nvSpPr>
          <p:cNvPr id="303" name="PlaceHolder 5"/>
          <p:cNvSpPr>
            <a:spLocks noGrp="1"/>
          </p:cNvSpPr>
          <p:nvPr>
            <p:ph type="body"/>
          </p:nvPr>
        </p:nvSpPr>
        <p:spPr>
          <a:xfrm>
            <a:off x="1244160" y="4737240"/>
            <a:ext cx="5106600" cy="2725920"/>
          </a:xfrm>
          <a:prstGeom prst="rect">
            <a:avLst/>
          </a:prstGeom>
        </p:spPr>
        <p:txBody>
          <a:bodyPr lIns="50760" tIns="50760" rIns="50760" bIns="5076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305" name="PlaceHolder 2"/>
          <p:cNvSpPr>
            <a:spLocks noGrp="1"/>
          </p:cNvSpPr>
          <p:nvPr>
            <p:ph type="body"/>
          </p:nvPr>
        </p:nvSpPr>
        <p:spPr>
          <a:xfrm>
            <a:off x="1244160" y="1752120"/>
            <a:ext cx="10464840" cy="5715000"/>
          </a:xfrm>
          <a:prstGeom prst="rect">
            <a:avLst/>
          </a:prstGeom>
        </p:spPr>
        <p:txBody>
          <a:bodyPr lIns="50760" tIns="50760" rIns="50760" bIns="50760" anchor="ctr"/>
          <a:lstStyle/>
          <a:p>
            <a:endParaRPr/>
          </a:p>
        </p:txBody>
      </p:sp>
      <p:sp>
        <p:nvSpPr>
          <p:cNvPr id="306" name="PlaceHolder 3"/>
          <p:cNvSpPr>
            <a:spLocks noGrp="1"/>
          </p:cNvSpPr>
          <p:nvPr>
            <p:ph type="body"/>
          </p:nvPr>
        </p:nvSpPr>
        <p:spPr>
          <a:xfrm>
            <a:off x="1244160" y="1752120"/>
            <a:ext cx="10464840" cy="5715000"/>
          </a:xfrm>
          <a:prstGeom prst="rect">
            <a:avLst/>
          </a:prstGeom>
        </p:spPr>
        <p:txBody>
          <a:bodyPr lIns="50760" tIns="50760" rIns="50760" bIns="50760" anchor="ctr"/>
          <a:lstStyle/>
          <a:p>
            <a:endParaRPr/>
          </a:p>
        </p:txBody>
      </p:sp>
      <p:pic>
        <p:nvPicPr>
          <p:cNvPr id="307" name="Bildobjekt 306"/>
          <p:cNvPicPr/>
          <p:nvPr/>
        </p:nvPicPr>
        <p:blipFill>
          <a:blip r:embed="rId2"/>
          <a:stretch/>
        </p:blipFill>
        <p:spPr>
          <a:xfrm>
            <a:off x="2895120" y="1751760"/>
            <a:ext cx="7162560" cy="5715000"/>
          </a:xfrm>
          <a:prstGeom prst="rect">
            <a:avLst/>
          </a:prstGeom>
          <a:ln>
            <a:noFill/>
          </a:ln>
        </p:spPr>
      </p:pic>
      <p:pic>
        <p:nvPicPr>
          <p:cNvPr id="308" name="Bildobjekt 307"/>
          <p:cNvPicPr/>
          <p:nvPr/>
        </p:nvPicPr>
        <p:blipFill>
          <a:blip r:embed="rId2"/>
          <a:stretch/>
        </p:blipFill>
        <p:spPr>
          <a:xfrm>
            <a:off x="2895120" y="1751760"/>
            <a:ext cx="7162560" cy="5715000"/>
          </a:xfrm>
          <a:prstGeom prst="rect">
            <a:avLst/>
          </a:prstGeom>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541801" y="9174116"/>
            <a:ext cx="11919612"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lIns="130028" tIns="65014" rIns="130028" bIns="65014" anchor="ctr"/>
          <a:lstStyle/>
          <a:p>
            <a:endParaRPr lang="en-US"/>
          </a:p>
        </p:txBody>
      </p:sp>
      <p:sp>
        <p:nvSpPr>
          <p:cNvPr id="3" name="Text Box 4"/>
          <p:cNvSpPr txBox="1">
            <a:spLocks noChangeArrowheads="1"/>
          </p:cNvSpPr>
          <p:nvPr/>
        </p:nvSpPr>
        <p:spPr bwMode="auto">
          <a:xfrm>
            <a:off x="1808261" y="433423"/>
            <a:ext cx="9151914" cy="1094845"/>
          </a:xfrm>
          <a:prstGeom prst="rect">
            <a:avLst/>
          </a:prstGeom>
          <a:noFill/>
          <a:ln>
            <a:noFill/>
          </a:ln>
          <a:extLst/>
        </p:spPr>
        <p:txBody>
          <a:bodyPr wrap="none" lIns="130028" tIns="65014" rIns="130028" bIns="650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6300" b="1" i="1" smtClean="0">
                <a:ea typeface="+mn-ea"/>
              </a:rPr>
              <a:t>Environmental Toolbox</a:t>
            </a:r>
          </a:p>
        </p:txBody>
      </p:sp>
      <p:sp>
        <p:nvSpPr>
          <p:cNvPr id="4" name="Line 5"/>
          <p:cNvSpPr>
            <a:spLocks noChangeShapeType="1"/>
          </p:cNvSpPr>
          <p:nvPr/>
        </p:nvSpPr>
        <p:spPr bwMode="auto">
          <a:xfrm>
            <a:off x="541801" y="1751750"/>
            <a:ext cx="11919612"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lIns="130028" tIns="65014" rIns="130028" bIns="65014" anchor="ctr"/>
          <a:lstStyle/>
          <a:p>
            <a:endParaRPr lang="en-US"/>
          </a:p>
        </p:txBody>
      </p:sp>
      <p:sp>
        <p:nvSpPr>
          <p:cNvPr id="5" name="Text Box 12"/>
          <p:cNvSpPr txBox="1">
            <a:spLocks noChangeArrowheads="1"/>
          </p:cNvSpPr>
          <p:nvPr userDrawn="1"/>
        </p:nvSpPr>
        <p:spPr bwMode="auto">
          <a:xfrm>
            <a:off x="7151767" y="7151477"/>
            <a:ext cx="261870" cy="564353"/>
          </a:xfrm>
          <a:prstGeom prst="rect">
            <a:avLst/>
          </a:prstGeom>
          <a:noFill/>
          <a:ln>
            <a:noFill/>
          </a:ln>
          <a:extLst/>
        </p:spPr>
        <p:txBody>
          <a:bodyPr wrap="none" lIns="130028" tIns="65014" rIns="130028" bIns="650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sz="2800" b="1" smtClean="0">
              <a:ea typeface="+mn-ea"/>
            </a:endParaRPr>
          </a:p>
        </p:txBody>
      </p:sp>
      <p:pic>
        <p:nvPicPr>
          <p:cNvPr id="6" name="Picture 3" descr="SNURRA_COLOR.jpg"/>
          <p:cNvPicPr>
            <a:picLocks noChangeAspect="1"/>
          </p:cNvPicPr>
          <p:nvPr userDrawn="1"/>
        </p:nvPicPr>
        <p:blipFill>
          <a:blip r:embed="rId2" cstate="email">
            <a:extLst>
              <a:ext uri="{28A0092B-C50C-407E-A947-70E740481C1C}">
                <a14:useLocalDpi xmlns:a14="http://schemas.microsoft.com/office/drawing/2010/main" val="0"/>
              </a:ext>
            </a:extLst>
          </a:blip>
          <a:srcRect l="5969" r="10448"/>
          <a:stretch>
            <a:fillRect/>
          </a:stretch>
        </p:blipFill>
        <p:spPr bwMode="auto">
          <a:xfrm>
            <a:off x="2492283" y="2058759"/>
            <a:ext cx="7944151" cy="671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00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758521" y="1516980"/>
            <a:ext cx="11486171" cy="7259832"/>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517042" y="216711"/>
            <a:ext cx="9969130" cy="10835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Line 5"/>
          <p:cNvSpPr>
            <a:spLocks noChangeShapeType="1"/>
          </p:cNvSpPr>
          <p:nvPr userDrawn="1"/>
        </p:nvSpPr>
        <p:spPr bwMode="auto">
          <a:xfrm>
            <a:off x="0" y="1516980"/>
            <a:ext cx="13003213" cy="0"/>
          </a:xfrm>
          <a:prstGeom prst="line">
            <a:avLst/>
          </a:prstGeom>
          <a:noFill/>
          <a:ln w="57150">
            <a:solidFill>
              <a:srgbClr val="545612"/>
            </a:solidFill>
            <a:round/>
            <a:headEnd/>
            <a:tailEnd/>
          </a:ln>
          <a:effectLst/>
        </p:spPr>
        <p:txBody>
          <a:bodyPr wrap="none" anchor="ctr"/>
          <a:lstStyle/>
          <a:p>
            <a:pPr eaLnBrk="0" fontAlgn="base" hangingPunct="0">
              <a:spcBef>
                <a:spcPct val="0"/>
              </a:spcBef>
              <a:spcAft>
                <a:spcPct val="0"/>
              </a:spcAft>
              <a:defRPr/>
            </a:pPr>
            <a:endParaRPr lang="en-US" sz="2560">
              <a:solidFill>
                <a:srgbClr val="000000"/>
              </a:solidFill>
              <a:cs typeface="Arial" charset="0"/>
            </a:endParaRPr>
          </a:p>
        </p:txBody>
      </p:sp>
      <p:sp>
        <p:nvSpPr>
          <p:cNvPr id="2" name="Rectangle 1"/>
          <p:cNvSpPr/>
          <p:nvPr userDrawn="1"/>
        </p:nvSpPr>
        <p:spPr>
          <a:xfrm>
            <a:off x="11594533" y="8776812"/>
            <a:ext cx="585417" cy="486287"/>
          </a:xfrm>
          <a:prstGeom prst="rect">
            <a:avLst/>
          </a:prstGeom>
        </p:spPr>
        <p:txBody>
          <a:bodyPr wrap="none">
            <a:spAutoFit/>
          </a:bodyPr>
          <a:lstStyle/>
          <a:p>
            <a:pPr fontAlgn="base">
              <a:spcBef>
                <a:spcPct val="0"/>
              </a:spcBef>
              <a:spcAft>
                <a:spcPct val="0"/>
              </a:spcAft>
            </a:pPr>
            <a:fld id="{4F453C22-F918-4071-994B-1D7AE3C574E9}" type="slidenum">
              <a:rPr lang="en-US" sz="2560" smtClean="0">
                <a:solidFill>
                  <a:srgbClr val="000000"/>
                </a:solidFill>
                <a:cs typeface="Arial" charset="0"/>
              </a:rPr>
              <a:pPr fontAlgn="base">
                <a:spcBef>
                  <a:spcPct val="0"/>
                </a:spcBef>
                <a:spcAft>
                  <a:spcPct val="0"/>
                </a:spcAft>
              </a:pPr>
              <a:t>‹#›</a:t>
            </a:fld>
            <a:endParaRPr lang="en-US" sz="2560" dirty="0">
              <a:solidFill>
                <a:srgbClr val="000000"/>
              </a:solidFill>
              <a:cs typeface="Arial" charset="0"/>
            </a:endParaRPr>
          </a:p>
        </p:txBody>
      </p:sp>
    </p:spTree>
    <p:extLst>
      <p:ext uri="{BB962C8B-B14F-4D97-AF65-F5344CB8AC3E}">
        <p14:creationId xmlns:p14="http://schemas.microsoft.com/office/powerpoint/2010/main" val="3355371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541801" y="3467382"/>
            <a:ext cx="11919612"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lIns="130028" tIns="65014" rIns="130028" bIns="65014" anchor="ctr"/>
          <a:lstStyle/>
          <a:p>
            <a:endParaRPr lang="en-US"/>
          </a:p>
        </p:txBody>
      </p:sp>
      <p:sp>
        <p:nvSpPr>
          <p:cNvPr id="5" name="Title 1"/>
          <p:cNvSpPr>
            <a:spLocks noGrp="1"/>
          </p:cNvSpPr>
          <p:nvPr>
            <p:ph type="title"/>
          </p:nvPr>
        </p:nvSpPr>
        <p:spPr>
          <a:xfrm>
            <a:off x="1027164" y="1354447"/>
            <a:ext cx="11052731" cy="1936858"/>
          </a:xfrm>
        </p:spPr>
        <p:txBody>
          <a:bodyPr anchor="b"/>
          <a:lstStyle>
            <a:lvl1pPr algn="l">
              <a:buNone/>
              <a:defRPr sz="57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1027164" y="3623145"/>
            <a:ext cx="11052731" cy="1902996"/>
          </a:xfrm>
          <a:prstGeom prst="rect">
            <a:avLst/>
          </a:prstGeom>
        </p:spPr>
        <p:txBody>
          <a:bodyPr anchor="t" anchorCtr="0"/>
          <a:lstStyle>
            <a:lvl1pPr marL="0" indent="0">
              <a:buNone/>
              <a:defRPr sz="3400">
                <a:solidFill>
                  <a:schemeClr val="tx1">
                    <a:tint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6705146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1027164" y="1354447"/>
            <a:ext cx="11052731" cy="1936858"/>
          </a:xfrm>
        </p:spPr>
        <p:txBody>
          <a:bodyPr anchor="b" anchorCtr="0"/>
          <a:lstStyle>
            <a:lvl1pPr algn="l">
              <a:buNone/>
              <a:defRPr sz="5688" b="0" cap="none"/>
            </a:lvl1pPr>
          </a:lstStyle>
          <a:p>
            <a:r>
              <a:rPr kumimoji="0" lang="en-US" dirty="0" smtClean="0"/>
              <a:t>Click to edit Master title style</a:t>
            </a:r>
            <a:endParaRPr kumimoji="0" lang="en-US" dirty="0"/>
          </a:p>
        </p:txBody>
      </p:sp>
      <p:sp>
        <p:nvSpPr>
          <p:cNvPr id="6" name="Text Placeholder 2"/>
          <p:cNvSpPr>
            <a:spLocks noGrp="1"/>
          </p:cNvSpPr>
          <p:nvPr>
            <p:ph type="body" idx="1"/>
          </p:nvPr>
        </p:nvSpPr>
        <p:spPr>
          <a:xfrm>
            <a:off x="1027164" y="3623145"/>
            <a:ext cx="11052731" cy="1902996"/>
          </a:xfrm>
          <a:prstGeom prst="rect">
            <a:avLst/>
          </a:prstGeom>
        </p:spPr>
        <p:txBody>
          <a:bodyPr anchor="t" anchorCtr="0"/>
          <a:lstStyle>
            <a:lvl1pPr marL="0" indent="0">
              <a:buNone/>
              <a:defRPr sz="3413">
                <a:solidFill>
                  <a:schemeClr val="tx1">
                    <a:tint val="75000"/>
                  </a:schemeClr>
                </a:solidFill>
              </a:defRPr>
            </a:lvl1pPr>
            <a:lvl2pPr>
              <a:buNone/>
              <a:defRPr sz="2560">
                <a:solidFill>
                  <a:schemeClr val="tx1">
                    <a:tint val="75000"/>
                  </a:schemeClr>
                </a:solidFill>
              </a:defRPr>
            </a:lvl2pPr>
            <a:lvl3pPr>
              <a:buNone/>
              <a:defRPr sz="2275">
                <a:solidFill>
                  <a:schemeClr val="tx1">
                    <a:tint val="75000"/>
                  </a:schemeClr>
                </a:solidFill>
              </a:defRPr>
            </a:lvl3pPr>
            <a:lvl4pPr>
              <a:buNone/>
              <a:defRPr sz="1991">
                <a:solidFill>
                  <a:schemeClr val="tx1">
                    <a:tint val="75000"/>
                  </a:schemeClr>
                </a:solidFill>
              </a:defRPr>
            </a:lvl4pPr>
            <a:lvl5pPr>
              <a:buNone/>
              <a:defRPr sz="1991">
                <a:solidFill>
                  <a:schemeClr val="tx1">
                    <a:tint val="75000"/>
                  </a:schemeClr>
                </a:solidFill>
              </a:defRPr>
            </a:lvl5pPr>
          </a:lstStyle>
          <a:p>
            <a:pPr lvl="0" eaLnBrk="1" latinLnBrk="0" hangingPunct="1"/>
            <a:r>
              <a:rPr kumimoji="0" lang="en-US" dirty="0" smtClean="0"/>
              <a:t>Click to edit Master text styles</a:t>
            </a:r>
          </a:p>
        </p:txBody>
      </p:sp>
      <p:sp>
        <p:nvSpPr>
          <p:cNvPr id="7" name="Line 5"/>
          <p:cNvSpPr>
            <a:spLocks noChangeShapeType="1"/>
          </p:cNvSpPr>
          <p:nvPr userDrawn="1"/>
        </p:nvSpPr>
        <p:spPr bwMode="auto">
          <a:xfrm>
            <a:off x="541801" y="3467382"/>
            <a:ext cx="11919612" cy="0"/>
          </a:xfrm>
          <a:prstGeom prst="line">
            <a:avLst/>
          </a:prstGeom>
          <a:noFill/>
          <a:ln w="57150">
            <a:solidFill>
              <a:srgbClr val="545612"/>
            </a:solidFill>
            <a:round/>
            <a:headEnd/>
            <a:tailEnd/>
          </a:ln>
          <a:effectLst/>
        </p:spPr>
        <p:txBody>
          <a:bodyPr wrap="none" anchor="ctr"/>
          <a:lstStyle/>
          <a:p>
            <a:pPr eaLnBrk="0" fontAlgn="base" hangingPunct="0">
              <a:spcBef>
                <a:spcPct val="0"/>
              </a:spcBef>
              <a:spcAft>
                <a:spcPct val="0"/>
              </a:spcAft>
              <a:defRPr/>
            </a:pPr>
            <a:endParaRPr lang="en-US" sz="2560">
              <a:solidFill>
                <a:srgbClr val="000000"/>
              </a:solidFill>
              <a:cs typeface="Arial" charset="0"/>
            </a:endParaRPr>
          </a:p>
        </p:txBody>
      </p:sp>
      <p:sp>
        <p:nvSpPr>
          <p:cNvPr id="2" name="Rectangle 1"/>
          <p:cNvSpPr/>
          <p:nvPr userDrawn="1"/>
        </p:nvSpPr>
        <p:spPr>
          <a:xfrm>
            <a:off x="11486172" y="8451745"/>
            <a:ext cx="585417" cy="486287"/>
          </a:xfrm>
          <a:prstGeom prst="rect">
            <a:avLst/>
          </a:prstGeom>
        </p:spPr>
        <p:txBody>
          <a:bodyPr wrap="none">
            <a:spAutoFit/>
          </a:bodyPr>
          <a:lstStyle/>
          <a:p>
            <a:pPr fontAlgn="base">
              <a:spcBef>
                <a:spcPct val="0"/>
              </a:spcBef>
              <a:spcAft>
                <a:spcPct val="0"/>
              </a:spcAft>
            </a:pPr>
            <a:fld id="{4F453C22-F918-4071-994B-1D7AE3C574E9}" type="slidenum">
              <a:rPr lang="en-US" sz="2560" smtClean="0">
                <a:solidFill>
                  <a:srgbClr val="000000"/>
                </a:solidFill>
                <a:cs typeface="Arial" charset="0"/>
              </a:rPr>
              <a:pPr fontAlgn="base">
                <a:spcBef>
                  <a:spcPct val="0"/>
                </a:spcBef>
                <a:spcAft>
                  <a:spcPct val="0"/>
                </a:spcAft>
              </a:pPr>
              <a:t>‹#›</a:t>
            </a:fld>
            <a:endParaRPr lang="en-US" sz="2560" dirty="0">
              <a:solidFill>
                <a:srgbClr val="000000"/>
              </a:solidFill>
              <a:cs typeface="Arial" charset="0"/>
            </a:endParaRPr>
          </a:p>
        </p:txBody>
      </p:sp>
    </p:spTree>
    <p:extLst>
      <p:ext uri="{BB962C8B-B14F-4D97-AF65-F5344CB8AC3E}">
        <p14:creationId xmlns:p14="http://schemas.microsoft.com/office/powerpoint/2010/main" val="37692385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5470"/>
            <a:ext cx="5743086" cy="6435878"/>
          </a:xfrm>
          <a:prstGeom prst="rect">
            <a:avLst/>
          </a:prstGeo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09966" y="2275470"/>
            <a:ext cx="5743086" cy="6435878"/>
          </a:xfrm>
          <a:prstGeom prst="rect">
            <a:avLst/>
          </a:prstGeo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Line 5"/>
          <p:cNvSpPr>
            <a:spLocks noChangeShapeType="1"/>
          </p:cNvSpPr>
          <p:nvPr userDrawn="1"/>
        </p:nvSpPr>
        <p:spPr bwMode="auto">
          <a:xfrm>
            <a:off x="0" y="1408624"/>
            <a:ext cx="13003213" cy="0"/>
          </a:xfrm>
          <a:prstGeom prst="line">
            <a:avLst/>
          </a:prstGeom>
          <a:noFill/>
          <a:ln w="57150">
            <a:solidFill>
              <a:srgbClr val="545612"/>
            </a:solidFill>
            <a:round/>
            <a:headEnd/>
            <a:tailEnd/>
          </a:ln>
          <a:effectLst/>
        </p:spPr>
        <p:txBody>
          <a:bodyPr wrap="none" anchor="ctr"/>
          <a:lstStyle/>
          <a:p>
            <a:pPr eaLnBrk="0" fontAlgn="base" hangingPunct="0">
              <a:spcBef>
                <a:spcPct val="0"/>
              </a:spcBef>
              <a:spcAft>
                <a:spcPct val="0"/>
              </a:spcAft>
              <a:defRPr/>
            </a:pPr>
            <a:endParaRPr lang="en-US" sz="2560">
              <a:solidFill>
                <a:srgbClr val="000000"/>
              </a:solidFill>
              <a:cs typeface="Arial" charset="0"/>
            </a:endParaRPr>
          </a:p>
        </p:txBody>
      </p:sp>
      <p:sp>
        <p:nvSpPr>
          <p:cNvPr id="6" name="Rectangle 5"/>
          <p:cNvSpPr/>
          <p:nvPr userDrawn="1"/>
        </p:nvSpPr>
        <p:spPr>
          <a:xfrm>
            <a:off x="11702893" y="8776812"/>
            <a:ext cx="585417" cy="486287"/>
          </a:xfrm>
          <a:prstGeom prst="rect">
            <a:avLst/>
          </a:prstGeom>
        </p:spPr>
        <p:txBody>
          <a:bodyPr wrap="none">
            <a:spAutoFit/>
          </a:bodyPr>
          <a:lstStyle/>
          <a:p>
            <a:pPr fontAlgn="base">
              <a:spcBef>
                <a:spcPct val="0"/>
              </a:spcBef>
              <a:spcAft>
                <a:spcPct val="0"/>
              </a:spcAft>
            </a:pPr>
            <a:fld id="{4F453C22-F918-4071-994B-1D7AE3C574E9}" type="slidenum">
              <a:rPr lang="en-US" sz="2560" smtClean="0">
                <a:solidFill>
                  <a:srgbClr val="000000"/>
                </a:solidFill>
                <a:cs typeface="Arial" charset="0"/>
              </a:rPr>
              <a:pPr fontAlgn="base">
                <a:spcBef>
                  <a:spcPct val="0"/>
                </a:spcBef>
                <a:spcAft>
                  <a:spcPct val="0"/>
                </a:spcAft>
              </a:pPr>
              <a:t>‹#›</a:t>
            </a:fld>
            <a:endParaRPr lang="en-US" sz="2560" dirty="0">
              <a:solidFill>
                <a:srgbClr val="000000"/>
              </a:solidFill>
              <a:cs typeface="Arial" charset="0"/>
            </a:endParaRPr>
          </a:p>
        </p:txBody>
      </p:sp>
    </p:spTree>
    <p:extLst>
      <p:ext uri="{BB962C8B-B14F-4D97-AF65-F5344CB8AC3E}">
        <p14:creationId xmlns:p14="http://schemas.microsoft.com/office/powerpoint/2010/main" val="40533340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650161" y="2182916"/>
            <a:ext cx="5745344" cy="909736"/>
          </a:xfrm>
          <a:prstGeom prst="rect">
            <a:avLst/>
          </a:prstGeo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Click to edit Master text styles</a:t>
            </a:r>
          </a:p>
        </p:txBody>
      </p:sp>
      <p:sp>
        <p:nvSpPr>
          <p:cNvPr id="4" name="Content Placeholder 3"/>
          <p:cNvSpPr>
            <a:spLocks noGrp="1"/>
          </p:cNvSpPr>
          <p:nvPr>
            <p:ph sz="half" idx="2"/>
          </p:nvPr>
        </p:nvSpPr>
        <p:spPr>
          <a:xfrm>
            <a:off x="650161" y="3092652"/>
            <a:ext cx="5745344" cy="5618695"/>
          </a:xfrm>
          <a:prstGeom prst="rect">
            <a:avLst/>
          </a:prstGeo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452" y="2182916"/>
            <a:ext cx="5747601" cy="909736"/>
          </a:xfrm>
          <a:prstGeom prst="rect">
            <a:avLst/>
          </a:prstGeom>
        </p:spPr>
        <p:txBody>
          <a:bodyPr anchor="b"/>
          <a:lstStyle>
            <a:lvl1pPr marL="0" indent="0">
              <a:buNone/>
              <a:defRPr sz="3413"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smtClean="0"/>
              <a:t>Click to edit Master text styles</a:t>
            </a:r>
          </a:p>
        </p:txBody>
      </p:sp>
      <p:sp>
        <p:nvSpPr>
          <p:cNvPr id="6" name="Content Placeholder 5"/>
          <p:cNvSpPr>
            <a:spLocks noGrp="1"/>
          </p:cNvSpPr>
          <p:nvPr>
            <p:ph sz="quarter" idx="4"/>
          </p:nvPr>
        </p:nvSpPr>
        <p:spPr>
          <a:xfrm>
            <a:off x="6605452" y="3092652"/>
            <a:ext cx="5747601" cy="5618695"/>
          </a:xfrm>
          <a:prstGeom prst="rect">
            <a:avLst/>
          </a:prstGeom>
        </p:spPr>
        <p:txBody>
          <a:bodyPr/>
          <a:lstStyle>
            <a:lvl1pPr>
              <a:defRPr sz="3413"/>
            </a:lvl1pPr>
            <a:lvl2pPr>
              <a:defRPr sz="2844"/>
            </a:lvl2pPr>
            <a:lvl3pPr>
              <a:defRPr sz="2560"/>
            </a:lvl3pPr>
            <a:lvl4pPr>
              <a:defRPr sz="2275"/>
            </a:lvl4pPr>
            <a:lvl5pPr>
              <a:defRPr sz="2275"/>
            </a:lvl5pPr>
            <a:lvl6pPr>
              <a:defRPr sz="2275"/>
            </a:lvl6pPr>
            <a:lvl7pPr>
              <a:defRPr sz="2275"/>
            </a:lvl7pPr>
            <a:lvl8pPr>
              <a:defRPr sz="2275"/>
            </a:lvl8pPr>
            <a:lvl9pPr>
              <a:defRPr sz="2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5"/>
          <p:cNvSpPr>
            <a:spLocks noChangeShapeType="1"/>
          </p:cNvSpPr>
          <p:nvPr userDrawn="1"/>
        </p:nvSpPr>
        <p:spPr bwMode="auto">
          <a:xfrm>
            <a:off x="0" y="1408624"/>
            <a:ext cx="13003213" cy="0"/>
          </a:xfrm>
          <a:prstGeom prst="line">
            <a:avLst/>
          </a:prstGeom>
          <a:noFill/>
          <a:ln w="57150">
            <a:solidFill>
              <a:srgbClr val="545612"/>
            </a:solidFill>
            <a:round/>
            <a:headEnd/>
            <a:tailEnd/>
          </a:ln>
          <a:effectLst/>
        </p:spPr>
        <p:txBody>
          <a:bodyPr wrap="none" anchor="ctr"/>
          <a:lstStyle/>
          <a:p>
            <a:pPr eaLnBrk="0" fontAlgn="base" hangingPunct="0">
              <a:spcBef>
                <a:spcPct val="0"/>
              </a:spcBef>
              <a:spcAft>
                <a:spcPct val="0"/>
              </a:spcAft>
              <a:defRPr/>
            </a:pPr>
            <a:endParaRPr lang="en-US" sz="2560">
              <a:solidFill>
                <a:srgbClr val="000000"/>
              </a:solidFill>
              <a:cs typeface="Arial" charset="0"/>
            </a:endParaRPr>
          </a:p>
        </p:txBody>
      </p:sp>
      <p:sp>
        <p:nvSpPr>
          <p:cNvPr id="8" name="Rectangle 7"/>
          <p:cNvSpPr/>
          <p:nvPr userDrawn="1"/>
        </p:nvSpPr>
        <p:spPr>
          <a:xfrm>
            <a:off x="11702893" y="8885168"/>
            <a:ext cx="585417" cy="486287"/>
          </a:xfrm>
          <a:prstGeom prst="rect">
            <a:avLst/>
          </a:prstGeom>
        </p:spPr>
        <p:txBody>
          <a:bodyPr wrap="none">
            <a:spAutoFit/>
          </a:bodyPr>
          <a:lstStyle/>
          <a:p>
            <a:pPr fontAlgn="base">
              <a:spcBef>
                <a:spcPct val="0"/>
              </a:spcBef>
              <a:spcAft>
                <a:spcPct val="0"/>
              </a:spcAft>
            </a:pPr>
            <a:fld id="{4F453C22-F918-4071-994B-1D7AE3C574E9}" type="slidenum">
              <a:rPr lang="en-US" sz="2560" smtClean="0">
                <a:solidFill>
                  <a:srgbClr val="000000"/>
                </a:solidFill>
                <a:cs typeface="Arial" charset="0"/>
              </a:rPr>
              <a:pPr fontAlgn="base">
                <a:spcBef>
                  <a:spcPct val="0"/>
                </a:spcBef>
                <a:spcAft>
                  <a:spcPct val="0"/>
                </a:spcAft>
              </a:pPr>
              <a:t>‹#›</a:t>
            </a:fld>
            <a:endParaRPr lang="en-US" sz="2560" dirty="0">
              <a:solidFill>
                <a:srgbClr val="000000"/>
              </a:solidFill>
              <a:cs typeface="Arial" charset="0"/>
            </a:endParaRPr>
          </a:p>
        </p:txBody>
      </p:sp>
    </p:spTree>
    <p:extLst>
      <p:ext uri="{BB962C8B-B14F-4D97-AF65-F5344CB8AC3E}">
        <p14:creationId xmlns:p14="http://schemas.microsoft.com/office/powerpoint/2010/main" val="30061778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161" y="2275470"/>
            <a:ext cx="11702892" cy="64358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161" y="9038672"/>
            <a:ext cx="3034083" cy="519204"/>
          </a:xfrm>
          <a:prstGeom prst="rect">
            <a:avLst/>
          </a:prstGeom>
        </p:spPr>
        <p:txBody>
          <a:bodyPr/>
          <a:lstStyle/>
          <a:p>
            <a:pPr fontAlgn="base">
              <a:spcBef>
                <a:spcPct val="0"/>
              </a:spcBef>
              <a:spcAft>
                <a:spcPct val="0"/>
              </a:spcAft>
            </a:pPr>
            <a:endParaRPr lang="en-US">
              <a:solidFill>
                <a:srgbClr val="000000"/>
              </a:solidFill>
              <a:cs typeface="Arial" charset="0"/>
            </a:endParaRPr>
          </a:p>
        </p:txBody>
      </p:sp>
      <p:sp>
        <p:nvSpPr>
          <p:cNvPr id="5" name="Footer Placeholder 4"/>
          <p:cNvSpPr>
            <a:spLocks noGrp="1"/>
          </p:cNvSpPr>
          <p:nvPr>
            <p:ph type="ftr" sz="quarter" idx="11"/>
          </p:nvPr>
        </p:nvSpPr>
        <p:spPr>
          <a:xfrm>
            <a:off x="4442765" y="9038672"/>
            <a:ext cx="4117684" cy="519204"/>
          </a:xfrm>
          <a:prstGeom prst="rect">
            <a:avLst/>
          </a:prstGeom>
        </p:spPr>
        <p:txBody>
          <a:bodyPr/>
          <a:lstStyle/>
          <a:p>
            <a:pPr fontAlgn="base">
              <a:spcBef>
                <a:spcPct val="0"/>
              </a:spcBef>
              <a:spcAft>
                <a:spcPct val="0"/>
              </a:spcAft>
            </a:pPr>
            <a:endParaRPr lang="en-US">
              <a:solidFill>
                <a:srgbClr val="000000"/>
              </a:solidFill>
              <a:cs typeface="Arial" charset="0"/>
            </a:endParaRPr>
          </a:p>
        </p:txBody>
      </p:sp>
      <p:sp>
        <p:nvSpPr>
          <p:cNvPr id="6" name="Slide Number Placeholder 5"/>
          <p:cNvSpPr>
            <a:spLocks noGrp="1"/>
          </p:cNvSpPr>
          <p:nvPr>
            <p:ph type="sldNum" sz="quarter" idx="12"/>
          </p:nvPr>
        </p:nvSpPr>
        <p:spPr>
          <a:xfrm>
            <a:off x="9318969" y="9038672"/>
            <a:ext cx="3034083" cy="519204"/>
          </a:xfrm>
          <a:prstGeom prst="rect">
            <a:avLst/>
          </a:prstGeom>
        </p:spPr>
        <p:txBody>
          <a:bodyPr/>
          <a:lstStyle>
            <a:lvl1pPr algn="r">
              <a:defRPr/>
            </a:lvl1pPr>
          </a:lstStyle>
          <a:p>
            <a:pPr fontAlgn="base">
              <a:spcBef>
                <a:spcPct val="0"/>
              </a:spcBef>
              <a:spcAft>
                <a:spcPct val="0"/>
              </a:spcAft>
            </a:pPr>
            <a:fld id="{4F453C22-F918-4071-994B-1D7AE3C574E9}" type="slidenum">
              <a:rPr lang="en-US" smtClean="0">
                <a:solidFill>
                  <a:srgbClr val="000000"/>
                </a:solidFill>
                <a:cs typeface="Arial" charset="0"/>
              </a:rPr>
              <a:pPr fontAlgn="base">
                <a:spcBef>
                  <a:spcPct val="0"/>
                </a:spcBef>
                <a:spcAft>
                  <a:spcPct val="0"/>
                </a:spcAft>
              </a:pPr>
              <a:t>‹#›</a:t>
            </a:fld>
            <a:endParaRPr lang="en-US" dirty="0">
              <a:solidFill>
                <a:srgbClr val="000000"/>
              </a:solidFill>
              <a:cs typeface="Arial" charset="0"/>
            </a:endParaRPr>
          </a:p>
        </p:txBody>
      </p:sp>
      <p:sp>
        <p:nvSpPr>
          <p:cNvPr id="7" name="Line 5"/>
          <p:cNvSpPr>
            <a:spLocks noChangeShapeType="1"/>
          </p:cNvSpPr>
          <p:nvPr userDrawn="1"/>
        </p:nvSpPr>
        <p:spPr bwMode="auto">
          <a:xfrm>
            <a:off x="0" y="1408624"/>
            <a:ext cx="13003213" cy="0"/>
          </a:xfrm>
          <a:prstGeom prst="line">
            <a:avLst/>
          </a:prstGeom>
          <a:noFill/>
          <a:ln w="57150">
            <a:solidFill>
              <a:srgbClr val="545612"/>
            </a:solidFill>
            <a:round/>
            <a:headEnd/>
            <a:tailEnd/>
          </a:ln>
          <a:effectLst/>
        </p:spPr>
        <p:txBody>
          <a:bodyPr wrap="none" anchor="ctr"/>
          <a:lstStyle/>
          <a:p>
            <a:pPr eaLnBrk="0" fontAlgn="base" hangingPunct="0">
              <a:spcBef>
                <a:spcPct val="0"/>
              </a:spcBef>
              <a:spcAft>
                <a:spcPct val="0"/>
              </a:spcAft>
              <a:defRPr/>
            </a:pPr>
            <a:endParaRPr lang="en-US" sz="2560">
              <a:solidFill>
                <a:srgbClr val="000000"/>
              </a:solidFill>
              <a:cs typeface="Arial" charset="0"/>
            </a:endParaRPr>
          </a:p>
        </p:txBody>
      </p:sp>
    </p:spTree>
    <p:extLst>
      <p:ext uri="{BB962C8B-B14F-4D97-AF65-F5344CB8AC3E}">
        <p14:creationId xmlns:p14="http://schemas.microsoft.com/office/powerpoint/2010/main" val="10178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5"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276" name="PlaceHolder 2"/>
          <p:cNvSpPr>
            <a:spLocks noGrp="1"/>
          </p:cNvSpPr>
          <p:nvPr>
            <p:ph type="subTitle"/>
          </p:nvPr>
        </p:nvSpPr>
        <p:spPr>
          <a:xfrm>
            <a:off x="1244160" y="1752120"/>
            <a:ext cx="10464840" cy="5715000"/>
          </a:xfrm>
          <a:prstGeom prst="rect">
            <a:avLst/>
          </a:prstGeom>
        </p:spPr>
        <p:txBody>
          <a:bodyPr lIns="0" tIns="0" rIns="0" bIns="0" anchor="ct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1269720" y="254160"/>
            <a:ext cx="10464840" cy="736560"/>
          </a:xfrm>
          <a:prstGeom prst="rect">
            <a:avLst/>
          </a:prstGeom>
        </p:spPr>
        <p:txBody>
          <a:bodyPr lIns="50760" tIns="50760" rIns="50760" bIns="50760" anchor="ctr"/>
          <a:lstStyle/>
          <a:p>
            <a:pPr algn="ctr"/>
            <a:endParaRPr/>
          </a:p>
        </p:txBody>
      </p:sp>
      <p:sp>
        <p:nvSpPr>
          <p:cNvPr id="278" name="PlaceHolder 2"/>
          <p:cNvSpPr>
            <a:spLocks noGrp="1"/>
          </p:cNvSpPr>
          <p:nvPr>
            <p:ph type="body"/>
          </p:nvPr>
        </p:nvSpPr>
        <p:spPr>
          <a:xfrm>
            <a:off x="1244160" y="1752120"/>
            <a:ext cx="10464840" cy="5715000"/>
          </a:xfrm>
          <a:prstGeom prst="rect">
            <a:avLst/>
          </a:prstGeom>
        </p:spPr>
        <p:txBody>
          <a:bodyPr lIns="50760" tIns="50760" rIns="50760" bIns="50760" anchor="ct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5"/>
          <p:cNvSpPr>
            <a:spLocks noGrp="1" noChangeArrowheads="1"/>
          </p:cNvSpPr>
          <p:nvPr>
            <p:ph type="title"/>
          </p:nvPr>
        </p:nvSpPr>
        <p:spPr bwMode="auto">
          <a:xfrm>
            <a:off x="1517042" y="216711"/>
            <a:ext cx="9969130" cy="10835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8" name="Picture 3" descr="SNURRA_COLOR.jpg"/>
          <p:cNvPicPr>
            <a:picLocks noChangeAspect="1"/>
          </p:cNvPicPr>
          <p:nvPr/>
        </p:nvPicPr>
        <p:blipFill>
          <a:blip r:embed="rId8" cstate="print"/>
          <a:srcRect r="6250"/>
          <a:stretch>
            <a:fillRect/>
          </a:stretch>
        </p:blipFill>
        <p:spPr bwMode="auto">
          <a:xfrm>
            <a:off x="0" y="108356"/>
            <a:ext cx="1625402" cy="1225624"/>
          </a:xfrm>
          <a:prstGeom prst="rect">
            <a:avLst/>
          </a:prstGeom>
          <a:noFill/>
          <a:ln w="9525">
            <a:noFill/>
            <a:miter lim="800000"/>
            <a:headEnd/>
            <a:tailEnd/>
          </a:ln>
        </p:spPr>
      </p:pic>
    </p:spTree>
    <p:extLst>
      <p:ext uri="{BB962C8B-B14F-4D97-AF65-F5344CB8AC3E}">
        <p14:creationId xmlns:p14="http://schemas.microsoft.com/office/powerpoint/2010/main" val="15493483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5119" b="1">
          <a:solidFill>
            <a:schemeClr val="tx1"/>
          </a:solidFill>
          <a:latin typeface="+mj-lt"/>
          <a:ea typeface="+mj-ea"/>
          <a:cs typeface="+mj-cs"/>
        </a:defRPr>
      </a:lvl1pPr>
      <a:lvl2pPr algn="ctr" rtl="0" eaLnBrk="1" fontAlgn="base" hangingPunct="1">
        <a:spcBef>
          <a:spcPct val="0"/>
        </a:spcBef>
        <a:spcAft>
          <a:spcPct val="0"/>
        </a:spcAft>
        <a:defRPr sz="5119" b="1">
          <a:solidFill>
            <a:schemeClr val="folHlink"/>
          </a:solidFill>
          <a:latin typeface="Arial" charset="0"/>
        </a:defRPr>
      </a:lvl2pPr>
      <a:lvl3pPr algn="ctr" rtl="0" eaLnBrk="1" fontAlgn="base" hangingPunct="1">
        <a:spcBef>
          <a:spcPct val="0"/>
        </a:spcBef>
        <a:spcAft>
          <a:spcPct val="0"/>
        </a:spcAft>
        <a:defRPr sz="5119" b="1">
          <a:solidFill>
            <a:schemeClr val="folHlink"/>
          </a:solidFill>
          <a:latin typeface="Arial" charset="0"/>
        </a:defRPr>
      </a:lvl3pPr>
      <a:lvl4pPr algn="ctr" rtl="0" eaLnBrk="1" fontAlgn="base" hangingPunct="1">
        <a:spcBef>
          <a:spcPct val="0"/>
        </a:spcBef>
        <a:spcAft>
          <a:spcPct val="0"/>
        </a:spcAft>
        <a:defRPr sz="5119" b="1">
          <a:solidFill>
            <a:schemeClr val="folHlink"/>
          </a:solidFill>
          <a:latin typeface="Arial" charset="0"/>
        </a:defRPr>
      </a:lvl4pPr>
      <a:lvl5pPr algn="ctr" rtl="0" eaLnBrk="1" fontAlgn="base" hangingPunct="1">
        <a:spcBef>
          <a:spcPct val="0"/>
        </a:spcBef>
        <a:spcAft>
          <a:spcPct val="0"/>
        </a:spcAft>
        <a:defRPr sz="5119" b="1">
          <a:solidFill>
            <a:schemeClr val="folHlink"/>
          </a:solidFill>
          <a:latin typeface="Arial" charset="0"/>
        </a:defRPr>
      </a:lvl5pPr>
      <a:lvl6pPr marL="647397" algn="ctr" rtl="0" eaLnBrk="1" fontAlgn="base" hangingPunct="1">
        <a:spcBef>
          <a:spcPct val="0"/>
        </a:spcBef>
        <a:spcAft>
          <a:spcPct val="0"/>
        </a:spcAft>
        <a:defRPr sz="5119" b="1">
          <a:solidFill>
            <a:schemeClr val="folHlink"/>
          </a:solidFill>
          <a:latin typeface="Arial" charset="0"/>
        </a:defRPr>
      </a:lvl6pPr>
      <a:lvl7pPr marL="1294794" algn="ctr" rtl="0" eaLnBrk="1" fontAlgn="base" hangingPunct="1">
        <a:spcBef>
          <a:spcPct val="0"/>
        </a:spcBef>
        <a:spcAft>
          <a:spcPct val="0"/>
        </a:spcAft>
        <a:defRPr sz="5119" b="1">
          <a:solidFill>
            <a:schemeClr val="folHlink"/>
          </a:solidFill>
          <a:latin typeface="Arial" charset="0"/>
        </a:defRPr>
      </a:lvl7pPr>
      <a:lvl8pPr marL="1942195" algn="ctr" rtl="0" eaLnBrk="1" fontAlgn="base" hangingPunct="1">
        <a:spcBef>
          <a:spcPct val="0"/>
        </a:spcBef>
        <a:spcAft>
          <a:spcPct val="0"/>
        </a:spcAft>
        <a:defRPr sz="5119" b="1">
          <a:solidFill>
            <a:schemeClr val="folHlink"/>
          </a:solidFill>
          <a:latin typeface="Arial" charset="0"/>
        </a:defRPr>
      </a:lvl8pPr>
      <a:lvl9pPr marL="2589590" algn="ctr" rtl="0" eaLnBrk="1" fontAlgn="base" hangingPunct="1">
        <a:spcBef>
          <a:spcPct val="0"/>
        </a:spcBef>
        <a:spcAft>
          <a:spcPct val="0"/>
        </a:spcAft>
        <a:defRPr sz="5119" b="1">
          <a:solidFill>
            <a:schemeClr val="folHlink"/>
          </a:solidFill>
          <a:latin typeface="Arial" charset="0"/>
        </a:defRPr>
      </a:lvl9pPr>
    </p:titleStyle>
    <p:bodyStyle>
      <a:lvl1pPr marL="471803" indent="-471803" algn="l" rtl="0" eaLnBrk="1" fontAlgn="base" hangingPunct="1">
        <a:spcBef>
          <a:spcPct val="20000"/>
        </a:spcBef>
        <a:spcAft>
          <a:spcPct val="0"/>
        </a:spcAft>
        <a:buChar char="•"/>
        <a:defRPr sz="3413">
          <a:solidFill>
            <a:schemeClr val="tx1"/>
          </a:solidFill>
          <a:latin typeface="+mn-lt"/>
          <a:ea typeface="+mn-ea"/>
          <a:cs typeface="+mn-cs"/>
        </a:defRPr>
      </a:lvl1pPr>
      <a:lvl2pPr marL="1038416" indent="-390535" algn="l" rtl="0" eaLnBrk="1" fontAlgn="base" hangingPunct="1">
        <a:spcBef>
          <a:spcPct val="20000"/>
        </a:spcBef>
        <a:spcAft>
          <a:spcPct val="0"/>
        </a:spcAft>
        <a:buChar char="•"/>
        <a:defRPr sz="3128">
          <a:solidFill>
            <a:schemeClr val="tx1"/>
          </a:solidFill>
          <a:latin typeface="+mn-lt"/>
        </a:defRPr>
      </a:lvl2pPr>
      <a:lvl3pPr marL="1607287" indent="-309268" algn="l" rtl="0" eaLnBrk="1" fontAlgn="base" hangingPunct="1">
        <a:spcBef>
          <a:spcPct val="20000"/>
        </a:spcBef>
        <a:spcAft>
          <a:spcPct val="0"/>
        </a:spcAft>
        <a:buChar char="•"/>
        <a:defRPr>
          <a:solidFill>
            <a:schemeClr val="tx1"/>
          </a:solidFill>
          <a:latin typeface="+mn-lt"/>
        </a:defRPr>
      </a:lvl3pPr>
      <a:lvl4pPr marL="2255168" indent="-309268" algn="l" rtl="0" eaLnBrk="1" fontAlgn="base" hangingPunct="1">
        <a:spcBef>
          <a:spcPct val="20000"/>
        </a:spcBef>
        <a:spcAft>
          <a:spcPct val="0"/>
        </a:spcAft>
        <a:defRPr>
          <a:solidFill>
            <a:schemeClr val="tx1"/>
          </a:solidFill>
          <a:latin typeface="+mn-lt"/>
        </a:defRPr>
      </a:lvl4pPr>
      <a:lvl5pPr marL="2903049" indent="-309268" algn="l" rtl="0" eaLnBrk="1" fontAlgn="base" hangingPunct="1">
        <a:spcBef>
          <a:spcPct val="20000"/>
        </a:spcBef>
        <a:spcAft>
          <a:spcPct val="0"/>
        </a:spcAft>
        <a:buChar char="»"/>
        <a:defRPr>
          <a:solidFill>
            <a:schemeClr val="tx1"/>
          </a:solidFill>
          <a:latin typeface="+mn-lt"/>
        </a:defRPr>
      </a:lvl5pPr>
      <a:lvl6pPr marL="3560687" indent="-323700" algn="l" rtl="0" eaLnBrk="1" fontAlgn="base" hangingPunct="1">
        <a:spcBef>
          <a:spcPct val="20000"/>
        </a:spcBef>
        <a:spcAft>
          <a:spcPct val="0"/>
        </a:spcAft>
        <a:buChar char="»"/>
        <a:defRPr>
          <a:solidFill>
            <a:schemeClr val="tx1"/>
          </a:solidFill>
          <a:latin typeface="+mn-lt"/>
        </a:defRPr>
      </a:lvl6pPr>
      <a:lvl7pPr marL="4208079" indent="-323700" algn="l" rtl="0" eaLnBrk="1" fontAlgn="base" hangingPunct="1">
        <a:spcBef>
          <a:spcPct val="20000"/>
        </a:spcBef>
        <a:spcAft>
          <a:spcPct val="0"/>
        </a:spcAft>
        <a:buChar char="»"/>
        <a:defRPr>
          <a:solidFill>
            <a:schemeClr val="tx1"/>
          </a:solidFill>
          <a:latin typeface="+mn-lt"/>
        </a:defRPr>
      </a:lvl7pPr>
      <a:lvl8pPr marL="4855476" indent="-323700" algn="l" rtl="0" eaLnBrk="1" fontAlgn="base" hangingPunct="1">
        <a:spcBef>
          <a:spcPct val="20000"/>
        </a:spcBef>
        <a:spcAft>
          <a:spcPct val="0"/>
        </a:spcAft>
        <a:buChar char="»"/>
        <a:defRPr>
          <a:solidFill>
            <a:schemeClr val="tx1"/>
          </a:solidFill>
          <a:latin typeface="+mn-lt"/>
        </a:defRPr>
      </a:lvl8pPr>
      <a:lvl9pPr marL="5502867" indent="-3237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1294794" rtl="0" eaLnBrk="1" latinLnBrk="0" hangingPunct="1">
        <a:defRPr sz="2560" kern="1200">
          <a:solidFill>
            <a:schemeClr val="tx1"/>
          </a:solidFill>
          <a:latin typeface="+mn-lt"/>
          <a:ea typeface="+mn-ea"/>
          <a:cs typeface="+mn-cs"/>
        </a:defRPr>
      </a:lvl1pPr>
      <a:lvl2pPr marL="647397" algn="l" defTabSz="1294794" rtl="0" eaLnBrk="1" latinLnBrk="0" hangingPunct="1">
        <a:defRPr sz="2560" kern="1200">
          <a:solidFill>
            <a:schemeClr val="tx1"/>
          </a:solidFill>
          <a:latin typeface="+mn-lt"/>
          <a:ea typeface="+mn-ea"/>
          <a:cs typeface="+mn-cs"/>
        </a:defRPr>
      </a:lvl2pPr>
      <a:lvl3pPr marL="1294794" algn="l" defTabSz="1294794" rtl="0" eaLnBrk="1" latinLnBrk="0" hangingPunct="1">
        <a:defRPr sz="2560" kern="1200">
          <a:solidFill>
            <a:schemeClr val="tx1"/>
          </a:solidFill>
          <a:latin typeface="+mn-lt"/>
          <a:ea typeface="+mn-ea"/>
          <a:cs typeface="+mn-cs"/>
        </a:defRPr>
      </a:lvl3pPr>
      <a:lvl4pPr marL="1942195" algn="l" defTabSz="1294794" rtl="0" eaLnBrk="1" latinLnBrk="0" hangingPunct="1">
        <a:defRPr sz="2560" kern="1200">
          <a:solidFill>
            <a:schemeClr val="tx1"/>
          </a:solidFill>
          <a:latin typeface="+mn-lt"/>
          <a:ea typeface="+mn-ea"/>
          <a:cs typeface="+mn-cs"/>
        </a:defRPr>
      </a:lvl4pPr>
      <a:lvl5pPr marL="2589590" algn="l" defTabSz="1294794" rtl="0" eaLnBrk="1" latinLnBrk="0" hangingPunct="1">
        <a:defRPr sz="2560" kern="1200">
          <a:solidFill>
            <a:schemeClr val="tx1"/>
          </a:solidFill>
          <a:latin typeface="+mn-lt"/>
          <a:ea typeface="+mn-ea"/>
          <a:cs typeface="+mn-cs"/>
        </a:defRPr>
      </a:lvl5pPr>
      <a:lvl6pPr marL="3236980" algn="l" defTabSz="1294794" rtl="0" eaLnBrk="1" latinLnBrk="0" hangingPunct="1">
        <a:defRPr sz="2560" kern="1200">
          <a:solidFill>
            <a:schemeClr val="tx1"/>
          </a:solidFill>
          <a:latin typeface="+mn-lt"/>
          <a:ea typeface="+mn-ea"/>
          <a:cs typeface="+mn-cs"/>
        </a:defRPr>
      </a:lvl6pPr>
      <a:lvl7pPr marL="3884382" algn="l" defTabSz="1294794" rtl="0" eaLnBrk="1" latinLnBrk="0" hangingPunct="1">
        <a:defRPr sz="2560" kern="1200">
          <a:solidFill>
            <a:schemeClr val="tx1"/>
          </a:solidFill>
          <a:latin typeface="+mn-lt"/>
          <a:ea typeface="+mn-ea"/>
          <a:cs typeface="+mn-cs"/>
        </a:defRPr>
      </a:lvl7pPr>
      <a:lvl8pPr marL="4531779" algn="l" defTabSz="1294794" rtl="0" eaLnBrk="1" latinLnBrk="0" hangingPunct="1">
        <a:defRPr sz="2560" kern="1200">
          <a:solidFill>
            <a:schemeClr val="tx1"/>
          </a:solidFill>
          <a:latin typeface="+mn-lt"/>
          <a:ea typeface="+mn-ea"/>
          <a:cs typeface="+mn-cs"/>
        </a:defRPr>
      </a:lvl8pPr>
      <a:lvl9pPr marL="5179180" algn="l" defTabSz="1294794"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1" name="Picture 3" descr="SNURRA_COLOR.jpg"/>
          <p:cNvPicPr/>
          <p:nvPr/>
        </p:nvPicPr>
        <p:blipFill>
          <a:blip r:embed="rId16" cstate="email">
            <a:extLst>
              <a:ext uri="{28A0092B-C50C-407E-A947-70E740481C1C}">
                <a14:useLocalDpi xmlns:a14="http://schemas.microsoft.com/office/drawing/2010/main"/>
              </a:ext>
            </a:extLst>
          </a:blip>
          <a:stretch/>
        </p:blipFill>
        <p:spPr>
          <a:xfrm>
            <a:off x="0" y="76320"/>
            <a:ext cx="1143000" cy="861840"/>
          </a:xfrm>
          <a:prstGeom prst="rect">
            <a:avLst/>
          </a:prstGeom>
          <a:ln>
            <a:noFill/>
          </a:ln>
        </p:spPr>
      </p:pic>
      <p:sp>
        <p:nvSpPr>
          <p:cNvPr id="272" name="Line 1"/>
          <p:cNvSpPr/>
          <p:nvPr/>
        </p:nvSpPr>
        <p:spPr>
          <a:xfrm>
            <a:off x="541440" y="3468600"/>
            <a:ext cx="11922120" cy="0"/>
          </a:xfrm>
          <a:prstGeom prst="line">
            <a:avLst/>
          </a:prstGeom>
          <a:ln w="57240">
            <a:solidFill>
              <a:srgbClr val="545612"/>
            </a:solidFill>
            <a:miter/>
          </a:ln>
        </p:spPr>
        <p:style>
          <a:lnRef idx="0">
            <a:scrgbClr r="0" g="0" b="0"/>
          </a:lnRef>
          <a:fillRef idx="0">
            <a:scrgbClr r="0" g="0" b="0"/>
          </a:fillRef>
          <a:effectRef idx="0">
            <a:scrgbClr r="0" g="0" b="0"/>
          </a:effectRef>
          <a:fontRef idx="minor"/>
        </p:style>
      </p:sp>
      <p:sp>
        <p:nvSpPr>
          <p:cNvPr id="273" name="PlaceHolder 2"/>
          <p:cNvSpPr>
            <a:spLocks noGrp="1"/>
          </p:cNvSpPr>
          <p:nvPr>
            <p:ph type="title"/>
          </p:nvPr>
        </p:nvSpPr>
        <p:spPr>
          <a:xfrm>
            <a:off x="1269720" y="254160"/>
            <a:ext cx="10464840" cy="736560"/>
          </a:xfrm>
          <a:prstGeom prst="rect">
            <a:avLst/>
          </a:prstGeom>
        </p:spPr>
        <p:txBody>
          <a:bodyPr lIns="50760" tIns="50760" rIns="50760" bIns="50760" anchor="ctr"/>
          <a:lstStyle/>
          <a:p>
            <a:pPr algn="ctr"/>
            <a:r>
              <a:rPr lang="en-US" sz="3600" b="1" spc="-1">
                <a:latin typeface="Arial"/>
              </a:rPr>
              <a:t>Click to edit the title text format</a:t>
            </a:r>
            <a:endParaRPr/>
          </a:p>
        </p:txBody>
      </p:sp>
      <p:sp>
        <p:nvSpPr>
          <p:cNvPr id="274" name="PlaceHolder 3"/>
          <p:cNvSpPr>
            <a:spLocks noGrp="1"/>
          </p:cNvSpPr>
          <p:nvPr>
            <p:ph type="body"/>
          </p:nvPr>
        </p:nvSpPr>
        <p:spPr>
          <a:xfrm>
            <a:off x="1244160" y="1752120"/>
            <a:ext cx="10464840" cy="5715000"/>
          </a:xfrm>
          <a:prstGeom prst="rect">
            <a:avLst/>
          </a:prstGeom>
        </p:spPr>
        <p:txBody>
          <a:bodyPr lIns="50760" tIns="50760" rIns="50760" bIns="50760" anchor="ctr"/>
          <a:lstStyle/>
          <a:p>
            <a:pPr marL="380880" indent="-380880">
              <a:buFont typeface="Arial"/>
              <a:buChar char="•"/>
            </a:pPr>
            <a:r>
              <a:rPr lang="en-US" sz="2400" spc="-1">
                <a:latin typeface="Arial"/>
              </a:rPr>
              <a:t>Click to edit the outline text format</a:t>
            </a:r>
            <a:endParaRPr/>
          </a:p>
          <a:p>
            <a:pPr marL="761760" lvl="1" indent="-380880">
              <a:buFont typeface="Arial"/>
              <a:buChar char="•"/>
            </a:pPr>
            <a:r>
              <a:rPr lang="en-US" sz="2200" spc="-1">
                <a:latin typeface="Arial"/>
              </a:rPr>
              <a:t>Second Outline Level</a:t>
            </a:r>
            <a:endParaRPr/>
          </a:p>
          <a:p>
            <a:pPr marL="1143000" lvl="2" indent="-381240">
              <a:buFont typeface="Arial"/>
              <a:buChar char="•"/>
            </a:pPr>
            <a:r>
              <a:rPr lang="en-US" sz="1800" spc="-1">
                <a:latin typeface="Arial"/>
              </a:rPr>
              <a:t>Third Outline Level</a:t>
            </a:r>
            <a:endParaRPr/>
          </a:p>
          <a:p>
            <a:pPr marL="1523880" lvl="3" indent="-380880">
              <a:buFont typeface="Arial"/>
              <a:buChar char="•"/>
            </a:pPr>
            <a:r>
              <a:rPr lang="en-US" sz="1800" spc="-1">
                <a:latin typeface="Arial"/>
              </a:rPr>
              <a:t>Fourth Outline Level</a:t>
            </a:r>
            <a:endParaRPr/>
          </a:p>
          <a:p>
            <a:pPr marL="1904760" lvl="4" indent="-380880">
              <a:buFont typeface="Arial"/>
              <a:buChar char="•"/>
            </a:pPr>
            <a:r>
              <a:rPr lang="en-US" sz="1800" spc="-1">
                <a:latin typeface="Arial"/>
              </a:rPr>
              <a:t>Fifth Outline Level</a:t>
            </a:r>
            <a:endParaRPr/>
          </a:p>
          <a:p>
            <a:pPr marL="1904760" lvl="5" indent="-380880">
              <a:buFont typeface="Arial"/>
              <a:buChar char="•"/>
            </a:pPr>
            <a:r>
              <a:rPr lang="en-US" sz="1800" spc="-1">
                <a:latin typeface="Arial"/>
              </a:rPr>
              <a:t>Sixth Outline Level</a:t>
            </a:r>
            <a:endParaRPr/>
          </a:p>
          <a:p>
            <a:pPr marL="1904760" lvl="6" indent="-380880">
              <a:buFont typeface="Arial"/>
              <a:buChar char="•"/>
            </a:pPr>
            <a:r>
              <a:rPr lang="en-US" sz="18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67" r:id="rId13"/>
    <p:sldLayoutId id="2147483768" r:id="rId1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olargis.inf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nseccoe.org/download/854/poster_energysecurity1.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www.nato.int/cps/en/natohq/official_texts_87593.htm?selectedLocale=en" TargetMode="External"/><Relationship Id="rId2" Type="http://schemas.openxmlformats.org/officeDocument/2006/relationships/hyperlink" Target="http://www.nato.int/cps/ic/natohq/official_texts_112964.htm" TargetMode="External"/><Relationship Id="rId1" Type="http://schemas.openxmlformats.org/officeDocument/2006/relationships/slideLayout" Target="../slideLayouts/slideLayout6.xml"/><Relationship Id="rId4" Type="http://schemas.openxmlformats.org/officeDocument/2006/relationships/hyperlink" Target="http://www.un.org/en/peacekeeping/missions/minusma/documents/mali%20_2100_E_.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1393846" y="1"/>
            <a:ext cx="1609367" cy="393890"/>
          </a:xfrm>
          <a:prstGeom prst="rect">
            <a:avLst/>
          </a:prstGeom>
        </p:spPr>
        <p:txBody>
          <a:bodyPr wrap="square" lIns="130028" tIns="65014" rIns="130028" bIns="65014">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700" dirty="0"/>
              <a:t>2017_ver 1.0</a:t>
            </a:r>
          </a:p>
        </p:txBody>
      </p:sp>
    </p:spTree>
    <p:extLst>
      <p:ext uri="{BB962C8B-B14F-4D97-AF65-F5344CB8AC3E}">
        <p14:creationId xmlns:p14="http://schemas.microsoft.com/office/powerpoint/2010/main" val="868153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sv-SE" dirty="0" smtClean="0">
                <a:ea typeface="ＭＳ Ｐゴシック" pitchFamily="34" charset="-128"/>
              </a:rPr>
              <a:t>Energy Planning</a:t>
            </a:r>
          </a:p>
        </p:txBody>
      </p:sp>
      <p:sp>
        <p:nvSpPr>
          <p:cNvPr id="5" name="Text Placeholder 4"/>
          <p:cNvSpPr>
            <a:spLocks noGrp="1"/>
          </p:cNvSpPr>
          <p:nvPr>
            <p:ph type="body" idx="1"/>
          </p:nvPr>
        </p:nvSpPr>
        <p:spPr/>
        <p:txBody>
          <a:bodyPr/>
          <a:lstStyle/>
          <a:p>
            <a:pPr>
              <a:defRPr/>
            </a:pPr>
            <a:r>
              <a:rPr lang="en-US" dirty="0" smtClean="0">
                <a:ea typeface="+mn-ea"/>
              </a:rPr>
              <a:t>Energy Considerations</a:t>
            </a:r>
            <a:endParaRPr lang="en-US" dirty="0">
              <a:ea typeface="+mn-ea"/>
            </a:endParaRPr>
          </a:p>
        </p:txBody>
      </p:sp>
      <p:sp>
        <p:nvSpPr>
          <p:cNvPr id="6" name="Rektangel 3"/>
          <p:cNvSpPr/>
          <p:nvPr/>
        </p:nvSpPr>
        <p:spPr>
          <a:xfrm>
            <a:off x="11393846" y="1977"/>
            <a:ext cx="1609367" cy="393890"/>
          </a:xfrm>
          <a:prstGeom prst="rect">
            <a:avLst/>
          </a:prstGeom>
        </p:spPr>
        <p:txBody>
          <a:bodyPr wrap="square" lIns="130028" tIns="65014" rIns="130028" bIns="65014">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700" dirty="0"/>
              <a:t>2017_ver 1.0</a:t>
            </a:r>
          </a:p>
        </p:txBody>
      </p:sp>
    </p:spTree>
    <p:extLst>
      <p:ext uri="{BB962C8B-B14F-4D97-AF65-F5344CB8AC3E}">
        <p14:creationId xmlns:p14="http://schemas.microsoft.com/office/powerpoint/2010/main" val="1519250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ctr"/>
            <a:r>
              <a:rPr lang="en-US" sz="4000" b="1" dirty="0" smtClean="0"/>
              <a:t>Operational Energy Management Planning</a:t>
            </a:r>
            <a:endParaRPr lang="en-US" sz="4000" b="1" dirty="0"/>
          </a:p>
        </p:txBody>
      </p:sp>
      <p:sp>
        <p:nvSpPr>
          <p:cNvPr id="3" name="Sisällön paikkamerkki 2"/>
          <p:cNvSpPr>
            <a:spLocks noGrp="1"/>
          </p:cNvSpPr>
          <p:nvPr>
            <p:ph sz="half" idx="1"/>
          </p:nvPr>
        </p:nvSpPr>
        <p:spPr>
          <a:xfrm>
            <a:off x="391084" y="1782630"/>
            <a:ext cx="6741236" cy="6435878"/>
          </a:xfrm>
          <a:prstGeom prst="rect">
            <a:avLst/>
          </a:prstGeom>
        </p:spPr>
        <p:txBody>
          <a:bodyPr lIns="130028" tIns="65014" rIns="130028" bIns="65014">
            <a:noAutofit/>
          </a:bodyPr>
          <a:lstStyle/>
          <a:p>
            <a:pPr marL="457200" indent="-457200">
              <a:spcAft>
                <a:spcPts val="1200"/>
              </a:spcAft>
              <a:buFont typeface="Arial" panose="020B0604020202020204" pitchFamily="34" charset="0"/>
              <a:buChar char="•"/>
            </a:pPr>
            <a:r>
              <a:rPr lang="en-US" sz="2800" dirty="0" smtClean="0"/>
              <a:t>Planning stage/pre-deployment: this is when the decisions are made</a:t>
            </a:r>
            <a:r>
              <a:rPr lang="en-US" sz="2800" dirty="0"/>
              <a:t> </a:t>
            </a:r>
            <a:r>
              <a:rPr lang="en-US" sz="2800" dirty="0" smtClean="0"/>
              <a:t>that will determine how energy efficient the operation will be </a:t>
            </a:r>
          </a:p>
          <a:p>
            <a:pPr marL="457200" indent="-457200">
              <a:spcAft>
                <a:spcPts val="1200"/>
              </a:spcAft>
              <a:buFont typeface="Arial" panose="020B0604020202020204" pitchFamily="34" charset="0"/>
              <a:buChar char="•"/>
            </a:pPr>
            <a:r>
              <a:rPr lang="en-US" sz="2800" dirty="0" smtClean="0"/>
              <a:t>Develop an energy management plan which includes:</a:t>
            </a:r>
            <a:endParaRPr lang="en-US" sz="2800" dirty="0"/>
          </a:p>
          <a:p>
            <a:pPr marL="890588" lvl="2" indent="-457200">
              <a:spcAft>
                <a:spcPts val="1200"/>
              </a:spcAft>
              <a:buFont typeface="Wingdings" panose="05000000000000000000" pitchFamily="2" charset="2"/>
              <a:buChar char="§"/>
            </a:pPr>
            <a:r>
              <a:rPr lang="en-US" sz="2400" dirty="0"/>
              <a:t>Energy use profile (baseline assessment of energy needs): </a:t>
            </a:r>
            <a:r>
              <a:rPr lang="en-US" sz="2400" dirty="0" smtClean="0"/>
              <a:t> </a:t>
            </a:r>
            <a:r>
              <a:rPr lang="en-US" sz="2400" i="1" dirty="0" smtClean="0"/>
              <a:t>where</a:t>
            </a:r>
            <a:r>
              <a:rPr lang="en-US" sz="2400" i="1" dirty="0"/>
              <a:t>, how much, timing</a:t>
            </a:r>
          </a:p>
          <a:p>
            <a:pPr marL="890588" lvl="2" indent="-457200">
              <a:spcAft>
                <a:spcPts val="1200"/>
              </a:spcAft>
              <a:buFont typeface="Wingdings" panose="05000000000000000000" pitchFamily="2" charset="2"/>
              <a:buChar char="§"/>
            </a:pPr>
            <a:r>
              <a:rPr lang="en-US" sz="2400" dirty="0"/>
              <a:t>Energy production and distribution (energy </a:t>
            </a:r>
            <a:r>
              <a:rPr lang="en-US" sz="2400" dirty="0" smtClean="0"/>
              <a:t>budget/target, energy </a:t>
            </a:r>
            <a:r>
              <a:rPr lang="en-US" sz="2400" dirty="0"/>
              <a:t>usage)</a:t>
            </a:r>
          </a:p>
          <a:p>
            <a:pPr marL="890588" lvl="2" indent="-457200">
              <a:spcAft>
                <a:spcPts val="1200"/>
              </a:spcAft>
              <a:buFont typeface="Wingdings" panose="05000000000000000000" pitchFamily="2" charset="2"/>
              <a:buChar char="§"/>
            </a:pPr>
            <a:r>
              <a:rPr lang="en-US" sz="2400" dirty="0"/>
              <a:t>Resources needed and possible alternative energy </a:t>
            </a:r>
            <a:r>
              <a:rPr lang="en-US" sz="2400" dirty="0" smtClean="0"/>
              <a:t>sources </a:t>
            </a:r>
            <a:r>
              <a:rPr lang="en-US" sz="2400" dirty="0"/>
              <a:t>and configurations</a:t>
            </a:r>
          </a:p>
          <a:p>
            <a:pPr marL="890588" lvl="2" indent="-457200">
              <a:spcAft>
                <a:spcPts val="1200"/>
              </a:spcAft>
              <a:buFont typeface="Wingdings" panose="05000000000000000000" pitchFamily="2" charset="2"/>
              <a:buChar char="§"/>
            </a:pPr>
            <a:r>
              <a:rPr lang="en-US" sz="2400" dirty="0"/>
              <a:t>Responsible personnel </a:t>
            </a:r>
          </a:p>
          <a:p>
            <a:pPr marL="890588" lvl="2" indent="-457200">
              <a:spcAft>
                <a:spcPts val="1200"/>
              </a:spcAft>
              <a:buFont typeface="Wingdings" panose="05000000000000000000" pitchFamily="2" charset="2"/>
              <a:buChar char="§"/>
            </a:pPr>
            <a:r>
              <a:rPr lang="en-US" sz="2400" dirty="0"/>
              <a:t>Monitoring plan for energy </a:t>
            </a:r>
            <a:r>
              <a:rPr lang="en-US" sz="2400" dirty="0" smtClean="0"/>
              <a:t>use</a:t>
            </a:r>
          </a:p>
          <a:p>
            <a:pPr marL="1107338" lvl="1" indent="-457200">
              <a:spcAft>
                <a:spcPts val="1200"/>
              </a:spcAft>
              <a:buFont typeface="Arial" panose="020B0604020202020204" pitchFamily="34" charset="0"/>
              <a:buChar char="•"/>
            </a:pPr>
            <a:endParaRPr lang="en-US" sz="2800" dirty="0"/>
          </a:p>
        </p:txBody>
      </p:sp>
      <p:sp>
        <p:nvSpPr>
          <p:cNvPr id="5" name="Rektangel 4"/>
          <p:cNvSpPr/>
          <p:nvPr/>
        </p:nvSpPr>
        <p:spPr>
          <a:xfrm>
            <a:off x="5518435" y="3022339"/>
            <a:ext cx="7700681" cy="3956460"/>
          </a:xfrm>
          <a:prstGeom prst="rect">
            <a:avLst/>
          </a:prstGeom>
          <a:ln>
            <a:noFill/>
          </a:ln>
        </p:spPr>
      </p:sp>
      <p:grpSp>
        <p:nvGrpSpPr>
          <p:cNvPr id="10" name="Grupp 9"/>
          <p:cNvGrpSpPr/>
          <p:nvPr/>
        </p:nvGrpSpPr>
        <p:grpSpPr>
          <a:xfrm>
            <a:off x="7509718" y="2643758"/>
            <a:ext cx="5493496" cy="5588022"/>
            <a:chOff x="7509718" y="2986583"/>
            <a:chExt cx="5493496" cy="5588022"/>
          </a:xfrm>
        </p:grpSpPr>
        <p:sp>
          <p:nvSpPr>
            <p:cNvPr id="6" name="Frihandsfigur 5"/>
            <p:cNvSpPr/>
            <p:nvPr/>
          </p:nvSpPr>
          <p:spPr>
            <a:xfrm>
              <a:off x="8269531" y="3397876"/>
              <a:ext cx="3323426" cy="3323426"/>
            </a:xfrm>
            <a:custGeom>
              <a:avLst/>
              <a:gdLst>
                <a:gd name="connsiteX0" fmla="*/ 1661713 w 3323426"/>
                <a:gd name="connsiteY0" fmla="*/ 0 h 3323426"/>
                <a:gd name="connsiteX1" fmla="*/ 3100799 w 3323426"/>
                <a:gd name="connsiteY1" fmla="*/ 830856 h 3323426"/>
                <a:gd name="connsiteX2" fmla="*/ 3100799 w 3323426"/>
                <a:gd name="connsiteY2" fmla="*/ 2492569 h 3323426"/>
                <a:gd name="connsiteX3" fmla="*/ 1661713 w 3323426"/>
                <a:gd name="connsiteY3" fmla="*/ 1661713 h 3323426"/>
                <a:gd name="connsiteX4" fmla="*/ 1661713 w 3323426"/>
                <a:gd name="connsiteY4" fmla="*/ 0 h 332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26" h="3323426">
                  <a:moveTo>
                    <a:pt x="1661713" y="0"/>
                  </a:moveTo>
                  <a:cubicBezTo>
                    <a:pt x="2255386" y="0"/>
                    <a:pt x="2803962" y="316721"/>
                    <a:pt x="3100799" y="830856"/>
                  </a:cubicBezTo>
                  <a:cubicBezTo>
                    <a:pt x="3397635" y="1344992"/>
                    <a:pt x="3397635" y="1978433"/>
                    <a:pt x="3100799" y="2492569"/>
                  </a:cubicBezTo>
                  <a:lnTo>
                    <a:pt x="1661713" y="1661713"/>
                  </a:lnTo>
                  <a:lnTo>
                    <a:pt x="1661713" y="0"/>
                  </a:lnTo>
                  <a:close/>
                </a:path>
              </a:pathLst>
            </a:custGeom>
            <a:solidFill>
              <a:srgbClr val="0000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7235" tIns="633571" rIns="409240" bIns="1622687" numCol="1" spcCol="1270" anchor="ctr" anchorCtr="0">
              <a:noAutofit/>
            </a:bodyPr>
            <a:lstStyle/>
            <a:p>
              <a:pPr lvl="0" algn="ctr" defTabSz="711200">
                <a:lnSpc>
                  <a:spcPct val="90000"/>
                </a:lnSpc>
                <a:spcBef>
                  <a:spcPct val="0"/>
                </a:spcBef>
                <a:spcAft>
                  <a:spcPct val="35000"/>
                </a:spcAft>
              </a:pPr>
              <a:r>
                <a:rPr lang="nl-NL" sz="1600" b="1" kern="1200" dirty="0" smtClean="0"/>
                <a:t>Mission </a:t>
              </a:r>
              <a:r>
                <a:rPr lang="en-US" sz="1600" b="1" kern="1200" dirty="0" smtClean="0"/>
                <a:t>essential</a:t>
              </a:r>
              <a:endParaRPr lang="nl-NL" sz="1600" b="1" kern="1200" dirty="0"/>
            </a:p>
          </p:txBody>
        </p:sp>
        <p:sp>
          <p:nvSpPr>
            <p:cNvPr id="7" name="Frihandsfigur 6"/>
            <p:cNvSpPr/>
            <p:nvPr/>
          </p:nvSpPr>
          <p:spPr>
            <a:xfrm>
              <a:off x="8275388" y="3388311"/>
              <a:ext cx="3323426" cy="3323426"/>
            </a:xfrm>
            <a:custGeom>
              <a:avLst/>
              <a:gdLst>
                <a:gd name="connsiteX0" fmla="*/ 3100799 w 3323426"/>
                <a:gd name="connsiteY0" fmla="*/ 2492570 h 3323426"/>
                <a:gd name="connsiteX1" fmla="*/ 1661713 w 3323426"/>
                <a:gd name="connsiteY1" fmla="*/ 3323427 h 3323426"/>
                <a:gd name="connsiteX2" fmla="*/ 222627 w 3323426"/>
                <a:gd name="connsiteY2" fmla="*/ 2492571 h 3323426"/>
                <a:gd name="connsiteX3" fmla="*/ 1661713 w 3323426"/>
                <a:gd name="connsiteY3" fmla="*/ 1661713 h 3323426"/>
                <a:gd name="connsiteX4" fmla="*/ 3100799 w 3323426"/>
                <a:gd name="connsiteY4" fmla="*/ 2492570 h 332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26" h="3323426">
                  <a:moveTo>
                    <a:pt x="3100799" y="2492570"/>
                  </a:moveTo>
                  <a:cubicBezTo>
                    <a:pt x="2803963" y="3006706"/>
                    <a:pt x="2255386" y="3323427"/>
                    <a:pt x="1661713" y="3323427"/>
                  </a:cubicBezTo>
                  <a:cubicBezTo>
                    <a:pt x="1068040" y="3323427"/>
                    <a:pt x="519464" y="3006706"/>
                    <a:pt x="222627" y="2492571"/>
                  </a:cubicBezTo>
                  <a:lnTo>
                    <a:pt x="1661713" y="1661713"/>
                  </a:lnTo>
                  <a:lnTo>
                    <a:pt x="3100799" y="2492570"/>
                  </a:lnTo>
                  <a:close/>
                </a:path>
              </a:pathLst>
            </a:custGeom>
            <a:solidFill>
              <a:srgbClr val="0000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0306" tIns="2117244" rIns="930306" bIns="218143" numCol="1" spcCol="1270" anchor="ctr" anchorCtr="0">
              <a:noAutofit/>
            </a:bodyPr>
            <a:lstStyle/>
            <a:p>
              <a:pPr lvl="0" algn="ctr" defTabSz="711200">
                <a:lnSpc>
                  <a:spcPct val="90000"/>
                </a:lnSpc>
                <a:spcBef>
                  <a:spcPct val="0"/>
                </a:spcBef>
                <a:spcAft>
                  <a:spcPct val="35000"/>
                </a:spcAft>
              </a:pPr>
              <a:r>
                <a:rPr lang="nl-NL" sz="1600" b="1" kern="1200" dirty="0" smtClean="0"/>
                <a:t>Storage</a:t>
              </a:r>
              <a:endParaRPr lang="nl-NL" sz="1600" b="1" kern="1200" dirty="0"/>
            </a:p>
          </p:txBody>
        </p:sp>
        <p:sp>
          <p:nvSpPr>
            <p:cNvPr id="9" name="Frihandsfigur 8"/>
            <p:cNvSpPr/>
            <p:nvPr/>
          </p:nvSpPr>
          <p:spPr>
            <a:xfrm>
              <a:off x="8267898" y="3393529"/>
              <a:ext cx="3323426" cy="3323426"/>
            </a:xfrm>
            <a:custGeom>
              <a:avLst/>
              <a:gdLst>
                <a:gd name="connsiteX0" fmla="*/ 222627 w 3323426"/>
                <a:gd name="connsiteY0" fmla="*/ 2492570 h 3323426"/>
                <a:gd name="connsiteX1" fmla="*/ 222627 w 3323426"/>
                <a:gd name="connsiteY1" fmla="*/ 830857 h 3323426"/>
                <a:gd name="connsiteX2" fmla="*/ 1661713 w 3323426"/>
                <a:gd name="connsiteY2" fmla="*/ 0 h 3323426"/>
                <a:gd name="connsiteX3" fmla="*/ 1661713 w 3323426"/>
                <a:gd name="connsiteY3" fmla="*/ 1661713 h 3323426"/>
                <a:gd name="connsiteX4" fmla="*/ 222627 w 3323426"/>
                <a:gd name="connsiteY4" fmla="*/ 2492570 h 332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426" h="3323426">
                  <a:moveTo>
                    <a:pt x="222627" y="2492570"/>
                  </a:moveTo>
                  <a:cubicBezTo>
                    <a:pt x="-74209" y="1978434"/>
                    <a:pt x="-74209" y="1344993"/>
                    <a:pt x="222627" y="830857"/>
                  </a:cubicBezTo>
                  <a:cubicBezTo>
                    <a:pt x="519463" y="316721"/>
                    <a:pt x="1068040" y="0"/>
                    <a:pt x="1661713" y="0"/>
                  </a:cubicBezTo>
                  <a:lnTo>
                    <a:pt x="1661713" y="1661713"/>
                  </a:lnTo>
                  <a:lnTo>
                    <a:pt x="222627" y="2492570"/>
                  </a:lnTo>
                  <a:close/>
                </a:path>
              </a:pathLst>
            </a:custGeom>
            <a:solidFill>
              <a:srgbClr val="0000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6401" tIns="673136" rIns="1860074" bIns="1583122" numCol="1" spcCol="1270" anchor="ctr" anchorCtr="0">
              <a:noAutofit/>
            </a:bodyPr>
            <a:lstStyle/>
            <a:p>
              <a:pPr lvl="0" algn="ctr" defTabSz="711200">
                <a:lnSpc>
                  <a:spcPct val="90000"/>
                </a:lnSpc>
                <a:spcBef>
                  <a:spcPct val="0"/>
                </a:spcBef>
                <a:spcAft>
                  <a:spcPct val="35000"/>
                </a:spcAft>
              </a:pPr>
              <a:r>
                <a:rPr lang="nl-NL" sz="1600" b="1" kern="1200" dirty="0" smtClean="0"/>
                <a:t>Accomo-dation</a:t>
              </a:r>
              <a:endParaRPr lang="nl-NL" sz="1600" b="1" kern="1200" dirty="0"/>
            </a:p>
          </p:txBody>
        </p:sp>
        <p:sp>
          <p:nvSpPr>
            <p:cNvPr id="12" name="TextBox 10"/>
            <p:cNvSpPr txBox="1">
              <a:spLocks noChangeArrowheads="1"/>
            </p:cNvSpPr>
            <p:nvPr/>
          </p:nvSpPr>
          <p:spPr bwMode="auto">
            <a:xfrm>
              <a:off x="10967049" y="3075806"/>
              <a:ext cx="2036165" cy="74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spcBef>
                  <a:spcPct val="50000"/>
                </a:spcBef>
              </a:pPr>
              <a:r>
                <a:rPr lang="nl-NL" altLang="sv-SE" sz="2000" dirty="0">
                  <a:solidFill>
                    <a:prstClr val="black"/>
                  </a:solidFill>
                  <a:latin typeface="Calibri" panose="020F0502020204030204" pitchFamily="34" charset="0"/>
                  <a:cs typeface="Calibri" panose="020F0502020204030204" pitchFamily="34" charset="0"/>
                </a:rPr>
                <a:t>Needs power 365/24/7</a:t>
              </a:r>
            </a:p>
          </p:txBody>
        </p:sp>
        <p:sp>
          <p:nvSpPr>
            <p:cNvPr id="13" name="TextBox 19"/>
            <p:cNvSpPr txBox="1">
              <a:spLocks noChangeArrowheads="1"/>
            </p:cNvSpPr>
            <p:nvPr/>
          </p:nvSpPr>
          <p:spPr bwMode="auto">
            <a:xfrm>
              <a:off x="7591655" y="2986583"/>
              <a:ext cx="1469923" cy="135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spcBef>
                  <a:spcPct val="50000"/>
                </a:spcBef>
              </a:pPr>
              <a:r>
                <a:rPr lang="nl-NL" altLang="sv-SE" sz="2000" dirty="0">
                  <a:solidFill>
                    <a:prstClr val="black"/>
                  </a:solidFill>
                  <a:latin typeface="Calibri" panose="020F0502020204030204" pitchFamily="34" charset="0"/>
                  <a:cs typeface="Calibri" panose="020F0502020204030204" pitchFamily="34" charset="0"/>
                </a:rPr>
                <a:t>Can do up to 2 days without power</a:t>
              </a:r>
            </a:p>
          </p:txBody>
        </p:sp>
        <p:sp>
          <p:nvSpPr>
            <p:cNvPr id="14" name="TextBox 20"/>
            <p:cNvSpPr txBox="1">
              <a:spLocks noChangeArrowheads="1"/>
            </p:cNvSpPr>
            <p:nvPr/>
          </p:nvSpPr>
          <p:spPr bwMode="auto">
            <a:xfrm>
              <a:off x="8977707" y="6738423"/>
              <a:ext cx="2204419" cy="74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spcBef>
                  <a:spcPct val="50000"/>
                </a:spcBef>
              </a:pPr>
              <a:r>
                <a:rPr lang="nl-NL" altLang="sv-SE" sz="2000" dirty="0">
                  <a:solidFill>
                    <a:prstClr val="black"/>
                  </a:solidFill>
                  <a:latin typeface="+mn-lt"/>
                </a:rPr>
                <a:t>Can do longer without power</a:t>
              </a:r>
            </a:p>
          </p:txBody>
        </p:sp>
        <p:sp>
          <p:nvSpPr>
            <p:cNvPr id="8" name="textruta 7"/>
            <p:cNvSpPr txBox="1"/>
            <p:nvPr/>
          </p:nvSpPr>
          <p:spPr>
            <a:xfrm>
              <a:off x="7509718" y="7612310"/>
              <a:ext cx="4968552" cy="962295"/>
            </a:xfrm>
            <a:prstGeom prst="rect">
              <a:avLst/>
            </a:prstGeom>
            <a:solidFill>
              <a:srgbClr val="FFFF00"/>
            </a:solidFill>
            <a:ln>
              <a:solidFill>
                <a:schemeClr val="tx1"/>
              </a:solidFill>
            </a:ln>
          </p:spPr>
          <p:txBody>
            <a:bodyPr wrap="square" lIns="130028" tIns="65014" rIns="130028" bIns="65014" rtlCol="0">
              <a:spAutoFit/>
            </a:bodyPr>
            <a:lstStyle/>
            <a:p>
              <a:pPr algn="ctr"/>
              <a:r>
                <a:rPr lang="en-US" b="1" dirty="0" smtClean="0"/>
                <a:t>Planners should identify and prioritize which energy requirements are essential for the mission.</a:t>
              </a:r>
              <a:endParaRPr lang="en-US" b="1" dirty="0"/>
            </a:p>
          </p:txBody>
        </p:sp>
      </p:grpSp>
      <p:sp>
        <p:nvSpPr>
          <p:cNvPr id="15"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3895848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Operation</a:t>
            </a:r>
            <a:endParaRPr lang="en-US" dirty="0"/>
          </a:p>
        </p:txBody>
      </p:sp>
      <p:sp>
        <p:nvSpPr>
          <p:cNvPr id="76" name="Rectangle 8"/>
          <p:cNvSpPr/>
          <p:nvPr/>
        </p:nvSpPr>
        <p:spPr>
          <a:xfrm>
            <a:off x="9231533" y="6037258"/>
            <a:ext cx="3605938" cy="392908"/>
          </a:xfrm>
          <a:prstGeom prst="rect">
            <a:avLst/>
          </a:prstGeom>
        </p:spPr>
        <p:txBody>
          <a:bodyPr wrap="square" lIns="130028" tIns="65014" rIns="130028" bIns="65014">
            <a:spAutoFit/>
          </a:bodyPr>
          <a:lstStyle/>
          <a:p>
            <a:r>
              <a:rPr lang="en-US" sz="1700" i="1" dirty="0" smtClean="0"/>
              <a:t>Photo credits: </a:t>
            </a:r>
            <a:r>
              <a:rPr lang="en-US" sz="1700" i="1" dirty="0" err="1" smtClean="0"/>
              <a:t>SwAF</a:t>
            </a:r>
            <a:r>
              <a:rPr lang="en-US" sz="1700" i="1" dirty="0" smtClean="0"/>
              <a:t>,  and FOI</a:t>
            </a:r>
            <a:endParaRPr lang="en-US" sz="1700" i="1" dirty="0"/>
          </a:p>
        </p:txBody>
      </p:sp>
      <p:sp>
        <p:nvSpPr>
          <p:cNvPr id="62"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graphicFrame>
        <p:nvGraphicFramePr>
          <p:cNvPr id="4" name="Table 3"/>
          <p:cNvGraphicFramePr>
            <a:graphicFrameLocks noGrp="1"/>
          </p:cNvGraphicFramePr>
          <p:nvPr>
            <p:extLst>
              <p:ext uri="{D42A27DB-BD31-4B8C-83A1-F6EECF244321}">
                <p14:modId xmlns:p14="http://schemas.microsoft.com/office/powerpoint/2010/main" val="148627162"/>
              </p:ext>
            </p:extLst>
          </p:nvPr>
        </p:nvGraphicFramePr>
        <p:xfrm>
          <a:off x="425334" y="1778923"/>
          <a:ext cx="12412137" cy="7856395"/>
        </p:xfrm>
        <a:graphic>
          <a:graphicData uri="http://schemas.openxmlformats.org/drawingml/2006/table">
            <a:tbl>
              <a:tblPr firstRow="1" bandRow="1">
                <a:tableStyleId>{073A0DAA-6AF3-43AB-8588-CEC1D06C72B9}</a:tableStyleId>
              </a:tblPr>
              <a:tblGrid>
                <a:gridCol w="4137379"/>
                <a:gridCol w="4137379"/>
                <a:gridCol w="4137379"/>
              </a:tblGrid>
              <a:tr h="512721">
                <a:tc>
                  <a:txBody>
                    <a:bodyPr/>
                    <a:lstStyle/>
                    <a:p>
                      <a:pPr algn="ctr"/>
                      <a:r>
                        <a:rPr lang="en-US" dirty="0" smtClean="0">
                          <a:solidFill>
                            <a:schemeClr val="tx1"/>
                          </a:solidFill>
                        </a:rPr>
                        <a:t>Short-Term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Medium-Term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Long-Term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29169">
                <a:tc>
                  <a:txBody>
                    <a:bodyPr/>
                    <a:lstStyle/>
                    <a:p>
                      <a:pPr marL="171450" indent="-171450">
                        <a:spcBef>
                          <a:spcPct val="0"/>
                        </a:spcBef>
                        <a:buFont typeface="Arial" panose="020B0604020202020204" pitchFamily="34" charset="0"/>
                        <a:buChar char="•"/>
                      </a:pPr>
                      <a:r>
                        <a:rPr lang="en-US" altLang="sv-SE" sz="1800" dirty="0" smtClean="0"/>
                        <a:t>Use natural lighting as much as possible</a:t>
                      </a:r>
                    </a:p>
                    <a:p>
                      <a:pPr marL="171450" indent="-171450">
                        <a:spcBef>
                          <a:spcPct val="0"/>
                        </a:spcBef>
                        <a:buFont typeface="Arial" panose="020B0604020202020204" pitchFamily="34" charset="0"/>
                        <a:buChar char="•"/>
                      </a:pPr>
                      <a:r>
                        <a:rPr lang="en-US" altLang="sv-SE" sz="1800" dirty="0" smtClean="0"/>
                        <a:t>Choose energy-efficient appliances where possible (e.g., fluorescent lights)</a:t>
                      </a:r>
                    </a:p>
                    <a:p>
                      <a:pPr marL="171450" indent="-171450">
                        <a:spcBef>
                          <a:spcPct val="0"/>
                        </a:spcBef>
                        <a:buFont typeface="Arial" panose="020B0604020202020204" pitchFamily="34" charset="0"/>
                        <a:buChar char="•"/>
                      </a:pPr>
                      <a:r>
                        <a:rPr lang="en-US" altLang="sv-SE" sz="1800" dirty="0" smtClean="0"/>
                        <a:t>Develop personnel awareness about energy saving</a:t>
                      </a:r>
                      <a:endParaRPr lang="sv-SE" altLang="sv-SE" sz="1800"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spcBef>
                          <a:spcPct val="0"/>
                        </a:spcBef>
                        <a:buFont typeface="Arial" panose="020B0604020202020204" pitchFamily="34" charset="0"/>
                        <a:buChar char="•"/>
                      </a:pPr>
                      <a:r>
                        <a:rPr lang="en-US" altLang="sv-SE" sz="1800" dirty="0" smtClean="0"/>
                        <a:t>Establish micro grids for load balance and off peak power use (thus minimizing fuel needs)</a:t>
                      </a:r>
                      <a:endParaRPr lang="sv-SE" altLang="sv-SE" sz="1800" dirty="0" smtClean="0"/>
                    </a:p>
                    <a:p>
                      <a:pPr marL="285750" indent="-285750">
                        <a:spcBef>
                          <a:spcPct val="0"/>
                        </a:spcBef>
                        <a:buFont typeface="Arial" panose="020B0604020202020204" pitchFamily="34" charset="0"/>
                        <a:buChar char="•"/>
                      </a:pPr>
                      <a:r>
                        <a:rPr lang="en-US" altLang="sv-SE" sz="1800" dirty="0" smtClean="0"/>
                        <a:t>Plan and establish thermally insulated buildings only, where possible, with eco-efficient materiel (i.e., cellulose insulation)</a:t>
                      </a:r>
                      <a:endParaRPr lang="sv-SE" altLang="sv-SE" sz="1800" dirty="0" smtClean="0"/>
                    </a:p>
                    <a:p>
                      <a:pPr marL="285750" indent="-285750">
                        <a:spcBef>
                          <a:spcPct val="0"/>
                        </a:spcBef>
                        <a:buFont typeface="Arial" panose="020B0604020202020204" pitchFamily="34" charset="0"/>
                        <a:buChar char="•"/>
                      </a:pPr>
                      <a:r>
                        <a:rPr lang="en-US" altLang="sv-SE" sz="1800" dirty="0" smtClean="0"/>
                        <a:t>Plan and establish resource-saving installations</a:t>
                      </a:r>
                      <a:endParaRPr lang="sv-SE" altLang="sv-SE" sz="1800" dirty="0" smtClean="0"/>
                    </a:p>
                    <a:p>
                      <a:pPr marL="285750" indent="-285750">
                        <a:spcBef>
                          <a:spcPct val="0"/>
                        </a:spcBef>
                        <a:buFont typeface="Arial" panose="020B0604020202020204" pitchFamily="34" charset="0"/>
                        <a:buChar char="•"/>
                      </a:pPr>
                      <a:r>
                        <a:rPr lang="en-GB" altLang="sv-SE" sz="1800" dirty="0" smtClean="0"/>
                        <a:t>Consider waste- to-energy conversion systems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spcBef>
                          <a:spcPct val="0"/>
                        </a:spcBef>
                        <a:buFont typeface="Arial" panose="020B0604020202020204" pitchFamily="34" charset="0"/>
                        <a:buChar char="•"/>
                      </a:pPr>
                      <a:r>
                        <a:rPr lang="en-US" altLang="sv-SE" sz="1800" dirty="0" smtClean="0"/>
                        <a:t>Plan and establish alternative, renewable energy resources and waste-to-energy converters.</a:t>
                      </a:r>
                      <a:endParaRPr lang="sv-SE" altLang="sv-SE" sz="1800" dirty="0" smtClean="0"/>
                    </a:p>
                    <a:p>
                      <a:pPr marL="285750" indent="-285750">
                        <a:spcBef>
                          <a:spcPct val="0"/>
                        </a:spcBef>
                        <a:buFont typeface="Arial" panose="020B0604020202020204" pitchFamily="34" charset="0"/>
                        <a:buChar char="•"/>
                      </a:pPr>
                      <a:r>
                        <a:rPr lang="en-US" altLang="sv-SE" sz="1800" dirty="0" smtClean="0"/>
                        <a:t>Use newest techniques for efficient air-conditioning (i.e. heat-pumps).</a:t>
                      </a:r>
                      <a:endParaRPr lang="sv-SE" altLang="sv-SE" sz="1800" dirty="0" smtClean="0"/>
                    </a:p>
                    <a:p>
                      <a:pPr marL="285750" indent="-285750">
                        <a:spcBef>
                          <a:spcPct val="0"/>
                        </a:spcBef>
                        <a:buFont typeface="Arial" panose="020B0604020202020204" pitchFamily="34" charset="0"/>
                        <a:buChar char="•"/>
                      </a:pPr>
                      <a:r>
                        <a:rPr lang="en-US" altLang="sv-SE" sz="1800" dirty="0" smtClean="0"/>
                        <a:t>Establish a benefit system for successful energy/resources saving.</a:t>
                      </a:r>
                      <a:endParaRPr lang="sv-SE" altLang="sv-SE" sz="1800" dirty="0" smtClean="0"/>
                    </a:p>
                    <a:p>
                      <a:pPr marL="285750" indent="-285750">
                        <a:spcBef>
                          <a:spcPct val="0"/>
                        </a:spcBef>
                        <a:buFont typeface="Arial" panose="020B0604020202020204" pitchFamily="34" charset="0"/>
                        <a:buChar char="•"/>
                      </a:pPr>
                      <a:r>
                        <a:rPr lang="en-GB" altLang="sv-SE" sz="1800" dirty="0" smtClean="0"/>
                        <a:t>Consider waste-to-energy conversion systems</a:t>
                      </a:r>
                      <a:endParaRPr lang="en-GB" altLang="sv-S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14505">
                <a:tc gridSpan="3">
                  <a:txBody>
                    <a:bodyPr/>
                    <a:lstStyle/>
                    <a:p>
                      <a:endParaRPr lang="en-US"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69" name="Group 31"/>
          <p:cNvGrpSpPr>
            <a:grpSpLocks/>
          </p:cNvGrpSpPr>
          <p:nvPr/>
        </p:nvGrpSpPr>
        <p:grpSpPr bwMode="auto">
          <a:xfrm>
            <a:off x="3509784" y="6687023"/>
            <a:ext cx="4845640" cy="2669357"/>
            <a:chOff x="385" y="551"/>
            <a:chExt cx="5083" cy="3267"/>
          </a:xfrm>
        </p:grpSpPr>
        <p:sp>
          <p:nvSpPr>
            <p:cNvPr id="70" name="AutoShape 32"/>
            <p:cNvSpPr>
              <a:spLocks noChangeAspect="1" noChangeArrowheads="1" noTextEdit="1"/>
            </p:cNvSpPr>
            <p:nvPr/>
          </p:nvSpPr>
          <p:spPr bwMode="auto">
            <a:xfrm>
              <a:off x="385" y="754"/>
              <a:ext cx="5011" cy="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z="1266"/>
            </a:p>
          </p:txBody>
        </p:sp>
        <p:sp>
          <p:nvSpPr>
            <p:cNvPr id="71" name="Freeform 33"/>
            <p:cNvSpPr>
              <a:spLocks noEditPoints="1"/>
            </p:cNvSpPr>
            <p:nvPr/>
          </p:nvSpPr>
          <p:spPr bwMode="auto">
            <a:xfrm>
              <a:off x="1183" y="607"/>
              <a:ext cx="61" cy="2591"/>
            </a:xfrm>
            <a:custGeom>
              <a:avLst/>
              <a:gdLst>
                <a:gd name="T0" fmla="*/ 19 w 61"/>
                <a:gd name="T1" fmla="*/ 2591 h 2591"/>
                <a:gd name="T2" fmla="*/ 19 w 61"/>
                <a:gd name="T3" fmla="*/ 56 h 2591"/>
                <a:gd name="T4" fmla="*/ 41 w 61"/>
                <a:gd name="T5" fmla="*/ 56 h 2591"/>
                <a:gd name="T6" fmla="*/ 41 w 61"/>
                <a:gd name="T7" fmla="*/ 2591 h 2591"/>
                <a:gd name="T8" fmla="*/ 19 w 61"/>
                <a:gd name="T9" fmla="*/ 2591 h 2591"/>
                <a:gd name="T10" fmla="*/ 0 w 61"/>
                <a:gd name="T11" fmla="*/ 66 h 2591"/>
                <a:gd name="T12" fmla="*/ 29 w 61"/>
                <a:gd name="T13" fmla="*/ 0 h 2591"/>
                <a:gd name="T14" fmla="*/ 61 w 61"/>
                <a:gd name="T15" fmla="*/ 66 h 2591"/>
                <a:gd name="T16" fmla="*/ 0 w 61"/>
                <a:gd name="T17" fmla="*/ 66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2591">
                  <a:moveTo>
                    <a:pt x="19" y="2591"/>
                  </a:moveTo>
                  <a:lnTo>
                    <a:pt x="19" y="56"/>
                  </a:lnTo>
                  <a:lnTo>
                    <a:pt x="41" y="56"/>
                  </a:lnTo>
                  <a:lnTo>
                    <a:pt x="41" y="2591"/>
                  </a:lnTo>
                  <a:lnTo>
                    <a:pt x="19" y="2591"/>
                  </a:lnTo>
                  <a:close/>
                  <a:moveTo>
                    <a:pt x="0" y="66"/>
                  </a:moveTo>
                  <a:lnTo>
                    <a:pt x="29" y="0"/>
                  </a:lnTo>
                  <a:lnTo>
                    <a:pt x="61" y="66"/>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266"/>
            </a:p>
          </p:txBody>
        </p:sp>
        <p:sp>
          <p:nvSpPr>
            <p:cNvPr id="72" name="Rectangle 34"/>
            <p:cNvSpPr>
              <a:spLocks noChangeArrowheads="1"/>
            </p:cNvSpPr>
            <p:nvPr/>
          </p:nvSpPr>
          <p:spPr bwMode="auto">
            <a:xfrm>
              <a:off x="1202" y="663"/>
              <a:ext cx="22" cy="25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75" name="Freeform 35"/>
            <p:cNvSpPr>
              <a:spLocks/>
            </p:cNvSpPr>
            <p:nvPr/>
          </p:nvSpPr>
          <p:spPr bwMode="auto">
            <a:xfrm>
              <a:off x="1183" y="607"/>
              <a:ext cx="61" cy="66"/>
            </a:xfrm>
            <a:custGeom>
              <a:avLst/>
              <a:gdLst>
                <a:gd name="T0" fmla="*/ 0 w 61"/>
                <a:gd name="T1" fmla="*/ 66 h 66"/>
                <a:gd name="T2" fmla="*/ 29 w 61"/>
                <a:gd name="T3" fmla="*/ 0 h 66"/>
                <a:gd name="T4" fmla="*/ 61 w 61"/>
                <a:gd name="T5" fmla="*/ 66 h 66"/>
                <a:gd name="T6" fmla="*/ 0 w 61"/>
                <a:gd name="T7" fmla="*/ 66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66">
                  <a:moveTo>
                    <a:pt x="0" y="66"/>
                  </a:moveTo>
                  <a:lnTo>
                    <a:pt x="29" y="0"/>
                  </a:lnTo>
                  <a:lnTo>
                    <a:pt x="61" y="66"/>
                  </a:lnTo>
                  <a:lnTo>
                    <a:pt x="0" y="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77" name="Freeform 36"/>
            <p:cNvSpPr>
              <a:spLocks noEditPoints="1"/>
            </p:cNvSpPr>
            <p:nvPr/>
          </p:nvSpPr>
          <p:spPr bwMode="auto">
            <a:xfrm>
              <a:off x="1212" y="3166"/>
              <a:ext cx="3798" cy="61"/>
            </a:xfrm>
            <a:custGeom>
              <a:avLst/>
              <a:gdLst>
                <a:gd name="T0" fmla="*/ 0 w 3798"/>
                <a:gd name="T1" fmla="*/ 20 h 61"/>
                <a:gd name="T2" fmla="*/ 3742 w 3798"/>
                <a:gd name="T3" fmla="*/ 20 h 61"/>
                <a:gd name="T4" fmla="*/ 3742 w 3798"/>
                <a:gd name="T5" fmla="*/ 41 h 61"/>
                <a:gd name="T6" fmla="*/ 0 w 3798"/>
                <a:gd name="T7" fmla="*/ 41 h 61"/>
                <a:gd name="T8" fmla="*/ 0 w 3798"/>
                <a:gd name="T9" fmla="*/ 20 h 61"/>
                <a:gd name="T10" fmla="*/ 3733 w 3798"/>
                <a:gd name="T11" fmla="*/ 0 h 61"/>
                <a:gd name="T12" fmla="*/ 3798 w 3798"/>
                <a:gd name="T13" fmla="*/ 32 h 61"/>
                <a:gd name="T14" fmla="*/ 3733 w 3798"/>
                <a:gd name="T15" fmla="*/ 61 h 61"/>
                <a:gd name="T16" fmla="*/ 3733 w 379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98" h="61">
                  <a:moveTo>
                    <a:pt x="0" y="20"/>
                  </a:moveTo>
                  <a:lnTo>
                    <a:pt x="3742" y="20"/>
                  </a:lnTo>
                  <a:lnTo>
                    <a:pt x="3742" y="41"/>
                  </a:lnTo>
                  <a:lnTo>
                    <a:pt x="0" y="41"/>
                  </a:lnTo>
                  <a:lnTo>
                    <a:pt x="0" y="20"/>
                  </a:lnTo>
                  <a:close/>
                  <a:moveTo>
                    <a:pt x="3733" y="0"/>
                  </a:moveTo>
                  <a:lnTo>
                    <a:pt x="3798" y="32"/>
                  </a:lnTo>
                  <a:lnTo>
                    <a:pt x="3733" y="61"/>
                  </a:lnTo>
                  <a:lnTo>
                    <a:pt x="37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266"/>
            </a:p>
          </p:txBody>
        </p:sp>
        <p:sp>
          <p:nvSpPr>
            <p:cNvPr id="78" name="Rectangle 37"/>
            <p:cNvSpPr>
              <a:spLocks noChangeArrowheads="1"/>
            </p:cNvSpPr>
            <p:nvPr/>
          </p:nvSpPr>
          <p:spPr bwMode="auto">
            <a:xfrm>
              <a:off x="1212" y="3186"/>
              <a:ext cx="3742" cy="2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79" name="Freeform 38"/>
            <p:cNvSpPr>
              <a:spLocks/>
            </p:cNvSpPr>
            <p:nvPr/>
          </p:nvSpPr>
          <p:spPr bwMode="auto">
            <a:xfrm>
              <a:off x="4945" y="3166"/>
              <a:ext cx="65" cy="61"/>
            </a:xfrm>
            <a:custGeom>
              <a:avLst/>
              <a:gdLst>
                <a:gd name="T0" fmla="*/ 0 w 65"/>
                <a:gd name="T1" fmla="*/ 0 h 61"/>
                <a:gd name="T2" fmla="*/ 65 w 65"/>
                <a:gd name="T3" fmla="*/ 32 h 61"/>
                <a:gd name="T4" fmla="*/ 0 w 65"/>
                <a:gd name="T5" fmla="*/ 61 h 61"/>
                <a:gd name="T6" fmla="*/ 0 w 65"/>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1">
                  <a:moveTo>
                    <a:pt x="0" y="0"/>
                  </a:moveTo>
                  <a:lnTo>
                    <a:pt x="65" y="32"/>
                  </a:lnTo>
                  <a:lnTo>
                    <a:pt x="0" y="6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80" name="Freeform 39"/>
            <p:cNvSpPr>
              <a:spLocks noEditPoints="1"/>
            </p:cNvSpPr>
            <p:nvPr/>
          </p:nvSpPr>
          <p:spPr bwMode="auto">
            <a:xfrm>
              <a:off x="1210" y="838"/>
              <a:ext cx="3166" cy="2362"/>
            </a:xfrm>
            <a:custGeom>
              <a:avLst/>
              <a:gdLst>
                <a:gd name="T0" fmla="*/ 0 w 3166"/>
                <a:gd name="T1" fmla="*/ 2355 h 2362"/>
                <a:gd name="T2" fmla="*/ 3127 w 3166"/>
                <a:gd name="T3" fmla="*/ 25 h 2362"/>
                <a:gd name="T4" fmla="*/ 3130 w 3166"/>
                <a:gd name="T5" fmla="*/ 20 h 2362"/>
                <a:gd name="T6" fmla="*/ 3134 w 3166"/>
                <a:gd name="T7" fmla="*/ 25 h 2362"/>
                <a:gd name="T8" fmla="*/ 3134 w 3166"/>
                <a:gd name="T9" fmla="*/ 27 h 2362"/>
                <a:gd name="T10" fmla="*/ 3130 w 3166"/>
                <a:gd name="T11" fmla="*/ 29 h 2362"/>
                <a:gd name="T12" fmla="*/ 7 w 3166"/>
                <a:gd name="T13" fmla="*/ 2362 h 2362"/>
                <a:gd name="T14" fmla="*/ 2 w 3166"/>
                <a:gd name="T15" fmla="*/ 2362 h 2362"/>
                <a:gd name="T16" fmla="*/ 0 w 3166"/>
                <a:gd name="T17" fmla="*/ 2362 h 2362"/>
                <a:gd name="T18" fmla="*/ 0 w 3166"/>
                <a:gd name="T19" fmla="*/ 2360 h 2362"/>
                <a:gd name="T20" fmla="*/ 0 w 3166"/>
                <a:gd name="T21" fmla="*/ 2355 h 2362"/>
                <a:gd name="T22" fmla="*/ 3100 w 3166"/>
                <a:gd name="T23" fmla="*/ 10 h 2362"/>
                <a:gd name="T24" fmla="*/ 3166 w 3166"/>
                <a:gd name="T25" fmla="*/ 0 h 2362"/>
                <a:gd name="T26" fmla="*/ 3137 w 3166"/>
                <a:gd name="T27" fmla="*/ 56 h 2362"/>
                <a:gd name="T28" fmla="*/ 3100 w 3166"/>
                <a:gd name="T29" fmla="*/ 10 h 2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66" h="2362">
                  <a:moveTo>
                    <a:pt x="0" y="2355"/>
                  </a:moveTo>
                  <a:lnTo>
                    <a:pt x="3127" y="25"/>
                  </a:lnTo>
                  <a:lnTo>
                    <a:pt x="3130" y="20"/>
                  </a:lnTo>
                  <a:lnTo>
                    <a:pt x="3134" y="25"/>
                  </a:lnTo>
                  <a:lnTo>
                    <a:pt x="3134" y="27"/>
                  </a:lnTo>
                  <a:lnTo>
                    <a:pt x="3130" y="29"/>
                  </a:lnTo>
                  <a:lnTo>
                    <a:pt x="7" y="2362"/>
                  </a:lnTo>
                  <a:lnTo>
                    <a:pt x="2" y="2362"/>
                  </a:lnTo>
                  <a:lnTo>
                    <a:pt x="0" y="2362"/>
                  </a:lnTo>
                  <a:lnTo>
                    <a:pt x="0" y="2360"/>
                  </a:lnTo>
                  <a:lnTo>
                    <a:pt x="0" y="2355"/>
                  </a:lnTo>
                  <a:close/>
                  <a:moveTo>
                    <a:pt x="3100" y="10"/>
                  </a:moveTo>
                  <a:lnTo>
                    <a:pt x="3166" y="0"/>
                  </a:lnTo>
                  <a:lnTo>
                    <a:pt x="3137" y="56"/>
                  </a:lnTo>
                  <a:lnTo>
                    <a:pt x="310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266"/>
            </a:p>
          </p:txBody>
        </p:sp>
        <p:sp>
          <p:nvSpPr>
            <p:cNvPr id="81" name="Freeform 40"/>
            <p:cNvSpPr>
              <a:spLocks/>
            </p:cNvSpPr>
            <p:nvPr/>
          </p:nvSpPr>
          <p:spPr bwMode="auto">
            <a:xfrm>
              <a:off x="1210" y="858"/>
              <a:ext cx="3134" cy="2342"/>
            </a:xfrm>
            <a:custGeom>
              <a:avLst/>
              <a:gdLst>
                <a:gd name="T0" fmla="*/ 0 w 3134"/>
                <a:gd name="T1" fmla="*/ 2335 h 2342"/>
                <a:gd name="T2" fmla="*/ 3127 w 3134"/>
                <a:gd name="T3" fmla="*/ 5 h 2342"/>
                <a:gd name="T4" fmla="*/ 3130 w 3134"/>
                <a:gd name="T5" fmla="*/ 0 h 2342"/>
                <a:gd name="T6" fmla="*/ 3134 w 3134"/>
                <a:gd name="T7" fmla="*/ 5 h 2342"/>
                <a:gd name="T8" fmla="*/ 3134 w 3134"/>
                <a:gd name="T9" fmla="*/ 7 h 2342"/>
                <a:gd name="T10" fmla="*/ 3130 w 3134"/>
                <a:gd name="T11" fmla="*/ 9 h 2342"/>
                <a:gd name="T12" fmla="*/ 7 w 3134"/>
                <a:gd name="T13" fmla="*/ 2342 h 2342"/>
                <a:gd name="T14" fmla="*/ 2 w 3134"/>
                <a:gd name="T15" fmla="*/ 2342 h 2342"/>
                <a:gd name="T16" fmla="*/ 0 w 3134"/>
                <a:gd name="T17" fmla="*/ 2342 h 2342"/>
                <a:gd name="T18" fmla="*/ 0 w 3134"/>
                <a:gd name="T19" fmla="*/ 2340 h 2342"/>
                <a:gd name="T20" fmla="*/ 0 w 3134"/>
                <a:gd name="T21" fmla="*/ 2335 h 2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4" h="2342">
                  <a:moveTo>
                    <a:pt x="0" y="2335"/>
                  </a:moveTo>
                  <a:lnTo>
                    <a:pt x="3127" y="5"/>
                  </a:lnTo>
                  <a:lnTo>
                    <a:pt x="3130" y="0"/>
                  </a:lnTo>
                  <a:lnTo>
                    <a:pt x="3134" y="5"/>
                  </a:lnTo>
                  <a:lnTo>
                    <a:pt x="3134" y="7"/>
                  </a:lnTo>
                  <a:lnTo>
                    <a:pt x="3130" y="9"/>
                  </a:lnTo>
                  <a:lnTo>
                    <a:pt x="7" y="2342"/>
                  </a:lnTo>
                  <a:lnTo>
                    <a:pt x="2" y="2342"/>
                  </a:lnTo>
                  <a:lnTo>
                    <a:pt x="0" y="2342"/>
                  </a:lnTo>
                  <a:lnTo>
                    <a:pt x="0" y="2340"/>
                  </a:lnTo>
                  <a:lnTo>
                    <a:pt x="0" y="23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82" name="Freeform 41"/>
            <p:cNvSpPr>
              <a:spLocks/>
            </p:cNvSpPr>
            <p:nvPr/>
          </p:nvSpPr>
          <p:spPr bwMode="auto">
            <a:xfrm>
              <a:off x="4310" y="838"/>
              <a:ext cx="66" cy="56"/>
            </a:xfrm>
            <a:custGeom>
              <a:avLst/>
              <a:gdLst>
                <a:gd name="T0" fmla="*/ 0 w 66"/>
                <a:gd name="T1" fmla="*/ 10 h 56"/>
                <a:gd name="T2" fmla="*/ 66 w 66"/>
                <a:gd name="T3" fmla="*/ 0 h 56"/>
                <a:gd name="T4" fmla="*/ 37 w 66"/>
                <a:gd name="T5" fmla="*/ 56 h 56"/>
                <a:gd name="T6" fmla="*/ 0 w 66"/>
                <a:gd name="T7" fmla="*/ 1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56">
                  <a:moveTo>
                    <a:pt x="0" y="10"/>
                  </a:moveTo>
                  <a:lnTo>
                    <a:pt x="66" y="0"/>
                  </a:lnTo>
                  <a:lnTo>
                    <a:pt x="37" y="56"/>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83" name="Line 42"/>
            <p:cNvSpPr>
              <a:spLocks noChangeShapeType="1"/>
            </p:cNvSpPr>
            <p:nvPr/>
          </p:nvSpPr>
          <p:spPr bwMode="auto">
            <a:xfrm>
              <a:off x="1385" y="2678"/>
              <a:ext cx="75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84" name="Line 43"/>
            <p:cNvSpPr>
              <a:spLocks noChangeShapeType="1"/>
            </p:cNvSpPr>
            <p:nvPr/>
          </p:nvSpPr>
          <p:spPr bwMode="auto">
            <a:xfrm flipV="1">
              <a:off x="2135" y="2274"/>
              <a:ext cx="0" cy="40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85" name="Line 44"/>
            <p:cNvSpPr>
              <a:spLocks noChangeShapeType="1"/>
            </p:cNvSpPr>
            <p:nvPr/>
          </p:nvSpPr>
          <p:spPr bwMode="auto">
            <a:xfrm>
              <a:off x="2135" y="2274"/>
              <a:ext cx="57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86" name="Line 45"/>
            <p:cNvSpPr>
              <a:spLocks noChangeShapeType="1"/>
            </p:cNvSpPr>
            <p:nvPr/>
          </p:nvSpPr>
          <p:spPr bwMode="auto">
            <a:xfrm flipV="1">
              <a:off x="2707" y="1876"/>
              <a:ext cx="0" cy="3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87" name="Line 46"/>
            <p:cNvSpPr>
              <a:spLocks noChangeShapeType="1"/>
            </p:cNvSpPr>
            <p:nvPr/>
          </p:nvSpPr>
          <p:spPr bwMode="auto">
            <a:xfrm flipV="1">
              <a:off x="3282" y="1470"/>
              <a:ext cx="0" cy="4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88" name="Line 47"/>
            <p:cNvSpPr>
              <a:spLocks noChangeShapeType="1"/>
            </p:cNvSpPr>
            <p:nvPr/>
          </p:nvSpPr>
          <p:spPr bwMode="auto">
            <a:xfrm flipV="1">
              <a:off x="3861" y="1064"/>
              <a:ext cx="0" cy="4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89" name="Line 48"/>
            <p:cNvSpPr>
              <a:spLocks noChangeShapeType="1"/>
            </p:cNvSpPr>
            <p:nvPr/>
          </p:nvSpPr>
          <p:spPr bwMode="auto">
            <a:xfrm>
              <a:off x="2707" y="1876"/>
              <a:ext cx="57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90" name="Line 49"/>
            <p:cNvSpPr>
              <a:spLocks noChangeShapeType="1"/>
            </p:cNvSpPr>
            <p:nvPr/>
          </p:nvSpPr>
          <p:spPr bwMode="auto">
            <a:xfrm>
              <a:off x="3282" y="1470"/>
              <a:ext cx="579"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91" name="Line 50"/>
            <p:cNvSpPr>
              <a:spLocks noChangeShapeType="1"/>
            </p:cNvSpPr>
            <p:nvPr/>
          </p:nvSpPr>
          <p:spPr bwMode="auto">
            <a:xfrm>
              <a:off x="3861" y="1064"/>
              <a:ext cx="57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92" name="Rectangle 51"/>
            <p:cNvSpPr>
              <a:spLocks noChangeArrowheads="1"/>
            </p:cNvSpPr>
            <p:nvPr/>
          </p:nvSpPr>
          <p:spPr bwMode="auto">
            <a:xfrm>
              <a:off x="4510" y="551"/>
              <a:ext cx="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93" name="Rectangle 52"/>
            <p:cNvSpPr>
              <a:spLocks noChangeArrowheads="1"/>
            </p:cNvSpPr>
            <p:nvPr/>
          </p:nvSpPr>
          <p:spPr bwMode="auto">
            <a:xfrm rot="16200000">
              <a:off x="529" y="2206"/>
              <a:ext cx="102"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2321"/>
                <a:t> </a:t>
              </a:r>
              <a:endParaRPr lang="sv-SE" altLang="sv-SE" sz="1266"/>
            </a:p>
          </p:txBody>
        </p:sp>
        <p:sp>
          <p:nvSpPr>
            <p:cNvPr id="94" name="Rectangle 53"/>
            <p:cNvSpPr>
              <a:spLocks noChangeArrowheads="1"/>
            </p:cNvSpPr>
            <p:nvPr/>
          </p:nvSpPr>
          <p:spPr bwMode="auto">
            <a:xfrm rot="16200000">
              <a:off x="502" y="2595"/>
              <a:ext cx="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95" name="Rectangle 54"/>
            <p:cNvSpPr>
              <a:spLocks noChangeArrowheads="1"/>
            </p:cNvSpPr>
            <p:nvPr/>
          </p:nvSpPr>
          <p:spPr bwMode="auto">
            <a:xfrm>
              <a:off x="2950" y="3374"/>
              <a:ext cx="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96" name="Rectangle 56"/>
            <p:cNvSpPr>
              <a:spLocks noChangeArrowheads="1"/>
            </p:cNvSpPr>
            <p:nvPr/>
          </p:nvSpPr>
          <p:spPr bwMode="auto">
            <a:xfrm>
              <a:off x="4499" y="1003"/>
              <a:ext cx="4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1266" b="1"/>
                <a:t> </a:t>
              </a:r>
              <a:endParaRPr lang="sv-SE" altLang="sv-SE" sz="1266"/>
            </a:p>
          </p:txBody>
        </p:sp>
        <p:sp>
          <p:nvSpPr>
            <p:cNvPr id="97" name="Rectangle 57"/>
            <p:cNvSpPr>
              <a:spLocks noChangeArrowheads="1"/>
            </p:cNvSpPr>
            <p:nvPr/>
          </p:nvSpPr>
          <p:spPr bwMode="auto">
            <a:xfrm>
              <a:off x="4470" y="1160"/>
              <a:ext cx="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98" name="Freeform 58"/>
            <p:cNvSpPr>
              <a:spLocks noEditPoints="1"/>
            </p:cNvSpPr>
            <p:nvPr/>
          </p:nvSpPr>
          <p:spPr bwMode="auto">
            <a:xfrm>
              <a:off x="1183" y="607"/>
              <a:ext cx="61" cy="2591"/>
            </a:xfrm>
            <a:custGeom>
              <a:avLst/>
              <a:gdLst>
                <a:gd name="T0" fmla="*/ 19 w 61"/>
                <a:gd name="T1" fmla="*/ 2591 h 2591"/>
                <a:gd name="T2" fmla="*/ 19 w 61"/>
                <a:gd name="T3" fmla="*/ 56 h 2591"/>
                <a:gd name="T4" fmla="*/ 41 w 61"/>
                <a:gd name="T5" fmla="*/ 56 h 2591"/>
                <a:gd name="T6" fmla="*/ 41 w 61"/>
                <a:gd name="T7" fmla="*/ 2591 h 2591"/>
                <a:gd name="T8" fmla="*/ 19 w 61"/>
                <a:gd name="T9" fmla="*/ 2591 h 2591"/>
                <a:gd name="T10" fmla="*/ 0 w 61"/>
                <a:gd name="T11" fmla="*/ 66 h 2591"/>
                <a:gd name="T12" fmla="*/ 29 w 61"/>
                <a:gd name="T13" fmla="*/ 0 h 2591"/>
                <a:gd name="T14" fmla="*/ 61 w 61"/>
                <a:gd name="T15" fmla="*/ 66 h 2591"/>
                <a:gd name="T16" fmla="*/ 0 w 61"/>
                <a:gd name="T17" fmla="*/ 66 h 2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2591">
                  <a:moveTo>
                    <a:pt x="19" y="2591"/>
                  </a:moveTo>
                  <a:lnTo>
                    <a:pt x="19" y="56"/>
                  </a:lnTo>
                  <a:lnTo>
                    <a:pt x="41" y="56"/>
                  </a:lnTo>
                  <a:lnTo>
                    <a:pt x="41" y="2591"/>
                  </a:lnTo>
                  <a:lnTo>
                    <a:pt x="19" y="2591"/>
                  </a:lnTo>
                  <a:close/>
                  <a:moveTo>
                    <a:pt x="0" y="66"/>
                  </a:moveTo>
                  <a:lnTo>
                    <a:pt x="29" y="0"/>
                  </a:lnTo>
                  <a:lnTo>
                    <a:pt x="61" y="66"/>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266"/>
            </a:p>
          </p:txBody>
        </p:sp>
        <p:sp>
          <p:nvSpPr>
            <p:cNvPr id="99" name="Rectangle 59"/>
            <p:cNvSpPr>
              <a:spLocks noChangeArrowheads="1"/>
            </p:cNvSpPr>
            <p:nvPr/>
          </p:nvSpPr>
          <p:spPr bwMode="auto">
            <a:xfrm>
              <a:off x="1202" y="663"/>
              <a:ext cx="22" cy="25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100" name="Freeform 60"/>
            <p:cNvSpPr>
              <a:spLocks/>
            </p:cNvSpPr>
            <p:nvPr/>
          </p:nvSpPr>
          <p:spPr bwMode="auto">
            <a:xfrm>
              <a:off x="1183" y="607"/>
              <a:ext cx="61" cy="66"/>
            </a:xfrm>
            <a:custGeom>
              <a:avLst/>
              <a:gdLst>
                <a:gd name="T0" fmla="*/ 0 w 61"/>
                <a:gd name="T1" fmla="*/ 66 h 66"/>
                <a:gd name="T2" fmla="*/ 29 w 61"/>
                <a:gd name="T3" fmla="*/ 0 h 66"/>
                <a:gd name="T4" fmla="*/ 61 w 61"/>
                <a:gd name="T5" fmla="*/ 66 h 66"/>
                <a:gd name="T6" fmla="*/ 0 w 61"/>
                <a:gd name="T7" fmla="*/ 66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66">
                  <a:moveTo>
                    <a:pt x="0" y="66"/>
                  </a:moveTo>
                  <a:lnTo>
                    <a:pt x="29" y="0"/>
                  </a:lnTo>
                  <a:lnTo>
                    <a:pt x="61" y="66"/>
                  </a:lnTo>
                  <a:lnTo>
                    <a:pt x="0" y="6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101" name="Freeform 61"/>
            <p:cNvSpPr>
              <a:spLocks noEditPoints="1"/>
            </p:cNvSpPr>
            <p:nvPr/>
          </p:nvSpPr>
          <p:spPr bwMode="auto">
            <a:xfrm>
              <a:off x="1212" y="3166"/>
              <a:ext cx="3798" cy="61"/>
            </a:xfrm>
            <a:custGeom>
              <a:avLst/>
              <a:gdLst>
                <a:gd name="T0" fmla="*/ 0 w 3798"/>
                <a:gd name="T1" fmla="*/ 20 h 61"/>
                <a:gd name="T2" fmla="*/ 3742 w 3798"/>
                <a:gd name="T3" fmla="*/ 20 h 61"/>
                <a:gd name="T4" fmla="*/ 3742 w 3798"/>
                <a:gd name="T5" fmla="*/ 41 h 61"/>
                <a:gd name="T6" fmla="*/ 0 w 3798"/>
                <a:gd name="T7" fmla="*/ 41 h 61"/>
                <a:gd name="T8" fmla="*/ 0 w 3798"/>
                <a:gd name="T9" fmla="*/ 20 h 61"/>
                <a:gd name="T10" fmla="*/ 3733 w 3798"/>
                <a:gd name="T11" fmla="*/ 0 h 61"/>
                <a:gd name="T12" fmla="*/ 3798 w 3798"/>
                <a:gd name="T13" fmla="*/ 32 h 61"/>
                <a:gd name="T14" fmla="*/ 3733 w 3798"/>
                <a:gd name="T15" fmla="*/ 61 h 61"/>
                <a:gd name="T16" fmla="*/ 3733 w 3798"/>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98" h="61">
                  <a:moveTo>
                    <a:pt x="0" y="20"/>
                  </a:moveTo>
                  <a:lnTo>
                    <a:pt x="3742" y="20"/>
                  </a:lnTo>
                  <a:lnTo>
                    <a:pt x="3742" y="41"/>
                  </a:lnTo>
                  <a:lnTo>
                    <a:pt x="0" y="41"/>
                  </a:lnTo>
                  <a:lnTo>
                    <a:pt x="0" y="20"/>
                  </a:lnTo>
                  <a:close/>
                  <a:moveTo>
                    <a:pt x="3733" y="0"/>
                  </a:moveTo>
                  <a:lnTo>
                    <a:pt x="3798" y="32"/>
                  </a:lnTo>
                  <a:lnTo>
                    <a:pt x="3733" y="61"/>
                  </a:lnTo>
                  <a:lnTo>
                    <a:pt x="37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266"/>
            </a:p>
          </p:txBody>
        </p:sp>
        <p:sp>
          <p:nvSpPr>
            <p:cNvPr id="102" name="Rectangle 62"/>
            <p:cNvSpPr>
              <a:spLocks noChangeArrowheads="1"/>
            </p:cNvSpPr>
            <p:nvPr/>
          </p:nvSpPr>
          <p:spPr bwMode="auto">
            <a:xfrm>
              <a:off x="1212" y="3186"/>
              <a:ext cx="3742" cy="2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sv-SE" altLang="sv-SE" sz="1266"/>
            </a:p>
          </p:txBody>
        </p:sp>
        <p:sp>
          <p:nvSpPr>
            <p:cNvPr id="103" name="Freeform 63"/>
            <p:cNvSpPr>
              <a:spLocks/>
            </p:cNvSpPr>
            <p:nvPr/>
          </p:nvSpPr>
          <p:spPr bwMode="auto">
            <a:xfrm>
              <a:off x="4945" y="3166"/>
              <a:ext cx="65" cy="61"/>
            </a:xfrm>
            <a:custGeom>
              <a:avLst/>
              <a:gdLst>
                <a:gd name="T0" fmla="*/ 0 w 65"/>
                <a:gd name="T1" fmla="*/ 0 h 61"/>
                <a:gd name="T2" fmla="*/ 65 w 65"/>
                <a:gd name="T3" fmla="*/ 32 h 61"/>
                <a:gd name="T4" fmla="*/ 0 w 65"/>
                <a:gd name="T5" fmla="*/ 61 h 61"/>
                <a:gd name="T6" fmla="*/ 0 w 65"/>
                <a:gd name="T7" fmla="*/ 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1">
                  <a:moveTo>
                    <a:pt x="0" y="0"/>
                  </a:moveTo>
                  <a:lnTo>
                    <a:pt x="65" y="32"/>
                  </a:lnTo>
                  <a:lnTo>
                    <a:pt x="0" y="6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104" name="Freeform 64"/>
            <p:cNvSpPr>
              <a:spLocks noEditPoints="1"/>
            </p:cNvSpPr>
            <p:nvPr/>
          </p:nvSpPr>
          <p:spPr bwMode="auto">
            <a:xfrm>
              <a:off x="1210" y="838"/>
              <a:ext cx="3166" cy="2362"/>
            </a:xfrm>
            <a:custGeom>
              <a:avLst/>
              <a:gdLst>
                <a:gd name="T0" fmla="*/ 0 w 3166"/>
                <a:gd name="T1" fmla="*/ 2355 h 2362"/>
                <a:gd name="T2" fmla="*/ 3127 w 3166"/>
                <a:gd name="T3" fmla="*/ 25 h 2362"/>
                <a:gd name="T4" fmla="*/ 3130 w 3166"/>
                <a:gd name="T5" fmla="*/ 20 h 2362"/>
                <a:gd name="T6" fmla="*/ 3134 w 3166"/>
                <a:gd name="T7" fmla="*/ 25 h 2362"/>
                <a:gd name="T8" fmla="*/ 3134 w 3166"/>
                <a:gd name="T9" fmla="*/ 27 h 2362"/>
                <a:gd name="T10" fmla="*/ 3130 w 3166"/>
                <a:gd name="T11" fmla="*/ 29 h 2362"/>
                <a:gd name="T12" fmla="*/ 7 w 3166"/>
                <a:gd name="T13" fmla="*/ 2362 h 2362"/>
                <a:gd name="T14" fmla="*/ 2 w 3166"/>
                <a:gd name="T15" fmla="*/ 2362 h 2362"/>
                <a:gd name="T16" fmla="*/ 0 w 3166"/>
                <a:gd name="T17" fmla="*/ 2362 h 2362"/>
                <a:gd name="T18" fmla="*/ 0 w 3166"/>
                <a:gd name="T19" fmla="*/ 2360 h 2362"/>
                <a:gd name="T20" fmla="*/ 0 w 3166"/>
                <a:gd name="T21" fmla="*/ 2355 h 2362"/>
                <a:gd name="T22" fmla="*/ 3100 w 3166"/>
                <a:gd name="T23" fmla="*/ 10 h 2362"/>
                <a:gd name="T24" fmla="*/ 3166 w 3166"/>
                <a:gd name="T25" fmla="*/ 0 h 2362"/>
                <a:gd name="T26" fmla="*/ 3137 w 3166"/>
                <a:gd name="T27" fmla="*/ 56 h 2362"/>
                <a:gd name="T28" fmla="*/ 3100 w 3166"/>
                <a:gd name="T29" fmla="*/ 10 h 23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66" h="2362">
                  <a:moveTo>
                    <a:pt x="0" y="2355"/>
                  </a:moveTo>
                  <a:lnTo>
                    <a:pt x="3127" y="25"/>
                  </a:lnTo>
                  <a:lnTo>
                    <a:pt x="3130" y="20"/>
                  </a:lnTo>
                  <a:lnTo>
                    <a:pt x="3134" y="25"/>
                  </a:lnTo>
                  <a:lnTo>
                    <a:pt x="3134" y="27"/>
                  </a:lnTo>
                  <a:lnTo>
                    <a:pt x="3130" y="29"/>
                  </a:lnTo>
                  <a:lnTo>
                    <a:pt x="7" y="2362"/>
                  </a:lnTo>
                  <a:lnTo>
                    <a:pt x="2" y="2362"/>
                  </a:lnTo>
                  <a:lnTo>
                    <a:pt x="0" y="2362"/>
                  </a:lnTo>
                  <a:lnTo>
                    <a:pt x="0" y="2360"/>
                  </a:lnTo>
                  <a:lnTo>
                    <a:pt x="0" y="2355"/>
                  </a:lnTo>
                  <a:close/>
                  <a:moveTo>
                    <a:pt x="3100" y="10"/>
                  </a:moveTo>
                  <a:lnTo>
                    <a:pt x="3166" y="0"/>
                  </a:lnTo>
                  <a:lnTo>
                    <a:pt x="3137" y="56"/>
                  </a:lnTo>
                  <a:lnTo>
                    <a:pt x="310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sz="1266"/>
            </a:p>
          </p:txBody>
        </p:sp>
        <p:sp>
          <p:nvSpPr>
            <p:cNvPr id="105" name="Freeform 65"/>
            <p:cNvSpPr>
              <a:spLocks/>
            </p:cNvSpPr>
            <p:nvPr/>
          </p:nvSpPr>
          <p:spPr bwMode="auto">
            <a:xfrm>
              <a:off x="1210" y="858"/>
              <a:ext cx="3134" cy="2342"/>
            </a:xfrm>
            <a:custGeom>
              <a:avLst/>
              <a:gdLst>
                <a:gd name="T0" fmla="*/ 0 w 3134"/>
                <a:gd name="T1" fmla="*/ 2335 h 2342"/>
                <a:gd name="T2" fmla="*/ 3127 w 3134"/>
                <a:gd name="T3" fmla="*/ 5 h 2342"/>
                <a:gd name="T4" fmla="*/ 3130 w 3134"/>
                <a:gd name="T5" fmla="*/ 0 h 2342"/>
                <a:gd name="T6" fmla="*/ 3134 w 3134"/>
                <a:gd name="T7" fmla="*/ 5 h 2342"/>
                <a:gd name="T8" fmla="*/ 3134 w 3134"/>
                <a:gd name="T9" fmla="*/ 7 h 2342"/>
                <a:gd name="T10" fmla="*/ 3130 w 3134"/>
                <a:gd name="T11" fmla="*/ 9 h 2342"/>
                <a:gd name="T12" fmla="*/ 7 w 3134"/>
                <a:gd name="T13" fmla="*/ 2342 h 2342"/>
                <a:gd name="T14" fmla="*/ 2 w 3134"/>
                <a:gd name="T15" fmla="*/ 2342 h 2342"/>
                <a:gd name="T16" fmla="*/ 0 w 3134"/>
                <a:gd name="T17" fmla="*/ 2342 h 2342"/>
                <a:gd name="T18" fmla="*/ 0 w 3134"/>
                <a:gd name="T19" fmla="*/ 2340 h 2342"/>
                <a:gd name="T20" fmla="*/ 0 w 3134"/>
                <a:gd name="T21" fmla="*/ 2335 h 2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34" h="2342">
                  <a:moveTo>
                    <a:pt x="0" y="2335"/>
                  </a:moveTo>
                  <a:lnTo>
                    <a:pt x="3127" y="5"/>
                  </a:lnTo>
                  <a:lnTo>
                    <a:pt x="3130" y="0"/>
                  </a:lnTo>
                  <a:lnTo>
                    <a:pt x="3134" y="5"/>
                  </a:lnTo>
                  <a:lnTo>
                    <a:pt x="3134" y="7"/>
                  </a:lnTo>
                  <a:lnTo>
                    <a:pt x="3130" y="9"/>
                  </a:lnTo>
                  <a:lnTo>
                    <a:pt x="7" y="2342"/>
                  </a:lnTo>
                  <a:lnTo>
                    <a:pt x="2" y="2342"/>
                  </a:lnTo>
                  <a:lnTo>
                    <a:pt x="0" y="2342"/>
                  </a:lnTo>
                  <a:lnTo>
                    <a:pt x="0" y="2340"/>
                  </a:lnTo>
                  <a:lnTo>
                    <a:pt x="0" y="23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106" name="Freeform 66"/>
            <p:cNvSpPr>
              <a:spLocks/>
            </p:cNvSpPr>
            <p:nvPr/>
          </p:nvSpPr>
          <p:spPr bwMode="auto">
            <a:xfrm>
              <a:off x="4310" y="838"/>
              <a:ext cx="66" cy="56"/>
            </a:xfrm>
            <a:custGeom>
              <a:avLst/>
              <a:gdLst>
                <a:gd name="T0" fmla="*/ 0 w 66"/>
                <a:gd name="T1" fmla="*/ 10 h 56"/>
                <a:gd name="T2" fmla="*/ 66 w 66"/>
                <a:gd name="T3" fmla="*/ 0 h 56"/>
                <a:gd name="T4" fmla="*/ 37 w 66"/>
                <a:gd name="T5" fmla="*/ 56 h 56"/>
                <a:gd name="T6" fmla="*/ 0 w 66"/>
                <a:gd name="T7" fmla="*/ 1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56">
                  <a:moveTo>
                    <a:pt x="0" y="10"/>
                  </a:moveTo>
                  <a:lnTo>
                    <a:pt x="66" y="0"/>
                  </a:lnTo>
                  <a:lnTo>
                    <a:pt x="37" y="56"/>
                  </a:lnTo>
                  <a:lnTo>
                    <a:pt x="0"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sz="1266"/>
            </a:p>
          </p:txBody>
        </p:sp>
        <p:sp>
          <p:nvSpPr>
            <p:cNvPr id="107" name="Line 67"/>
            <p:cNvSpPr>
              <a:spLocks noChangeShapeType="1"/>
            </p:cNvSpPr>
            <p:nvPr/>
          </p:nvSpPr>
          <p:spPr bwMode="auto">
            <a:xfrm>
              <a:off x="1385" y="2678"/>
              <a:ext cx="75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08" name="Line 68"/>
            <p:cNvSpPr>
              <a:spLocks noChangeShapeType="1"/>
            </p:cNvSpPr>
            <p:nvPr/>
          </p:nvSpPr>
          <p:spPr bwMode="auto">
            <a:xfrm flipV="1">
              <a:off x="2135" y="2274"/>
              <a:ext cx="0" cy="40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09" name="Line 69"/>
            <p:cNvSpPr>
              <a:spLocks noChangeShapeType="1"/>
            </p:cNvSpPr>
            <p:nvPr/>
          </p:nvSpPr>
          <p:spPr bwMode="auto">
            <a:xfrm>
              <a:off x="2135" y="2274"/>
              <a:ext cx="572"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10" name="Line 70"/>
            <p:cNvSpPr>
              <a:spLocks noChangeShapeType="1"/>
            </p:cNvSpPr>
            <p:nvPr/>
          </p:nvSpPr>
          <p:spPr bwMode="auto">
            <a:xfrm flipV="1">
              <a:off x="2707" y="1876"/>
              <a:ext cx="0" cy="3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11" name="Line 71"/>
            <p:cNvSpPr>
              <a:spLocks noChangeShapeType="1"/>
            </p:cNvSpPr>
            <p:nvPr/>
          </p:nvSpPr>
          <p:spPr bwMode="auto">
            <a:xfrm flipV="1">
              <a:off x="3282" y="1470"/>
              <a:ext cx="0" cy="4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12" name="Line 72"/>
            <p:cNvSpPr>
              <a:spLocks noChangeShapeType="1"/>
            </p:cNvSpPr>
            <p:nvPr/>
          </p:nvSpPr>
          <p:spPr bwMode="auto">
            <a:xfrm flipV="1">
              <a:off x="3861" y="1064"/>
              <a:ext cx="0" cy="40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13" name="Line 73"/>
            <p:cNvSpPr>
              <a:spLocks noChangeShapeType="1"/>
            </p:cNvSpPr>
            <p:nvPr/>
          </p:nvSpPr>
          <p:spPr bwMode="auto">
            <a:xfrm>
              <a:off x="2707" y="1876"/>
              <a:ext cx="57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14" name="Line 74"/>
            <p:cNvSpPr>
              <a:spLocks noChangeShapeType="1"/>
            </p:cNvSpPr>
            <p:nvPr/>
          </p:nvSpPr>
          <p:spPr bwMode="auto">
            <a:xfrm>
              <a:off x="3282" y="1470"/>
              <a:ext cx="579"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15" name="Line 75"/>
            <p:cNvSpPr>
              <a:spLocks noChangeShapeType="1"/>
            </p:cNvSpPr>
            <p:nvPr/>
          </p:nvSpPr>
          <p:spPr bwMode="auto">
            <a:xfrm>
              <a:off x="3861" y="1064"/>
              <a:ext cx="571"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sv-SE" sz="1266"/>
            </a:p>
          </p:txBody>
        </p:sp>
        <p:sp>
          <p:nvSpPr>
            <p:cNvPr id="116" name="Rectangle 76"/>
            <p:cNvSpPr>
              <a:spLocks noChangeArrowheads="1"/>
            </p:cNvSpPr>
            <p:nvPr/>
          </p:nvSpPr>
          <p:spPr bwMode="auto">
            <a:xfrm>
              <a:off x="4510" y="551"/>
              <a:ext cx="90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1406"/>
                <a:t>Resources</a:t>
              </a:r>
            </a:p>
          </p:txBody>
        </p:sp>
        <p:sp>
          <p:nvSpPr>
            <p:cNvPr id="117" name="Rectangle 77"/>
            <p:cNvSpPr>
              <a:spLocks noChangeArrowheads="1"/>
            </p:cNvSpPr>
            <p:nvPr/>
          </p:nvSpPr>
          <p:spPr bwMode="auto">
            <a:xfrm rot="16200000">
              <a:off x="-227" y="1646"/>
              <a:ext cx="147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sz="1406" dirty="0"/>
                <a:t>Environmental</a:t>
              </a:r>
              <a:r>
                <a:rPr lang="sv-SE" altLang="sv-SE" sz="1406" dirty="0"/>
                <a:t> </a:t>
              </a:r>
            </a:p>
          </p:txBody>
        </p:sp>
        <p:sp>
          <p:nvSpPr>
            <p:cNvPr id="118" name="Rectangle 78"/>
            <p:cNvSpPr>
              <a:spLocks noChangeArrowheads="1"/>
            </p:cNvSpPr>
            <p:nvPr/>
          </p:nvSpPr>
          <p:spPr bwMode="auto">
            <a:xfrm rot="16200000">
              <a:off x="36" y="1690"/>
              <a:ext cx="137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sz="1406" dirty="0"/>
                <a:t>Requirements</a:t>
              </a:r>
            </a:p>
          </p:txBody>
        </p:sp>
        <p:sp>
          <p:nvSpPr>
            <p:cNvPr id="119" name="Rectangle 79"/>
            <p:cNvSpPr>
              <a:spLocks noChangeArrowheads="1"/>
            </p:cNvSpPr>
            <p:nvPr/>
          </p:nvSpPr>
          <p:spPr bwMode="auto">
            <a:xfrm>
              <a:off x="4966" y="3354"/>
              <a:ext cx="41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sz="1406" dirty="0"/>
                <a:t>Time</a:t>
              </a:r>
            </a:p>
          </p:txBody>
        </p:sp>
        <p:sp>
          <p:nvSpPr>
            <p:cNvPr id="120" name="Rectangle 80"/>
            <p:cNvSpPr>
              <a:spLocks noChangeArrowheads="1"/>
            </p:cNvSpPr>
            <p:nvPr/>
          </p:nvSpPr>
          <p:spPr bwMode="auto">
            <a:xfrm>
              <a:off x="2619" y="2895"/>
              <a:ext cx="2849"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1195" b="1" dirty="0"/>
                <a:t>(Minimum Environmental Standards) </a:t>
              </a:r>
              <a:endParaRPr lang="sv-SE" altLang="sv-SE" sz="1195" dirty="0"/>
            </a:p>
          </p:txBody>
        </p:sp>
        <p:sp>
          <p:nvSpPr>
            <p:cNvPr id="121" name="Rectangle 81"/>
            <p:cNvSpPr>
              <a:spLocks noChangeArrowheads="1"/>
            </p:cNvSpPr>
            <p:nvPr/>
          </p:nvSpPr>
          <p:spPr bwMode="auto">
            <a:xfrm>
              <a:off x="4498" y="1003"/>
              <a:ext cx="856"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sv-SE" sz="1195" b="1" dirty="0"/>
                <a:t>Developed</a:t>
              </a:r>
              <a:r>
                <a:rPr lang="sv-SE" altLang="sv-SE" sz="1195" b="1" dirty="0"/>
                <a:t> </a:t>
              </a:r>
              <a:endParaRPr lang="sv-SE" altLang="sv-SE" sz="1195" dirty="0"/>
            </a:p>
          </p:txBody>
        </p:sp>
        <p:sp>
          <p:nvSpPr>
            <p:cNvPr id="122" name="Rectangle 82"/>
            <p:cNvSpPr>
              <a:spLocks noChangeArrowheads="1"/>
            </p:cNvSpPr>
            <p:nvPr/>
          </p:nvSpPr>
          <p:spPr bwMode="auto">
            <a:xfrm>
              <a:off x="4471" y="1160"/>
              <a:ext cx="87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1195" b="1"/>
                <a:t>Base Camp</a:t>
              </a:r>
              <a:endParaRPr lang="sv-SE" altLang="sv-SE" sz="1195"/>
            </a:p>
          </p:txBody>
        </p:sp>
        <p:sp>
          <p:nvSpPr>
            <p:cNvPr id="123" name="Rectangle 84"/>
            <p:cNvSpPr>
              <a:spLocks noChangeArrowheads="1"/>
            </p:cNvSpPr>
            <p:nvPr/>
          </p:nvSpPr>
          <p:spPr bwMode="auto">
            <a:xfrm>
              <a:off x="1800" y="2895"/>
              <a:ext cx="831"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sv-SE" altLang="sv-SE" sz="1195" b="1"/>
                <a:t>Bare Base </a:t>
              </a:r>
              <a:endParaRPr lang="sv-SE" altLang="sv-SE" sz="1195"/>
            </a:p>
          </p:txBody>
        </p:sp>
      </p:grpSp>
      <p:pic>
        <p:nvPicPr>
          <p:cNvPr id="12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319" y="7770884"/>
            <a:ext cx="2487765" cy="158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2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99853" y="7424568"/>
            <a:ext cx="3431318" cy="1358946"/>
          </a:xfrm>
          <a:prstGeom prst="rect">
            <a:avLst/>
          </a:prstGeom>
        </p:spPr>
      </p:pic>
    </p:spTree>
    <p:extLst>
      <p:ext uri="{BB962C8B-B14F-4D97-AF65-F5344CB8AC3E}">
        <p14:creationId xmlns:p14="http://schemas.microsoft.com/office/powerpoint/2010/main" val="37318609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ctr"/>
            <a:r>
              <a:rPr lang="en-US" sz="4000" b="1" dirty="0" smtClean="0"/>
              <a:t>Operational Energy Management Planning</a:t>
            </a:r>
            <a:endParaRPr lang="en-US" sz="4000" b="1" dirty="0"/>
          </a:p>
        </p:txBody>
      </p:sp>
      <p:sp>
        <p:nvSpPr>
          <p:cNvPr id="3" name="Sisällön paikkamerkki 2"/>
          <p:cNvSpPr>
            <a:spLocks noGrp="1"/>
          </p:cNvSpPr>
          <p:nvPr>
            <p:ph sz="half" idx="1"/>
          </p:nvPr>
        </p:nvSpPr>
        <p:spPr>
          <a:prstGeom prst="rect">
            <a:avLst/>
          </a:prstGeom>
        </p:spPr>
        <p:txBody>
          <a:bodyPr lIns="130028" tIns="65014" rIns="130028" bIns="65014">
            <a:normAutofit fontScale="85000" lnSpcReduction="10000"/>
          </a:bodyPr>
          <a:lstStyle/>
          <a:p>
            <a:pPr marL="457200" indent="-457200">
              <a:spcAft>
                <a:spcPts val="1200"/>
              </a:spcAft>
              <a:buFont typeface="Arial" panose="020B0604020202020204" pitchFamily="34" charset="0"/>
              <a:buChar char="•"/>
            </a:pPr>
            <a:r>
              <a:rPr lang="en-US" sz="3200" dirty="0"/>
              <a:t>Raise Awareness </a:t>
            </a:r>
          </a:p>
          <a:p>
            <a:pPr marL="457200" lvl="1" indent="-457200">
              <a:spcAft>
                <a:spcPts val="1200"/>
              </a:spcAft>
              <a:buFont typeface="Arial" panose="020B0604020202020204" pitchFamily="34" charset="0"/>
              <a:buChar char="•"/>
            </a:pPr>
            <a:r>
              <a:rPr lang="en-US" altLang="sv-SE" sz="3200" dirty="0"/>
              <a:t>Train personnel on energy management requirements, behavior </a:t>
            </a:r>
            <a:r>
              <a:rPr lang="en-US" altLang="sv-SE" sz="3200" dirty="0" smtClean="0"/>
              <a:t>practices </a:t>
            </a:r>
            <a:r>
              <a:rPr lang="en-US" altLang="sv-SE" sz="3200" dirty="0"/>
              <a:t>and responsibilities</a:t>
            </a:r>
          </a:p>
          <a:p>
            <a:pPr marL="457200" lvl="1" indent="-457200">
              <a:spcAft>
                <a:spcPts val="1200"/>
              </a:spcAft>
              <a:buFont typeface="Arial" panose="020B0604020202020204" pitchFamily="34" charset="0"/>
              <a:buChar char="•"/>
            </a:pPr>
            <a:r>
              <a:rPr lang="en-US" altLang="sv-SE" sz="3200" dirty="0"/>
              <a:t>Coordinate with other functions </a:t>
            </a:r>
            <a:r>
              <a:rPr lang="en-US" altLang="sv-SE" sz="3200" dirty="0" smtClean="0"/>
              <a:t>as </a:t>
            </a:r>
            <a:r>
              <a:rPr lang="en-US" altLang="sv-SE" sz="3200" dirty="0"/>
              <a:t>needed to ensure safe procedures and protocols</a:t>
            </a:r>
          </a:p>
          <a:p>
            <a:pPr marL="457200" indent="-457200">
              <a:spcAft>
                <a:spcPts val="1200"/>
              </a:spcAft>
              <a:buFont typeface="Arial" panose="020B0604020202020204" pitchFamily="34" charset="0"/>
              <a:buChar char="•"/>
            </a:pPr>
            <a:r>
              <a:rPr lang="en-US" altLang="sv-SE" sz="3200" dirty="0"/>
              <a:t>Implement plan and monitor performance </a:t>
            </a:r>
            <a:r>
              <a:rPr lang="en-US" altLang="sv-SE" sz="3200" dirty="0" smtClean="0"/>
              <a:t>of energy </a:t>
            </a:r>
            <a:r>
              <a:rPr lang="en-US" altLang="sv-SE" sz="3200" dirty="0"/>
              <a:t>systems </a:t>
            </a:r>
          </a:p>
          <a:p>
            <a:pPr marL="457200" lvl="1" indent="-457200">
              <a:spcAft>
                <a:spcPts val="1200"/>
              </a:spcAft>
              <a:buFont typeface="Arial" panose="020B0604020202020204" pitchFamily="34" charset="0"/>
              <a:buChar char="•"/>
            </a:pPr>
            <a:r>
              <a:rPr lang="en-US" altLang="sv-SE" sz="3200" dirty="0"/>
              <a:t>Implement </a:t>
            </a:r>
            <a:r>
              <a:rPr lang="en-US" altLang="sv-SE" sz="3200" dirty="0" smtClean="0"/>
              <a:t>corrective </a:t>
            </a:r>
            <a:r>
              <a:rPr lang="en-US" altLang="sv-SE" sz="3200" dirty="0"/>
              <a:t>actions or reset energy usage goals </a:t>
            </a:r>
          </a:p>
          <a:p>
            <a:pPr marL="457200" lvl="1" indent="-457200">
              <a:spcAft>
                <a:spcPts val="1200"/>
              </a:spcAft>
              <a:buFont typeface="Arial" panose="020B0604020202020204" pitchFamily="34" charset="0"/>
              <a:buChar char="•"/>
            </a:pPr>
            <a:r>
              <a:rPr lang="en-US" altLang="sv-SE" sz="3200" dirty="0"/>
              <a:t>Maintain </a:t>
            </a:r>
            <a:r>
              <a:rPr lang="en-US" altLang="sv-SE" sz="3200" dirty="0" smtClean="0"/>
              <a:t>documentation</a:t>
            </a:r>
            <a:endParaRPr lang="en-US" sz="3200" dirty="0"/>
          </a:p>
          <a:p>
            <a:pPr marL="1107338" lvl="1" indent="-457200">
              <a:spcAft>
                <a:spcPts val="1200"/>
              </a:spcAft>
              <a:buFont typeface="Arial" panose="020B0604020202020204" pitchFamily="34" charset="0"/>
              <a:buChar char="•"/>
            </a:pPr>
            <a:endParaRPr lang="en-US" sz="3200" dirty="0"/>
          </a:p>
        </p:txBody>
      </p:sp>
      <p:sp>
        <p:nvSpPr>
          <p:cNvPr id="4" name="textruta 3"/>
          <p:cNvSpPr txBox="1"/>
          <p:nvPr/>
        </p:nvSpPr>
        <p:spPr>
          <a:xfrm>
            <a:off x="669703" y="8649147"/>
            <a:ext cx="11826348" cy="746851"/>
          </a:xfrm>
          <a:prstGeom prst="rect">
            <a:avLst/>
          </a:prstGeom>
          <a:solidFill>
            <a:srgbClr val="FFFF00"/>
          </a:solidFill>
          <a:ln>
            <a:solidFill>
              <a:schemeClr val="tx1"/>
            </a:solidFill>
          </a:ln>
        </p:spPr>
        <p:txBody>
          <a:bodyPr wrap="square" lIns="130028" tIns="65014" rIns="130028" bIns="65014" rtlCol="0">
            <a:spAutoFit/>
          </a:bodyPr>
          <a:lstStyle/>
          <a:p>
            <a:pPr algn="ctr"/>
            <a:r>
              <a:rPr lang="en-US" sz="2000" b="1" dirty="0" smtClean="0">
                <a:latin typeface="Gisha" panose="020B0502040204020203" pitchFamily="34" charset="-79"/>
                <a:cs typeface="Gisha" panose="020B0502040204020203" pitchFamily="34" charset="-79"/>
              </a:rPr>
              <a:t>Responsibility for energy use management and energy best management practices may evolve as the camp matures from initial to sustained operations</a:t>
            </a:r>
            <a:endParaRPr lang="en-US" sz="2000" b="1" dirty="0">
              <a:latin typeface="Gisha" panose="020B0502040204020203" pitchFamily="34" charset="-79"/>
              <a:cs typeface="Gisha" panose="020B0502040204020203" pitchFamily="34" charset="-79"/>
            </a:endParaRPr>
          </a:p>
        </p:txBody>
      </p:sp>
      <p:graphicFrame>
        <p:nvGraphicFramePr>
          <p:cNvPr id="8" name="Kaaviokuva 17"/>
          <p:cNvGraphicFramePr/>
          <p:nvPr>
            <p:extLst>
              <p:ext uri="{D42A27DB-BD31-4B8C-83A1-F6EECF244321}">
                <p14:modId xmlns:p14="http://schemas.microsoft.com/office/powerpoint/2010/main" val="2070229948"/>
              </p:ext>
            </p:extLst>
          </p:nvPr>
        </p:nvGraphicFramePr>
        <p:xfrm>
          <a:off x="6118854" y="2419440"/>
          <a:ext cx="6165061" cy="5110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4586587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t>Additional Planning Considerations</a:t>
            </a:r>
            <a:endParaRPr lang="en-GB" sz="4000" b="1" dirty="0"/>
          </a:p>
        </p:txBody>
      </p:sp>
      <p:sp>
        <p:nvSpPr>
          <p:cNvPr id="3" name="Content Placeholder 2"/>
          <p:cNvSpPr>
            <a:spLocks noGrp="1"/>
          </p:cNvSpPr>
          <p:nvPr>
            <p:ph sz="half" idx="1"/>
          </p:nvPr>
        </p:nvSpPr>
        <p:spPr>
          <a:xfrm>
            <a:off x="595570" y="1943825"/>
            <a:ext cx="7088120" cy="6435878"/>
          </a:xfrm>
        </p:spPr>
        <p:txBody>
          <a:bodyPr>
            <a:noAutofit/>
          </a:bodyPr>
          <a:lstStyle/>
          <a:p>
            <a:pPr marL="457200" indent="-457200">
              <a:spcAft>
                <a:spcPts val="1200"/>
              </a:spcAft>
              <a:buFont typeface="Arial" panose="020B0604020202020204" pitchFamily="34" charset="0"/>
              <a:buChar char="•"/>
            </a:pPr>
            <a:r>
              <a:rPr lang="en-GB" sz="2800" dirty="0"/>
              <a:t>Duration of the </a:t>
            </a:r>
            <a:r>
              <a:rPr lang="en-GB" sz="2800" dirty="0" smtClean="0"/>
              <a:t>mission affects the feasibility of renewable energy source options</a:t>
            </a:r>
            <a:endParaRPr lang="en-GB" sz="2800" dirty="0"/>
          </a:p>
          <a:p>
            <a:pPr marL="457200" lvl="1" indent="-457200">
              <a:spcAft>
                <a:spcPts val="1200"/>
              </a:spcAft>
              <a:buFont typeface="Arial" panose="020B0604020202020204" pitchFamily="34" charset="0"/>
              <a:buChar char="•"/>
            </a:pPr>
            <a:r>
              <a:rPr lang="en-GB" sz="2800" dirty="0"/>
              <a:t>More mature camps may have higher energy demands to enhance quality of life</a:t>
            </a:r>
          </a:p>
          <a:p>
            <a:pPr marL="457200" indent="-457200">
              <a:spcAft>
                <a:spcPts val="1200"/>
              </a:spcAft>
              <a:buFont typeface="Arial" panose="020B0604020202020204" pitchFamily="34" charset="0"/>
              <a:buChar char="•"/>
            </a:pPr>
            <a:r>
              <a:rPr lang="en-GB" sz="2800" dirty="0" smtClean="0"/>
              <a:t>Host nation considerations:</a:t>
            </a:r>
          </a:p>
          <a:p>
            <a:pPr marL="889000" lvl="1" indent="-457200">
              <a:spcAft>
                <a:spcPts val="1200"/>
              </a:spcAft>
              <a:buFont typeface="Wingdings" panose="05000000000000000000" pitchFamily="2" charset="2"/>
              <a:buChar char="§"/>
            </a:pPr>
            <a:r>
              <a:rPr lang="en-GB" sz="2800" dirty="0" smtClean="0"/>
              <a:t>Energy use of the base camp should not exceed or strain the host nation infrastructure</a:t>
            </a:r>
          </a:p>
          <a:p>
            <a:pPr marL="889000" lvl="1" indent="-457200">
              <a:spcAft>
                <a:spcPts val="1200"/>
              </a:spcAft>
              <a:buFont typeface="Wingdings" panose="05000000000000000000" pitchFamily="2" charset="2"/>
              <a:buChar char="§"/>
            </a:pPr>
            <a:r>
              <a:rPr lang="en-GB" sz="2800" dirty="0" smtClean="0"/>
              <a:t>In areas with little or no energy resources, personnel should be conscious of the perception of excess energy usage</a:t>
            </a:r>
          </a:p>
        </p:txBody>
      </p:sp>
      <p:pic>
        <p:nvPicPr>
          <p:cNvPr id="4" name="Picture 3" descr="DSC_0805.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0686" y="5667087"/>
            <a:ext cx="4473597" cy="296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8222391" y="8636534"/>
            <a:ext cx="2815719" cy="377519"/>
          </a:xfrm>
          <a:prstGeom prst="rect">
            <a:avLst/>
          </a:prstGeom>
        </p:spPr>
        <p:txBody>
          <a:bodyPr wrap="square" lIns="130028" tIns="65014" rIns="130028" bIns="65014">
            <a:spAutoFit/>
          </a:bodyPr>
          <a:lstStyle/>
          <a:p>
            <a:r>
              <a:rPr lang="sv-SE" sz="1600" i="1" dirty="0" err="1" smtClean="0"/>
              <a:t>Phot</a:t>
            </a:r>
            <a:r>
              <a:rPr lang="en-US" sz="1600" i="1" dirty="0" smtClean="0"/>
              <a:t>o credit: </a:t>
            </a:r>
            <a:r>
              <a:rPr lang="sv-SE" sz="1600" i="1" dirty="0" smtClean="0"/>
              <a:t>UNHCR</a:t>
            </a:r>
            <a:endParaRPr lang="sv-SE" sz="1600" i="1" dirty="0"/>
          </a:p>
        </p:txBody>
      </p:sp>
      <p:pic>
        <p:nvPicPr>
          <p:cNvPr id="20" name="Picture 4" descr="camp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20686" y="1940522"/>
            <a:ext cx="4474334" cy="294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ktangel 20"/>
          <p:cNvSpPr/>
          <p:nvPr/>
        </p:nvSpPr>
        <p:spPr>
          <a:xfrm>
            <a:off x="8222391" y="4784245"/>
            <a:ext cx="2815719" cy="377519"/>
          </a:xfrm>
          <a:prstGeom prst="rect">
            <a:avLst/>
          </a:prstGeom>
        </p:spPr>
        <p:txBody>
          <a:bodyPr wrap="square" lIns="130028" tIns="65014" rIns="130028" bIns="65014">
            <a:spAutoFit/>
          </a:bodyPr>
          <a:lstStyle/>
          <a:p>
            <a:r>
              <a:rPr lang="sv-SE" sz="1600" i="1" dirty="0"/>
              <a:t>Photo </a:t>
            </a:r>
            <a:r>
              <a:rPr lang="en-US" sz="1600" i="1" dirty="0" smtClean="0"/>
              <a:t>credit:</a:t>
            </a:r>
            <a:r>
              <a:rPr lang="sv-SE" sz="1600" i="1" dirty="0" smtClean="0"/>
              <a:t> Swedish FOI</a:t>
            </a:r>
            <a:endParaRPr lang="sv-SE" sz="1600" i="1" dirty="0"/>
          </a:p>
        </p:txBody>
      </p:sp>
      <p:sp>
        <p:nvSpPr>
          <p:cNvPr id="8"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6420894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t>Additional Planning Considerations</a:t>
            </a:r>
            <a:endParaRPr lang="en-GB" sz="4000" b="1" dirty="0"/>
          </a:p>
        </p:txBody>
      </p:sp>
      <p:sp>
        <p:nvSpPr>
          <p:cNvPr id="3" name="Content Placeholder 2"/>
          <p:cNvSpPr>
            <a:spLocks noGrp="1"/>
          </p:cNvSpPr>
          <p:nvPr>
            <p:ph sz="half" idx="1"/>
          </p:nvPr>
        </p:nvSpPr>
        <p:spPr>
          <a:xfrm>
            <a:off x="218364" y="2018014"/>
            <a:ext cx="6906917" cy="6435878"/>
          </a:xfrm>
          <a:prstGeom prst="rect">
            <a:avLst/>
          </a:prstGeom>
        </p:spPr>
        <p:txBody>
          <a:bodyPr lIns="130028" tIns="65014" rIns="130028" bIns="65014">
            <a:normAutofit/>
          </a:bodyPr>
          <a:lstStyle/>
          <a:p>
            <a:pPr>
              <a:spcAft>
                <a:spcPts val="1200"/>
              </a:spcAft>
            </a:pPr>
            <a:r>
              <a:rPr lang="en-GB" sz="3200" dirty="0" smtClean="0"/>
              <a:t>Feasibility of common renewable resources: </a:t>
            </a:r>
          </a:p>
          <a:p>
            <a:pPr marL="806450" lvl="1" indent="-457200">
              <a:spcAft>
                <a:spcPts val="1200"/>
              </a:spcAft>
              <a:buFont typeface="Wingdings" panose="05000000000000000000" pitchFamily="2" charset="2"/>
              <a:buChar char="§"/>
            </a:pPr>
            <a:r>
              <a:rPr lang="en-GB" sz="3000" dirty="0" smtClean="0"/>
              <a:t>Solar radiation</a:t>
            </a:r>
          </a:p>
          <a:p>
            <a:pPr marL="806450" lvl="1" indent="-457200">
              <a:spcAft>
                <a:spcPts val="1200"/>
              </a:spcAft>
              <a:buFont typeface="Wingdings" panose="05000000000000000000" pitchFamily="2" charset="2"/>
              <a:buChar char="§"/>
            </a:pPr>
            <a:r>
              <a:rPr lang="en-GB" sz="3000" dirty="0" smtClean="0"/>
              <a:t>Geothermal </a:t>
            </a:r>
          </a:p>
          <a:p>
            <a:pPr marL="806450" lvl="1" indent="-457200">
              <a:spcAft>
                <a:spcPts val="1200"/>
              </a:spcAft>
              <a:buFont typeface="Wingdings" panose="05000000000000000000" pitchFamily="2" charset="2"/>
              <a:buChar char="§"/>
            </a:pPr>
            <a:r>
              <a:rPr lang="en-GB" sz="3000" dirty="0" smtClean="0"/>
              <a:t>Sustainable wind speeds </a:t>
            </a:r>
          </a:p>
          <a:p>
            <a:pPr marL="806450" lvl="1" indent="-457200">
              <a:spcAft>
                <a:spcPts val="1200"/>
              </a:spcAft>
              <a:buFont typeface="Wingdings" panose="05000000000000000000" pitchFamily="2" charset="2"/>
              <a:buChar char="§"/>
            </a:pPr>
            <a:r>
              <a:rPr lang="en-GB" sz="3000" dirty="0" smtClean="0"/>
              <a:t>Biomass availability</a:t>
            </a:r>
          </a:p>
          <a:p>
            <a:pPr marL="1107338" lvl="1" indent="-457200">
              <a:spcAft>
                <a:spcPts val="1200"/>
              </a:spcAft>
              <a:buFont typeface="Arial" panose="020B0604020202020204" pitchFamily="34" charset="0"/>
              <a:buChar char="•"/>
            </a:pPr>
            <a:endParaRPr lang="en-GB" sz="3200" dirty="0" smtClean="0"/>
          </a:p>
          <a:p>
            <a:pPr marL="457200" lvl="1" indent="-457200">
              <a:spcAft>
                <a:spcPts val="1200"/>
              </a:spcAft>
              <a:buFont typeface="Arial" panose="020B0604020202020204" pitchFamily="34" charset="0"/>
              <a:buChar char="•"/>
            </a:pPr>
            <a:endParaRPr lang="en-GB" sz="3200" dirty="0"/>
          </a:p>
        </p:txBody>
      </p:sp>
      <p:grpSp>
        <p:nvGrpSpPr>
          <p:cNvPr id="8" name="Ryhmä 29"/>
          <p:cNvGrpSpPr/>
          <p:nvPr/>
        </p:nvGrpSpPr>
        <p:grpSpPr>
          <a:xfrm>
            <a:off x="357674" y="5063075"/>
            <a:ext cx="13157534" cy="3993394"/>
            <a:chOff x="216024" y="4077072"/>
            <a:chExt cx="9252520" cy="2808312"/>
          </a:xfrm>
        </p:grpSpPr>
        <p:graphicFrame>
          <p:nvGraphicFramePr>
            <p:cNvPr id="9" name="Kaaviokuva 18"/>
            <p:cNvGraphicFramePr/>
            <p:nvPr>
              <p:extLst>
                <p:ext uri="{D42A27DB-BD31-4B8C-83A1-F6EECF244321}">
                  <p14:modId xmlns:p14="http://schemas.microsoft.com/office/powerpoint/2010/main" val="1933872412"/>
                </p:ext>
              </p:extLst>
            </p:nvPr>
          </p:nvGraphicFramePr>
          <p:xfrm>
            <a:off x="216024" y="4077072"/>
            <a:ext cx="9252520"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iruutu 23"/>
            <p:cNvSpPr txBox="1"/>
            <p:nvPr/>
          </p:nvSpPr>
          <p:spPr>
            <a:xfrm>
              <a:off x="323528" y="6093296"/>
              <a:ext cx="3504843" cy="497813"/>
            </a:xfrm>
            <a:prstGeom prst="rect">
              <a:avLst/>
            </a:prstGeom>
            <a:noFill/>
          </p:spPr>
          <p:txBody>
            <a:bodyPr wrap="none" rtlCol="0">
              <a:spAutoFit/>
            </a:bodyPr>
            <a:lstStyle/>
            <a:p>
              <a:pPr marL="406337" indent="-406337">
                <a:buFont typeface="Arial" panose="020B0604020202020204" pitchFamily="34" charset="0"/>
                <a:buChar char="•"/>
              </a:pPr>
              <a:r>
                <a:rPr lang="en-US" sz="2000" b="1" dirty="0" smtClean="0"/>
                <a:t>Dependency on external fuel supply</a:t>
              </a:r>
            </a:p>
            <a:p>
              <a:pPr marL="406337" indent="-406337">
                <a:buFont typeface="Arial" panose="020B0604020202020204" pitchFamily="34" charset="0"/>
                <a:buChar char="•"/>
              </a:pPr>
              <a:r>
                <a:rPr lang="en-US" sz="2000" b="1" dirty="0" smtClean="0"/>
                <a:t>High CO2-emissions</a:t>
              </a:r>
              <a:endParaRPr lang="en-US" sz="2000" b="1" dirty="0"/>
            </a:p>
          </p:txBody>
        </p:sp>
        <p:sp>
          <p:nvSpPr>
            <p:cNvPr id="11" name="Tekstiruutu 24"/>
            <p:cNvSpPr txBox="1"/>
            <p:nvPr/>
          </p:nvSpPr>
          <p:spPr>
            <a:xfrm>
              <a:off x="5652120" y="6093295"/>
              <a:ext cx="3369773" cy="497813"/>
            </a:xfrm>
            <a:prstGeom prst="rect">
              <a:avLst/>
            </a:prstGeom>
            <a:noFill/>
          </p:spPr>
          <p:txBody>
            <a:bodyPr wrap="square" rtlCol="0">
              <a:spAutoFit/>
            </a:bodyPr>
            <a:lstStyle/>
            <a:p>
              <a:pPr marL="406337" indent="-406337">
                <a:buFont typeface="Arial" panose="020B0604020202020204" pitchFamily="34" charset="0"/>
                <a:buChar char="•"/>
              </a:pPr>
              <a:r>
                <a:rPr lang="en-US" sz="2000" b="1" dirty="0" smtClean="0"/>
                <a:t>Self-sustainment in energy supply</a:t>
              </a:r>
            </a:p>
            <a:p>
              <a:pPr marL="406337" indent="-406337">
                <a:buFont typeface="Arial" panose="020B0604020202020204" pitchFamily="34" charset="0"/>
                <a:buChar char="•"/>
              </a:pPr>
              <a:r>
                <a:rPr lang="en-US" sz="2000" b="1" dirty="0" smtClean="0"/>
                <a:t>Low CO2-emissions</a:t>
              </a:r>
              <a:endParaRPr lang="en-US" sz="2000" b="1" dirty="0"/>
            </a:p>
          </p:txBody>
        </p:sp>
        <p:sp>
          <p:nvSpPr>
            <p:cNvPr id="12" name="Nuoli oikealle 25"/>
            <p:cNvSpPr/>
            <p:nvPr/>
          </p:nvSpPr>
          <p:spPr>
            <a:xfrm>
              <a:off x="4058442" y="6210890"/>
              <a:ext cx="144016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Picture 6" descr="http://solargis.info/doc/_pics/freemaps/1000px/ghi/SolarGIS-Solar-map-World-map-en.png"/>
          <p:cNvPicPr/>
          <p:nvPr/>
        </p:nvPicPr>
        <p:blipFill>
          <a:blip r:embed="rId8" cstate="email">
            <a:extLst>
              <a:ext uri="{28A0092B-C50C-407E-A947-70E740481C1C}">
                <a14:useLocalDpi xmlns:a14="http://schemas.microsoft.com/office/drawing/2010/main"/>
              </a:ext>
            </a:extLst>
          </a:blip>
          <a:srcRect/>
          <a:stretch>
            <a:fillRect/>
          </a:stretch>
        </p:blipFill>
        <p:spPr bwMode="auto">
          <a:xfrm>
            <a:off x="7149678" y="2067695"/>
            <a:ext cx="5730369" cy="3168258"/>
          </a:xfrm>
          <a:prstGeom prst="rect">
            <a:avLst/>
          </a:prstGeom>
          <a:noFill/>
          <a:ln>
            <a:noFill/>
          </a:ln>
        </p:spPr>
      </p:pic>
      <p:sp>
        <p:nvSpPr>
          <p:cNvPr id="14" name="Rektangel 13"/>
          <p:cNvSpPr/>
          <p:nvPr/>
        </p:nvSpPr>
        <p:spPr>
          <a:xfrm>
            <a:off x="7791595" y="5285586"/>
            <a:ext cx="6389927" cy="685296"/>
          </a:xfrm>
          <a:prstGeom prst="rect">
            <a:avLst/>
          </a:prstGeom>
        </p:spPr>
        <p:txBody>
          <a:bodyPr wrap="square" lIns="130028" tIns="65014" rIns="130028" bIns="65014">
            <a:spAutoFit/>
          </a:bodyPr>
          <a:lstStyle/>
          <a:p>
            <a:r>
              <a:rPr lang="en-US" dirty="0" smtClean="0"/>
              <a:t>Picture credits:</a:t>
            </a:r>
            <a:r>
              <a:rPr lang="sv-SE" u="sng" dirty="0" smtClean="0">
                <a:hlinkClick r:id=""/>
              </a:rPr>
              <a:t> http</a:t>
            </a:r>
            <a:r>
              <a:rPr lang="sv-SE" u="sng" dirty="0">
                <a:hlinkClick r:id="rId9"/>
              </a:rPr>
              <a:t>://solargis.info/</a:t>
            </a:r>
            <a:endParaRPr lang="sv-SE" dirty="0"/>
          </a:p>
          <a:p>
            <a:r>
              <a:rPr lang="en-US" dirty="0" smtClean="0"/>
              <a:t> </a:t>
            </a:r>
            <a:endParaRPr lang="sv-SE" dirty="0"/>
          </a:p>
        </p:txBody>
      </p:sp>
      <p:sp>
        <p:nvSpPr>
          <p:cNvPr id="15"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78162506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a:spLocks noGrp="1"/>
          </p:cNvSpPr>
          <p:nvPr>
            <p:ph idx="1"/>
          </p:nvPr>
        </p:nvSpPr>
        <p:spPr>
          <a:xfrm>
            <a:off x="758521" y="1967356"/>
            <a:ext cx="11486171" cy="7259832"/>
          </a:xfrm>
          <a:prstGeom prst="rect">
            <a:avLst/>
          </a:prstGeom>
        </p:spPr>
        <p:txBody>
          <a:bodyPr lIns="130028" tIns="65014" rIns="130028" bIns="65014">
            <a:noAutofit/>
          </a:bodyPr>
          <a:lstStyle/>
          <a:p>
            <a:pPr marL="896198" indent="-842020">
              <a:lnSpc>
                <a:spcPts val="2417"/>
              </a:lnSpc>
              <a:buFont typeface="Arial" panose="020B0604020202020204" pitchFamily="34" charset="0"/>
              <a:buChar char="•"/>
            </a:pPr>
            <a:r>
              <a:rPr lang="en-US" altLang="sv-SE" sz="3000" b="1" dirty="0"/>
              <a:t>Use energy efficient </a:t>
            </a:r>
            <a:r>
              <a:rPr lang="en-US" altLang="sv-SE" sz="3000" b="1" dirty="0" smtClean="0"/>
              <a:t>equipment</a:t>
            </a:r>
            <a:endParaRPr lang="en-US" altLang="sv-SE" sz="3000" b="1" dirty="0"/>
          </a:p>
          <a:p>
            <a:pPr marL="1330352" lvl="2" indent="-406337">
              <a:lnSpc>
                <a:spcPts val="2417"/>
              </a:lnSpc>
              <a:spcBef>
                <a:spcPts val="1422"/>
              </a:spcBef>
              <a:buFont typeface="Calibri" panose="020F0502020204030204" pitchFamily="34" charset="0"/>
              <a:buChar char="–"/>
            </a:pPr>
            <a:r>
              <a:rPr lang="en-US" altLang="sv-SE" sz="2800" dirty="0"/>
              <a:t>LED lightening</a:t>
            </a:r>
          </a:p>
          <a:p>
            <a:pPr marL="1330352" lvl="2" indent="-406337">
              <a:lnSpc>
                <a:spcPts val="2417"/>
              </a:lnSpc>
              <a:spcBef>
                <a:spcPts val="1422"/>
              </a:spcBef>
              <a:buFont typeface="Calibri" panose="020F0502020204030204" pitchFamily="34" charset="0"/>
              <a:buChar char="–"/>
            </a:pPr>
            <a:r>
              <a:rPr lang="en-US" altLang="sv-SE" sz="2800" dirty="0" smtClean="0"/>
              <a:t>Low-flow shower </a:t>
            </a:r>
            <a:r>
              <a:rPr lang="en-US" altLang="sv-SE" sz="2800" dirty="0"/>
              <a:t>heads</a:t>
            </a:r>
          </a:p>
          <a:p>
            <a:pPr marL="1330352" lvl="2" indent="-406337">
              <a:lnSpc>
                <a:spcPts val="2417"/>
              </a:lnSpc>
              <a:spcBef>
                <a:spcPts val="1422"/>
              </a:spcBef>
              <a:buFont typeface="Calibri" panose="020F0502020204030204" pitchFamily="34" charset="0"/>
              <a:buChar char="–"/>
            </a:pPr>
            <a:r>
              <a:rPr lang="en-US" altLang="sv-SE" sz="2800" dirty="0" err="1"/>
              <a:t>Microgrids</a:t>
            </a:r>
            <a:r>
              <a:rPr lang="en-US" altLang="sv-SE" sz="2800" dirty="0"/>
              <a:t> for </a:t>
            </a:r>
            <a:r>
              <a:rPr lang="en-US" altLang="sv-SE" sz="2800" dirty="0" smtClean="0"/>
              <a:t>integrated power sources</a:t>
            </a:r>
          </a:p>
          <a:p>
            <a:pPr marL="924016" indent="-650138">
              <a:lnSpc>
                <a:spcPts val="2417"/>
              </a:lnSpc>
              <a:spcBef>
                <a:spcPts val="1422"/>
              </a:spcBef>
              <a:buFont typeface="Arial" panose="020B0604020202020204" pitchFamily="34" charset="0"/>
              <a:buChar char="•"/>
            </a:pPr>
            <a:r>
              <a:rPr lang="en-US" altLang="sv-SE" sz="3000" b="1" dirty="0" smtClean="0"/>
              <a:t>Energy </a:t>
            </a:r>
            <a:r>
              <a:rPr lang="en-US" altLang="sv-SE" sz="3000" b="1" dirty="0"/>
              <a:t>conservation </a:t>
            </a:r>
          </a:p>
          <a:p>
            <a:pPr marL="1330352" lvl="2" indent="-406337">
              <a:lnSpc>
                <a:spcPts val="2417"/>
              </a:lnSpc>
              <a:spcBef>
                <a:spcPts val="1422"/>
              </a:spcBef>
              <a:buFont typeface="Calibri" panose="020F0502020204030204" pitchFamily="34" charset="0"/>
              <a:buChar char="–"/>
            </a:pPr>
            <a:r>
              <a:rPr lang="en-US" altLang="sv-SE" sz="2800" dirty="0"/>
              <a:t>Seal leaks</a:t>
            </a:r>
          </a:p>
          <a:p>
            <a:pPr marL="1330352" lvl="2" indent="-406337">
              <a:lnSpc>
                <a:spcPts val="2417"/>
              </a:lnSpc>
              <a:spcBef>
                <a:spcPts val="1422"/>
              </a:spcBef>
              <a:buFont typeface="Calibri" panose="020F0502020204030204" pitchFamily="34" charset="0"/>
              <a:buChar char="–"/>
            </a:pPr>
            <a:r>
              <a:rPr lang="en-US" altLang="sv-SE" sz="2800" dirty="0"/>
              <a:t>Use natural lighting</a:t>
            </a:r>
          </a:p>
          <a:p>
            <a:pPr marL="1330352" lvl="2" indent="-406337">
              <a:lnSpc>
                <a:spcPts val="2417"/>
              </a:lnSpc>
              <a:spcBef>
                <a:spcPts val="1422"/>
              </a:spcBef>
              <a:buFont typeface="Calibri" panose="020F0502020204030204" pitchFamily="34" charset="0"/>
              <a:buChar char="–"/>
            </a:pPr>
            <a:r>
              <a:rPr lang="en-US" altLang="sv-SE" sz="2800" dirty="0"/>
              <a:t>Shading</a:t>
            </a:r>
          </a:p>
          <a:p>
            <a:pPr marL="1330352" lvl="2" indent="-406337">
              <a:lnSpc>
                <a:spcPts val="2417"/>
              </a:lnSpc>
              <a:spcBef>
                <a:spcPts val="1422"/>
              </a:spcBef>
              <a:buFont typeface="Calibri" panose="020F0502020204030204" pitchFamily="34" charset="0"/>
              <a:buChar char="–"/>
            </a:pPr>
            <a:r>
              <a:rPr lang="en-US" altLang="sv-SE" sz="2800" dirty="0"/>
              <a:t>Directional siting of structures </a:t>
            </a:r>
            <a:endParaRPr lang="en-US" altLang="sv-SE" sz="2800" dirty="0" smtClean="0"/>
          </a:p>
          <a:p>
            <a:pPr marL="924016" lvl="1" indent="-650138">
              <a:lnSpc>
                <a:spcPts val="2417"/>
              </a:lnSpc>
              <a:spcBef>
                <a:spcPts val="1422"/>
              </a:spcBef>
              <a:buFont typeface="Arial" panose="020B0604020202020204" pitchFamily="34" charset="0"/>
              <a:buChar char="•"/>
            </a:pPr>
            <a:r>
              <a:rPr lang="en-US" altLang="sv-SE" sz="3000" b="1" dirty="0" smtClean="0"/>
              <a:t>Behavioral </a:t>
            </a:r>
            <a:r>
              <a:rPr lang="en-US" altLang="sv-SE" sz="3000" b="1" dirty="0"/>
              <a:t>change </a:t>
            </a:r>
          </a:p>
          <a:p>
            <a:pPr marL="1330352" lvl="2" indent="-406337">
              <a:lnSpc>
                <a:spcPts val="2417"/>
              </a:lnSpc>
              <a:spcBef>
                <a:spcPts val="1422"/>
              </a:spcBef>
              <a:buFont typeface="Calibri" panose="020F0502020204030204" pitchFamily="34" charset="0"/>
              <a:buChar char="–"/>
            </a:pPr>
            <a:r>
              <a:rPr lang="en-US" altLang="sv-SE" sz="2800" dirty="0"/>
              <a:t>Limited shower </a:t>
            </a:r>
            <a:r>
              <a:rPr lang="en-US" altLang="sv-SE" sz="2800" dirty="0" smtClean="0"/>
              <a:t>durations</a:t>
            </a:r>
            <a:endParaRPr lang="en-US" altLang="sv-SE" sz="2800" dirty="0"/>
          </a:p>
          <a:p>
            <a:pPr marL="1330352" lvl="2" indent="-406337">
              <a:lnSpc>
                <a:spcPts val="2417"/>
              </a:lnSpc>
              <a:spcBef>
                <a:spcPts val="1422"/>
              </a:spcBef>
              <a:buFont typeface="Calibri" panose="020F0502020204030204" pitchFamily="34" charset="0"/>
              <a:buChar char="–"/>
            </a:pPr>
            <a:r>
              <a:rPr lang="en-US" altLang="sv-SE" sz="2800" dirty="0"/>
              <a:t>Turning </a:t>
            </a:r>
            <a:r>
              <a:rPr lang="en-US" altLang="sv-SE" sz="2800" dirty="0" smtClean="0"/>
              <a:t>off </a:t>
            </a:r>
            <a:r>
              <a:rPr lang="en-US" altLang="sv-SE" sz="2800" dirty="0"/>
              <a:t>lights, computers</a:t>
            </a:r>
          </a:p>
          <a:p>
            <a:pPr marL="1330352" lvl="2" indent="-406337">
              <a:lnSpc>
                <a:spcPts val="2417"/>
              </a:lnSpc>
              <a:spcBef>
                <a:spcPts val="1422"/>
              </a:spcBef>
              <a:buFont typeface="Calibri" panose="020F0502020204030204" pitchFamily="34" charset="0"/>
              <a:buChar char="–"/>
            </a:pPr>
            <a:r>
              <a:rPr lang="en-US" altLang="sv-SE" sz="2800" dirty="0" smtClean="0"/>
              <a:t>Eliminating unnecessary </a:t>
            </a:r>
            <a:r>
              <a:rPr lang="en-US" altLang="sv-SE" sz="2800" dirty="0"/>
              <a:t>idling of vehicles</a:t>
            </a:r>
          </a:p>
          <a:p>
            <a:pPr marL="1330352" lvl="2" indent="-406337">
              <a:lnSpc>
                <a:spcPts val="2417"/>
              </a:lnSpc>
              <a:spcBef>
                <a:spcPts val="1422"/>
              </a:spcBef>
              <a:buFont typeface="Calibri" panose="020F0502020204030204" pitchFamily="34" charset="0"/>
              <a:buChar char="–"/>
            </a:pPr>
            <a:r>
              <a:rPr lang="en-US" altLang="sv-SE" sz="2800" dirty="0"/>
              <a:t>Economic driving, e.g. no fast starts or sudden </a:t>
            </a:r>
            <a:r>
              <a:rPr lang="en-US" altLang="sv-SE" sz="2800" dirty="0" smtClean="0"/>
              <a:t>stops</a:t>
            </a:r>
            <a:endParaRPr lang="en-US" altLang="sv-SE" sz="3000" dirty="0"/>
          </a:p>
          <a:p>
            <a:pPr>
              <a:lnSpc>
                <a:spcPts val="2417"/>
              </a:lnSpc>
            </a:pPr>
            <a:endParaRPr lang="sv-SE" sz="3000" dirty="0"/>
          </a:p>
        </p:txBody>
      </p:sp>
      <p:sp>
        <p:nvSpPr>
          <p:cNvPr id="17410" name="Title 1"/>
          <p:cNvSpPr>
            <a:spLocks noGrp="1"/>
          </p:cNvSpPr>
          <p:nvPr>
            <p:ph type="title"/>
          </p:nvPr>
        </p:nvSpPr>
        <p:spPr/>
        <p:txBody>
          <a:bodyPr>
            <a:normAutofit fontScale="90000"/>
          </a:bodyPr>
          <a:lstStyle/>
          <a:p>
            <a:pPr algn="ctr" eaLnBrk="1" hangingPunct="1"/>
            <a:r>
              <a:rPr lang="nl-NL" altLang="sv-SE" sz="4000" b="1" dirty="0" smtClean="0"/>
              <a:t>Examples of Energy Reduction Practices</a:t>
            </a:r>
          </a:p>
        </p:txBody>
      </p:sp>
      <p:sp>
        <p:nvSpPr>
          <p:cNvPr id="4"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3705190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Related Energy Planning Aspects</a:t>
            </a:r>
            <a:endParaRPr lang="en-US" sz="4000" b="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769" y="2587446"/>
            <a:ext cx="2373176" cy="1779809"/>
          </a:xfrm>
          <a:prstGeom prst="rect">
            <a:avLst/>
          </a:prstGeom>
          <a:ln>
            <a:noFill/>
          </a:ln>
          <a:effectLst>
            <a:softEdge rad="112500"/>
          </a:effectLst>
        </p:spPr>
      </p:pic>
      <p:pic>
        <p:nvPicPr>
          <p:cNvPr id="9"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125740" y="2587446"/>
            <a:ext cx="2666023" cy="1779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8560" y="2621105"/>
            <a:ext cx="2817987" cy="1792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p:extLst>
              <p:ext uri="{D42A27DB-BD31-4B8C-83A1-F6EECF244321}">
                <p14:modId xmlns:p14="http://schemas.microsoft.com/office/powerpoint/2010/main" val="1303266286"/>
              </p:ext>
            </p:extLst>
          </p:nvPr>
        </p:nvGraphicFramePr>
        <p:xfrm>
          <a:off x="611226" y="5103813"/>
          <a:ext cx="12083068" cy="1300268"/>
        </p:xfrm>
        <a:graphic>
          <a:graphicData uri="http://schemas.openxmlformats.org/drawingml/2006/table">
            <a:tbl>
              <a:tblPr firstRow="1" bandRow="1">
                <a:tableStyleId>{5C22544A-7EE6-4342-B048-85BDC9FD1C3A}</a:tableStyleId>
              </a:tblPr>
              <a:tblGrid>
                <a:gridCol w="2355174"/>
                <a:gridCol w="2867169"/>
                <a:gridCol w="3174365"/>
                <a:gridCol w="2047978"/>
                <a:gridCol w="1638382"/>
              </a:tblGrid>
              <a:tr h="13002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noProof="0" dirty="0" smtClean="0">
                          <a:solidFill>
                            <a:schemeClr val="tx1"/>
                          </a:solidFill>
                        </a:rPr>
                        <a:t>Fuel Storage Capacity</a:t>
                      </a:r>
                    </a:p>
                  </a:txBody>
                  <a:tcPr marL="130032" marR="130032" marT="65013" marB="65013" anchor="ctr">
                    <a:solidFill>
                      <a:srgbClr val="95B3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600" dirty="0" smtClean="0">
                          <a:solidFill>
                            <a:schemeClr val="tx1"/>
                          </a:solidFill>
                        </a:rPr>
                        <a:t>Force Protection</a:t>
                      </a:r>
                    </a:p>
                  </a:txBody>
                  <a:tcPr marL="130032" marR="130032" marT="65013" marB="65013" anchor="ctr">
                    <a:solidFill>
                      <a:srgbClr val="95B3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600" dirty="0" smtClean="0">
                          <a:solidFill>
                            <a:schemeClr val="tx1"/>
                          </a:solidFill>
                        </a:rPr>
                        <a:t>Spill </a:t>
                      </a:r>
                      <a:r>
                        <a:rPr lang="sv-SE" sz="2600" smtClean="0">
                          <a:solidFill>
                            <a:schemeClr val="tx1"/>
                          </a:solidFill>
                        </a:rPr>
                        <a:t>and Releases</a:t>
                      </a:r>
                      <a:endParaRPr lang="sv-SE" sz="2600" dirty="0" smtClean="0">
                        <a:solidFill>
                          <a:schemeClr val="tx1"/>
                        </a:solidFill>
                      </a:endParaRPr>
                    </a:p>
                  </a:txBody>
                  <a:tcPr marL="130032" marR="130032" marT="65013" marB="65013" anchor="ctr">
                    <a:solidFill>
                      <a:srgbClr val="95B3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600" dirty="0" smtClean="0">
                          <a:solidFill>
                            <a:schemeClr val="tx1"/>
                          </a:solidFill>
                        </a:rPr>
                        <a:t>Air Quality</a:t>
                      </a:r>
                    </a:p>
                  </a:txBody>
                  <a:tcPr marL="130032" marR="130032" marT="65013" marB="65013" anchor="ctr">
                    <a:solidFill>
                      <a:srgbClr val="95B3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v-SE" sz="2600" dirty="0" smtClean="0">
                          <a:solidFill>
                            <a:schemeClr val="tx1"/>
                          </a:solidFill>
                        </a:rPr>
                        <a:t>Noise</a:t>
                      </a:r>
                    </a:p>
                  </a:txBody>
                  <a:tcPr marL="130032" marR="130032" marT="65013" marB="65013" anchor="ctr">
                    <a:solidFill>
                      <a:srgbClr val="95B3D7"/>
                    </a:solidFill>
                  </a:tcPr>
                </a:tc>
              </a:tr>
            </a:tbl>
          </a:graphicData>
        </a:graphic>
      </p:graphicFrame>
      <p:sp>
        <p:nvSpPr>
          <p:cNvPr id="11" name="Rektangel 10"/>
          <p:cNvSpPr/>
          <p:nvPr/>
        </p:nvSpPr>
        <p:spPr>
          <a:xfrm>
            <a:off x="9950957" y="6370695"/>
            <a:ext cx="3463417" cy="377519"/>
          </a:xfrm>
          <a:prstGeom prst="rect">
            <a:avLst/>
          </a:prstGeom>
        </p:spPr>
        <p:txBody>
          <a:bodyPr wrap="square" lIns="130028" tIns="65014" rIns="130028" bIns="65014">
            <a:spAutoFit/>
          </a:bodyPr>
          <a:lstStyle/>
          <a:p>
            <a:r>
              <a:rPr lang="en-US" sz="1600" i="1" dirty="0" smtClean="0"/>
              <a:t>Photo credits: Swedish FOI</a:t>
            </a:r>
            <a:endParaRPr lang="en-US" sz="1600" i="1" dirty="0"/>
          </a:p>
        </p:txBody>
      </p:sp>
      <p:pic>
        <p:nvPicPr>
          <p:cNvPr id="3" name="Bildobjekt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10861006" y="2870461"/>
            <a:ext cx="1794432" cy="1329263"/>
          </a:xfrm>
          <a:prstGeom prst="rect">
            <a:avLst/>
          </a:prstGeom>
          <a:ln>
            <a:noFill/>
          </a:ln>
          <a:effectLst>
            <a:softEdge rad="112500"/>
          </a:effectLst>
        </p:spPr>
      </p:pic>
      <p:pic>
        <p:nvPicPr>
          <p:cNvPr id="5" name="Picture 4" descr="BRD_3931a-1024x649.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01939" y="2643758"/>
            <a:ext cx="2084681" cy="1834136"/>
          </a:xfrm>
          <a:prstGeom prst="rect">
            <a:avLst/>
          </a:prstGeom>
          <a:ln>
            <a:noFill/>
          </a:ln>
          <a:effectLst>
            <a:softEdge rad="112500"/>
          </a:effectLst>
        </p:spPr>
      </p:pic>
      <p:sp>
        <p:nvSpPr>
          <p:cNvPr id="12"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543828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sv-SE" dirty="0" smtClean="0">
                <a:ea typeface="ＭＳ Ｐゴシック" pitchFamily="34" charset="-128"/>
              </a:rPr>
              <a:t>Uses and Examples</a:t>
            </a:r>
          </a:p>
        </p:txBody>
      </p:sp>
      <p:sp>
        <p:nvSpPr>
          <p:cNvPr id="6" name="Rektangel 3"/>
          <p:cNvSpPr/>
          <p:nvPr/>
        </p:nvSpPr>
        <p:spPr>
          <a:xfrm>
            <a:off x="11393846" y="1977"/>
            <a:ext cx="1609367" cy="393890"/>
          </a:xfrm>
          <a:prstGeom prst="rect">
            <a:avLst/>
          </a:prstGeom>
        </p:spPr>
        <p:txBody>
          <a:bodyPr wrap="square" lIns="130028" tIns="65014" rIns="130028" bIns="65014">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700" dirty="0"/>
              <a:t>2017_ver 1.0</a:t>
            </a:r>
          </a:p>
        </p:txBody>
      </p:sp>
    </p:spTree>
    <p:extLst>
      <p:ext uri="{BB962C8B-B14F-4D97-AF65-F5344CB8AC3E}">
        <p14:creationId xmlns:p14="http://schemas.microsoft.com/office/powerpoint/2010/main" val="1519250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521" y="1900142"/>
            <a:ext cx="11486171" cy="7259832"/>
          </a:xfrm>
          <a:prstGeom prst="rect">
            <a:avLst/>
          </a:prstGeom>
        </p:spPr>
        <p:txBody>
          <a:bodyPr lIns="130028" tIns="65014" rIns="130028" bIns="65014">
            <a:normAutofit fontScale="92500" lnSpcReduction="20000"/>
          </a:bodyPr>
          <a:lstStyle/>
          <a:p>
            <a:pPr marL="0" indent="0">
              <a:buNone/>
            </a:pPr>
            <a:r>
              <a:rPr lang="en-US" sz="3900" b="1" dirty="0" smtClean="0"/>
              <a:t>Infrastructure &amp; Equipment</a:t>
            </a:r>
          </a:p>
          <a:p>
            <a:pPr marL="457200" lvl="1" indent="-457200">
              <a:buFont typeface="Arial" panose="020B0604020202020204" pitchFamily="34" charset="0"/>
              <a:buChar char="•"/>
            </a:pPr>
            <a:r>
              <a:rPr lang="en-US" sz="3000" dirty="0" smtClean="0"/>
              <a:t>Lights, computers, alarms, medical, etc.</a:t>
            </a:r>
          </a:p>
          <a:p>
            <a:pPr marL="457200" lvl="1" indent="-457200">
              <a:buFont typeface="Arial" panose="020B0604020202020204" pitchFamily="34" charset="0"/>
              <a:buChar char="•"/>
            </a:pPr>
            <a:r>
              <a:rPr lang="en-US" sz="3000" dirty="0" smtClean="0"/>
              <a:t>Air heating and cooling</a:t>
            </a:r>
          </a:p>
          <a:p>
            <a:pPr marL="457200" lvl="1" indent="-457200">
              <a:buFont typeface="Arial" panose="020B0604020202020204" pitchFamily="34" charset="0"/>
              <a:buChar char="•"/>
            </a:pPr>
            <a:r>
              <a:rPr lang="en-US" sz="3000" dirty="0" smtClean="0"/>
              <a:t>Appliances (e.g., kitchen, laundry)</a:t>
            </a:r>
          </a:p>
          <a:p>
            <a:pPr marL="457200" lvl="1" indent="-457200">
              <a:buFont typeface="Arial" panose="020B0604020202020204" pitchFamily="34" charset="0"/>
              <a:buChar char="•"/>
            </a:pPr>
            <a:r>
              <a:rPr lang="en-US" sz="3000" dirty="0" smtClean="0"/>
              <a:t>Waste-water collection, treatment and disposal</a:t>
            </a:r>
          </a:p>
          <a:p>
            <a:pPr marL="457200" lvl="1" indent="-457200">
              <a:buFont typeface="Arial" panose="020B0604020202020204" pitchFamily="34" charset="0"/>
              <a:buChar char="•"/>
            </a:pPr>
            <a:r>
              <a:rPr lang="en-US" sz="3000" dirty="0" smtClean="0"/>
              <a:t>Solid waste collection, disposal/ incineration</a:t>
            </a:r>
          </a:p>
          <a:p>
            <a:endParaRPr lang="en-US" sz="2800" dirty="0" smtClean="0"/>
          </a:p>
          <a:p>
            <a:pPr marL="0" indent="0">
              <a:buNone/>
            </a:pPr>
            <a:r>
              <a:rPr lang="en-US" sz="4300" b="1" dirty="0" smtClean="0"/>
              <a:t>Utilities</a:t>
            </a:r>
          </a:p>
          <a:p>
            <a:pPr marL="457200" lvl="1" indent="-457200">
              <a:buFont typeface="Arial" panose="020B0604020202020204" pitchFamily="34" charset="0"/>
              <a:buChar char="•"/>
            </a:pPr>
            <a:r>
              <a:rPr lang="en-US" sz="3000" dirty="0" smtClean="0"/>
              <a:t>Water extraction, treatment and distribution</a:t>
            </a:r>
          </a:p>
          <a:p>
            <a:pPr marL="457200" lvl="1" indent="-457200">
              <a:buFont typeface="Arial" panose="020B0604020202020204" pitchFamily="34" charset="0"/>
              <a:buChar char="•"/>
            </a:pPr>
            <a:r>
              <a:rPr lang="en-US" sz="3000" dirty="0" smtClean="0"/>
              <a:t>Water heating</a:t>
            </a:r>
          </a:p>
          <a:p>
            <a:pPr marL="457200" lvl="1" indent="-457200">
              <a:buFont typeface="Arial" panose="020B0604020202020204" pitchFamily="34" charset="0"/>
              <a:buChar char="•"/>
            </a:pPr>
            <a:r>
              <a:rPr lang="en-US" sz="3000" dirty="0" smtClean="0"/>
              <a:t>Refrigeration</a:t>
            </a:r>
          </a:p>
          <a:p>
            <a:pPr marL="457200" indent="-457200">
              <a:buFont typeface="Arial" panose="020B0604020202020204" pitchFamily="34" charset="0"/>
              <a:buChar char="•"/>
            </a:pPr>
            <a:endParaRPr lang="en-US" sz="2800" dirty="0" smtClean="0"/>
          </a:p>
          <a:p>
            <a:pPr marL="0" indent="0">
              <a:buNone/>
            </a:pPr>
            <a:r>
              <a:rPr lang="en-US" sz="3900" b="1" dirty="0" smtClean="0"/>
              <a:t>Transportation</a:t>
            </a:r>
          </a:p>
          <a:p>
            <a:pPr marL="442913" lvl="1" indent="-442913">
              <a:buFont typeface="Arial" panose="020B0604020202020204" pitchFamily="34" charset="0"/>
              <a:buChar char="•"/>
            </a:pPr>
            <a:r>
              <a:rPr lang="en-US" sz="3000" dirty="0" smtClean="0"/>
              <a:t>Aviation</a:t>
            </a:r>
          </a:p>
          <a:p>
            <a:pPr marL="442913" lvl="1" indent="-442913">
              <a:buFont typeface="Arial" panose="020B0604020202020204" pitchFamily="34" charset="0"/>
              <a:buChar char="•"/>
            </a:pPr>
            <a:r>
              <a:rPr lang="en-US" sz="3000" dirty="0" smtClean="0"/>
              <a:t>Vehicles and ground equipment </a:t>
            </a:r>
            <a:br>
              <a:rPr lang="en-US" sz="3000" dirty="0" smtClean="0"/>
            </a:br>
            <a:r>
              <a:rPr lang="en-US" sz="3000" dirty="0" smtClean="0"/>
              <a:t>maintenance</a:t>
            </a:r>
          </a:p>
          <a:p>
            <a:endParaRPr lang="sv-SE" sz="2800" dirty="0" smtClean="0"/>
          </a:p>
        </p:txBody>
      </p:sp>
      <p:sp>
        <p:nvSpPr>
          <p:cNvPr id="2" name="Title 1"/>
          <p:cNvSpPr>
            <a:spLocks noGrp="1"/>
          </p:cNvSpPr>
          <p:nvPr>
            <p:ph type="title"/>
          </p:nvPr>
        </p:nvSpPr>
        <p:spPr/>
        <p:txBody>
          <a:bodyPr>
            <a:normAutofit/>
          </a:bodyPr>
          <a:lstStyle/>
          <a:p>
            <a:pPr algn="ctr"/>
            <a:r>
              <a:rPr lang="en-US" sz="4000" b="1" dirty="0" smtClean="0"/>
              <a:t>General Use of Energy in Operations</a:t>
            </a:r>
            <a:endParaRPr lang="en-US" sz="4000" b="1"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9961" y="4420362"/>
            <a:ext cx="1783178" cy="2529227"/>
          </a:xfrm>
          <a:prstGeom prst="rect">
            <a:avLst/>
          </a:prstGeom>
          <a:ln>
            <a:noFill/>
          </a:ln>
          <a:effectLst>
            <a:softEdge rad="112500"/>
          </a:effec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r="-4311"/>
          <a:stretch/>
        </p:blipFill>
        <p:spPr>
          <a:xfrm>
            <a:off x="9368775" y="2331022"/>
            <a:ext cx="3157562" cy="1963368"/>
          </a:xfrm>
          <a:prstGeom prst="rect">
            <a:avLst/>
          </a:prstGeom>
          <a:ln>
            <a:noFill/>
          </a:ln>
          <a:effectLst>
            <a:softEdge rad="112500"/>
          </a:effectLst>
        </p:spPr>
      </p:pic>
      <p:pic>
        <p:nvPicPr>
          <p:cNvPr id="8" name="Picture 7" descr="mrap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04646" y="6892230"/>
            <a:ext cx="3401616" cy="2267744"/>
          </a:xfrm>
          <a:prstGeom prst="rect">
            <a:avLst/>
          </a:prstGeom>
          <a:ln>
            <a:noFill/>
          </a:ln>
          <a:effectLst>
            <a:softEdge rad="112500"/>
          </a:effectLst>
        </p:spPr>
      </p:pic>
      <p:sp>
        <p:nvSpPr>
          <p:cNvPr id="9"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4088488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sv-SE" dirty="0" smtClean="0">
                <a:ea typeface="ＭＳ Ｐゴシック" pitchFamily="34" charset="-128"/>
              </a:rPr>
              <a:t>Technical Module</a:t>
            </a:r>
          </a:p>
        </p:txBody>
      </p:sp>
      <p:sp>
        <p:nvSpPr>
          <p:cNvPr id="5" name="Text Placeholder 4"/>
          <p:cNvSpPr>
            <a:spLocks noGrp="1"/>
          </p:cNvSpPr>
          <p:nvPr>
            <p:ph type="body" idx="1"/>
          </p:nvPr>
        </p:nvSpPr>
        <p:spPr/>
        <p:txBody>
          <a:bodyPr/>
          <a:lstStyle/>
          <a:p>
            <a:pPr>
              <a:defRPr/>
            </a:pPr>
            <a:r>
              <a:rPr lang="en-US" dirty="0" smtClean="0">
                <a:ea typeface="+mn-ea"/>
              </a:rPr>
              <a:t>Energy Considerations</a:t>
            </a:r>
            <a:endParaRPr lang="en-US" dirty="0">
              <a:ea typeface="+mn-ea"/>
            </a:endParaRPr>
          </a:p>
        </p:txBody>
      </p:sp>
      <p:sp>
        <p:nvSpPr>
          <p:cNvPr id="6" name="Rektangel 3"/>
          <p:cNvSpPr/>
          <p:nvPr/>
        </p:nvSpPr>
        <p:spPr>
          <a:xfrm>
            <a:off x="11393846" y="1977"/>
            <a:ext cx="1609367" cy="393890"/>
          </a:xfrm>
          <a:prstGeom prst="rect">
            <a:avLst/>
          </a:prstGeom>
        </p:spPr>
        <p:txBody>
          <a:bodyPr wrap="square" lIns="130028" tIns="65014" rIns="130028" bIns="65014">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700" dirty="0"/>
              <a:t>2017_ver 1.0</a:t>
            </a:r>
          </a:p>
        </p:txBody>
      </p:sp>
    </p:spTree>
    <p:extLst>
      <p:ext uri="{BB962C8B-B14F-4D97-AF65-F5344CB8AC3E}">
        <p14:creationId xmlns:p14="http://schemas.microsoft.com/office/powerpoint/2010/main" val="30817472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idx="1"/>
          </p:nvPr>
        </p:nvSpPr>
        <p:spPr>
          <a:xfrm>
            <a:off x="758521" y="1981004"/>
            <a:ext cx="12002136" cy="7259832"/>
          </a:xfrm>
        </p:spPr>
        <p:txBody>
          <a:bodyPr>
            <a:normAutofit lnSpcReduction="10000"/>
          </a:bodyPr>
          <a:lstStyle/>
          <a:p>
            <a:r>
              <a:rPr lang="en-US" sz="3200" b="1" dirty="0" smtClean="0"/>
              <a:t>General Example:</a:t>
            </a:r>
          </a:p>
          <a:p>
            <a:pPr marL="0" indent="0">
              <a:buNone/>
            </a:pPr>
            <a:r>
              <a:rPr lang="en-US" sz="3200" dirty="0" smtClean="0"/>
              <a:t>	Command Post Exercise (CPX)  ENERGEX, 2012 </a:t>
            </a:r>
            <a:r>
              <a:rPr lang="en-US" sz="3200" dirty="0"/>
              <a:t>- NATO </a:t>
            </a:r>
            <a:r>
              <a:rPr lang="en-US" sz="3200" dirty="0" smtClean="0"/>
              <a:t>	ENSEC COE (Lithuania) </a:t>
            </a:r>
          </a:p>
          <a:p>
            <a:endParaRPr lang="en-US" sz="3200" dirty="0" smtClean="0"/>
          </a:p>
          <a:p>
            <a:r>
              <a:rPr lang="en-US" sz="3200" b="1" dirty="0" smtClean="0"/>
              <a:t>Energy Demand Challenges: </a:t>
            </a:r>
          </a:p>
          <a:p>
            <a:pPr marL="647881" lvl="1" indent="0">
              <a:buNone/>
            </a:pPr>
            <a:r>
              <a:rPr lang="en-US" sz="3200" dirty="0" smtClean="0"/>
              <a:t>	Camp Nobel, Mali - Swedish Armed Forces (</a:t>
            </a:r>
            <a:r>
              <a:rPr lang="en-US" sz="3200" dirty="0" err="1" smtClean="0"/>
              <a:t>SwAF</a:t>
            </a:r>
            <a:r>
              <a:rPr lang="en-US" sz="3200" dirty="0" smtClean="0"/>
              <a:t>)</a:t>
            </a:r>
          </a:p>
          <a:p>
            <a:endParaRPr lang="en-US" sz="3200" dirty="0" smtClean="0"/>
          </a:p>
          <a:p>
            <a:r>
              <a:rPr lang="en-US" sz="3200" b="1" dirty="0" smtClean="0"/>
              <a:t>Seasonal Variations in Energy Usage:</a:t>
            </a:r>
          </a:p>
          <a:p>
            <a:pPr marL="647881" lvl="1" indent="0">
              <a:buNone/>
            </a:pPr>
            <a:r>
              <a:rPr lang="en-US" sz="3200" dirty="0" smtClean="0"/>
              <a:t>	Camp Northern Lights, Afghanistan – </a:t>
            </a:r>
            <a:r>
              <a:rPr lang="en-US" sz="3200" dirty="0" err="1" smtClean="0"/>
              <a:t>SwAF</a:t>
            </a:r>
            <a:endParaRPr lang="en-US" sz="3200" dirty="0" smtClean="0"/>
          </a:p>
          <a:p>
            <a:endParaRPr lang="en-US" sz="3200" dirty="0" smtClean="0"/>
          </a:p>
          <a:p>
            <a:r>
              <a:rPr lang="en-US" sz="3200" b="1" dirty="0" smtClean="0"/>
              <a:t>Real-Time Energy Monitoring:</a:t>
            </a:r>
          </a:p>
          <a:p>
            <a:pPr marL="647881" lvl="1" indent="0">
              <a:buNone/>
            </a:pPr>
            <a:r>
              <a:rPr lang="en-US" sz="3200" dirty="0" smtClean="0"/>
              <a:t>	Operation </a:t>
            </a:r>
            <a:r>
              <a:rPr lang="en-US" sz="3200" dirty="0" err="1" smtClean="0"/>
              <a:t>Nanook</a:t>
            </a:r>
            <a:r>
              <a:rPr lang="en-US" sz="3200" dirty="0" smtClean="0"/>
              <a:t> 2012, Inuvik, Canada – Canadian Armed 	Forces</a:t>
            </a:r>
          </a:p>
          <a:p>
            <a:endParaRPr lang="sv-SE" sz="3200" dirty="0"/>
          </a:p>
        </p:txBody>
      </p:sp>
      <p:sp>
        <p:nvSpPr>
          <p:cNvPr id="2" name="Title 1"/>
          <p:cNvSpPr>
            <a:spLocks noGrp="1"/>
          </p:cNvSpPr>
          <p:nvPr>
            <p:ph type="title"/>
          </p:nvPr>
        </p:nvSpPr>
        <p:spPr/>
        <p:txBody>
          <a:bodyPr/>
          <a:lstStyle/>
          <a:p>
            <a:r>
              <a:rPr lang="en-US" sz="4000" dirty="0"/>
              <a:t>Examples of Energy Usage</a:t>
            </a:r>
          </a:p>
        </p:txBody>
      </p:sp>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3624010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en-US" sz="3600" b="1" dirty="0" smtClean="0"/>
              <a:t>Example of Energy Consumption in Conventional Camp</a:t>
            </a:r>
            <a:endParaRPr lang="sv-SE" sz="3600" dirty="0"/>
          </a:p>
        </p:txBody>
      </p:sp>
      <p:graphicFrame>
        <p:nvGraphicFramePr>
          <p:cNvPr id="3" name="Tabell 2"/>
          <p:cNvGraphicFramePr>
            <a:graphicFrameLocks noGrp="1"/>
          </p:cNvGraphicFramePr>
          <p:nvPr>
            <p:extLst>
              <p:ext uri="{D42A27DB-BD31-4B8C-83A1-F6EECF244321}">
                <p14:modId xmlns:p14="http://schemas.microsoft.com/office/powerpoint/2010/main" val="3905996674"/>
              </p:ext>
            </p:extLst>
          </p:nvPr>
        </p:nvGraphicFramePr>
        <p:xfrm>
          <a:off x="717626" y="1721775"/>
          <a:ext cx="11567961" cy="6323436"/>
        </p:xfrm>
        <a:graphic>
          <a:graphicData uri="http://schemas.openxmlformats.org/drawingml/2006/table">
            <a:tbl>
              <a:tblPr firstRow="1" bandRow="1">
                <a:tableStyleId>{5C22544A-7EE6-4342-B048-85BDC9FD1C3A}</a:tableStyleId>
              </a:tblPr>
              <a:tblGrid>
                <a:gridCol w="3337558"/>
                <a:gridCol w="1508760"/>
                <a:gridCol w="1371600"/>
                <a:gridCol w="2080674"/>
                <a:gridCol w="1150206"/>
                <a:gridCol w="2119163"/>
              </a:tblGrid>
              <a:tr h="379980">
                <a:tc>
                  <a:txBody>
                    <a:bodyPr/>
                    <a:lstStyle/>
                    <a:p>
                      <a:pPr algn="ctr"/>
                      <a:r>
                        <a:rPr lang="en-US" sz="1800" b="1" noProof="0" dirty="0" smtClean="0">
                          <a:solidFill>
                            <a:schemeClr val="lt1"/>
                          </a:solidFill>
                          <a:latin typeface="+mn-lt"/>
                          <a:ea typeface="+mn-ea"/>
                          <a:cs typeface="+mn-cs"/>
                        </a:rPr>
                        <a:t>End use</a:t>
                      </a:r>
                      <a:endParaRPr lang="en-US" sz="1800" b="1" noProof="0" dirty="0">
                        <a:solidFill>
                          <a:schemeClr val="lt1"/>
                        </a:solidFill>
                        <a:latin typeface="+mn-lt"/>
                        <a:ea typeface="+mn-ea"/>
                        <a:cs typeface="+mn-cs"/>
                      </a:endParaRPr>
                    </a:p>
                  </a:txBody>
                  <a:tcPr>
                    <a:solidFill>
                      <a:srgbClr val="4F81BD"/>
                    </a:solidFill>
                  </a:tcPr>
                </a:tc>
                <a:tc>
                  <a:txBody>
                    <a:bodyPr/>
                    <a:lstStyle/>
                    <a:p>
                      <a:pPr algn="ctr"/>
                      <a:r>
                        <a:rPr lang="en-US" sz="1800" b="1" noProof="0" dirty="0" smtClean="0">
                          <a:solidFill>
                            <a:schemeClr val="lt1"/>
                          </a:solidFill>
                          <a:latin typeface="+mn-lt"/>
                          <a:ea typeface="+mn-ea"/>
                          <a:cs typeface="+mn-cs"/>
                        </a:rPr>
                        <a:t>Size (Kwh)</a:t>
                      </a:r>
                      <a:endParaRPr lang="en-US" sz="1800" b="1" noProof="0" dirty="0">
                        <a:solidFill>
                          <a:schemeClr val="lt1"/>
                        </a:solidFill>
                        <a:latin typeface="+mn-lt"/>
                        <a:ea typeface="+mn-ea"/>
                        <a:cs typeface="+mn-cs"/>
                      </a:endParaRPr>
                    </a:p>
                  </a:txBody>
                  <a:tcPr>
                    <a:solidFill>
                      <a:srgbClr val="4F81BD"/>
                    </a:solidFill>
                  </a:tcPr>
                </a:tc>
                <a:tc>
                  <a:txBody>
                    <a:bodyPr/>
                    <a:lstStyle/>
                    <a:p>
                      <a:pPr algn="ctr"/>
                      <a:r>
                        <a:rPr lang="en-US" sz="1800" b="1" noProof="0" dirty="0" smtClean="0">
                          <a:solidFill>
                            <a:schemeClr val="lt1"/>
                          </a:solidFill>
                          <a:latin typeface="+mn-lt"/>
                          <a:ea typeface="+mn-ea"/>
                          <a:cs typeface="+mn-cs"/>
                        </a:rPr>
                        <a:t>Hours Run</a:t>
                      </a:r>
                      <a:endParaRPr lang="en-US" sz="1800" b="1" noProof="0" dirty="0">
                        <a:solidFill>
                          <a:schemeClr val="lt1"/>
                        </a:solidFill>
                        <a:latin typeface="+mn-lt"/>
                        <a:ea typeface="+mn-ea"/>
                        <a:cs typeface="+mn-cs"/>
                      </a:endParaRPr>
                    </a:p>
                  </a:txBody>
                  <a:tcPr>
                    <a:solidFill>
                      <a:srgbClr val="4F81BD"/>
                    </a:solidFill>
                  </a:tcPr>
                </a:tc>
                <a:tc>
                  <a:txBody>
                    <a:bodyPr/>
                    <a:lstStyle/>
                    <a:p>
                      <a:pPr algn="ctr"/>
                      <a:r>
                        <a:rPr lang="en-US" sz="1800" b="1" noProof="0" dirty="0" smtClean="0">
                          <a:solidFill>
                            <a:schemeClr val="lt1"/>
                          </a:solidFill>
                          <a:latin typeface="+mn-lt"/>
                          <a:ea typeface="+mn-ea"/>
                          <a:cs typeface="+mn-cs"/>
                        </a:rPr>
                        <a:t>Energy (Kwh)</a:t>
                      </a:r>
                      <a:endParaRPr lang="en-US" sz="1800" b="1" noProof="0" dirty="0">
                        <a:solidFill>
                          <a:schemeClr val="lt1"/>
                        </a:solidFill>
                        <a:latin typeface="+mn-lt"/>
                        <a:ea typeface="+mn-ea"/>
                        <a:cs typeface="+mn-cs"/>
                      </a:endParaRPr>
                    </a:p>
                  </a:txBody>
                  <a:tcPr>
                    <a:solidFill>
                      <a:srgbClr val="4F81BD"/>
                    </a:solidFill>
                  </a:tcPr>
                </a:tc>
                <a:tc>
                  <a:txBody>
                    <a:bodyPr/>
                    <a:lstStyle/>
                    <a:p>
                      <a:pPr algn="ctr"/>
                      <a:r>
                        <a:rPr lang="en-US" sz="1800" b="1" noProof="0" dirty="0" smtClean="0">
                          <a:solidFill>
                            <a:schemeClr val="lt1"/>
                          </a:solidFill>
                          <a:latin typeface="+mn-lt"/>
                          <a:ea typeface="+mn-ea"/>
                          <a:cs typeface="+mn-cs"/>
                        </a:rPr>
                        <a:t>Co2 (T)</a:t>
                      </a:r>
                      <a:endParaRPr lang="en-US" sz="1800" b="1" noProof="0" dirty="0">
                        <a:solidFill>
                          <a:schemeClr val="lt1"/>
                        </a:solidFill>
                        <a:latin typeface="+mn-lt"/>
                        <a:ea typeface="+mn-ea"/>
                        <a:cs typeface="+mn-cs"/>
                      </a:endParaRPr>
                    </a:p>
                  </a:txBody>
                  <a:tcPr>
                    <a:solidFill>
                      <a:srgbClr val="4F81BD"/>
                    </a:solidFill>
                  </a:tcPr>
                </a:tc>
                <a:tc>
                  <a:txBody>
                    <a:bodyPr/>
                    <a:lstStyle/>
                    <a:p>
                      <a:pPr algn="ctr"/>
                      <a:r>
                        <a:rPr lang="en-US" sz="1800" b="1" noProof="0" dirty="0" smtClean="0">
                          <a:solidFill>
                            <a:schemeClr val="lt1"/>
                          </a:solidFill>
                          <a:latin typeface="+mn-lt"/>
                          <a:ea typeface="+mn-ea"/>
                          <a:cs typeface="+mn-cs"/>
                        </a:rPr>
                        <a:t>Notes</a:t>
                      </a:r>
                    </a:p>
                    <a:p>
                      <a:pPr algn="ctr"/>
                      <a:r>
                        <a:rPr lang="en-US" sz="1800" b="1" noProof="0" dirty="0" smtClean="0">
                          <a:solidFill>
                            <a:schemeClr val="lt1"/>
                          </a:solidFill>
                          <a:latin typeface="+mn-lt"/>
                          <a:ea typeface="+mn-ea"/>
                          <a:cs typeface="+mn-cs"/>
                        </a:rPr>
                        <a:t>% from all energy</a:t>
                      </a:r>
                      <a:endParaRPr lang="en-US" sz="1800" b="1" noProof="0" dirty="0">
                        <a:solidFill>
                          <a:schemeClr val="lt1"/>
                        </a:solidFill>
                        <a:latin typeface="+mn-lt"/>
                        <a:ea typeface="+mn-ea"/>
                        <a:cs typeface="+mn-cs"/>
                      </a:endParaRPr>
                    </a:p>
                  </a:txBody>
                  <a:tcPr>
                    <a:solidFill>
                      <a:srgbClr val="4F81BD"/>
                    </a:solidFill>
                  </a:tcPr>
                </a:tc>
              </a:tr>
              <a:tr h="429240">
                <a:tc>
                  <a:txBody>
                    <a:bodyPr/>
                    <a:lstStyle/>
                    <a:p>
                      <a:r>
                        <a:rPr lang="en-US" sz="1800" noProof="0" dirty="0" smtClean="0"/>
                        <a:t>Lighting (external)</a:t>
                      </a:r>
                      <a:endParaRPr lang="en-US" sz="1800" noProof="0" dirty="0"/>
                    </a:p>
                  </a:txBody>
                  <a:tcPr>
                    <a:solidFill>
                      <a:srgbClr val="D0D8E8"/>
                    </a:solidFill>
                  </a:tcPr>
                </a:tc>
                <a:tc>
                  <a:txBody>
                    <a:bodyPr/>
                    <a:lstStyle/>
                    <a:p>
                      <a:pPr algn="r"/>
                      <a:r>
                        <a:rPr lang="en-US" sz="1800" noProof="0" dirty="0" smtClean="0"/>
                        <a:t>208</a:t>
                      </a:r>
                      <a:endParaRPr lang="en-US" sz="1800" noProof="0" dirty="0"/>
                    </a:p>
                  </a:txBody>
                  <a:tcPr>
                    <a:solidFill>
                      <a:srgbClr val="D0D8E8"/>
                    </a:solidFill>
                  </a:tcPr>
                </a:tc>
                <a:tc>
                  <a:txBody>
                    <a:bodyPr/>
                    <a:lstStyle/>
                    <a:p>
                      <a:pPr algn="r"/>
                      <a:r>
                        <a:rPr lang="en-US" sz="1800" noProof="0" dirty="0" smtClean="0"/>
                        <a:t>1 825</a:t>
                      </a:r>
                      <a:endParaRPr lang="en-US" sz="1800" noProof="0" dirty="0"/>
                    </a:p>
                  </a:txBody>
                  <a:tcPr>
                    <a:solidFill>
                      <a:srgbClr val="D0D8E8"/>
                    </a:solidFill>
                  </a:tcPr>
                </a:tc>
                <a:tc>
                  <a:txBody>
                    <a:bodyPr/>
                    <a:lstStyle/>
                    <a:p>
                      <a:pPr algn="r"/>
                      <a:r>
                        <a:rPr lang="en-US" sz="1800" noProof="0" dirty="0" smtClean="0"/>
                        <a:t>999 546</a:t>
                      </a:r>
                      <a:endParaRPr lang="en-US" sz="1800" noProof="0" dirty="0"/>
                    </a:p>
                  </a:txBody>
                  <a:tcPr>
                    <a:solidFill>
                      <a:srgbClr val="D0D8E8"/>
                    </a:solidFill>
                  </a:tcPr>
                </a:tc>
                <a:tc>
                  <a:txBody>
                    <a:bodyPr/>
                    <a:lstStyle/>
                    <a:p>
                      <a:pPr algn="r"/>
                      <a:r>
                        <a:rPr lang="en-US" sz="1800" noProof="0" dirty="0" smtClean="0"/>
                        <a:t>249</a:t>
                      </a:r>
                      <a:endParaRPr lang="en-US" sz="1800" noProof="0" dirty="0"/>
                    </a:p>
                  </a:txBody>
                  <a:tcPr>
                    <a:solidFill>
                      <a:srgbClr val="D0D8E8"/>
                    </a:solidFill>
                  </a:tcPr>
                </a:tc>
                <a:tc>
                  <a:txBody>
                    <a:bodyPr/>
                    <a:lstStyle/>
                    <a:p>
                      <a:pPr algn="r"/>
                      <a:r>
                        <a:rPr lang="en-US" sz="1800" noProof="0" dirty="0" smtClean="0"/>
                        <a:t>6 %</a:t>
                      </a:r>
                      <a:endParaRPr lang="en-US" sz="1800" noProof="0" dirty="0"/>
                    </a:p>
                  </a:txBody>
                  <a:tcPr>
                    <a:solidFill>
                      <a:srgbClr val="D0D8E8"/>
                    </a:solidFill>
                  </a:tcPr>
                </a:tc>
              </a:tr>
              <a:tr h="429240">
                <a:tc>
                  <a:txBody>
                    <a:bodyPr/>
                    <a:lstStyle/>
                    <a:p>
                      <a:r>
                        <a:rPr lang="en-US" sz="1800" noProof="0" dirty="0" smtClean="0"/>
                        <a:t>Lighting (internal)</a:t>
                      </a:r>
                      <a:endParaRPr lang="en-US" sz="1800" noProof="0" dirty="0"/>
                    </a:p>
                  </a:txBody>
                  <a:tcPr>
                    <a:solidFill>
                      <a:srgbClr val="E9EDF4"/>
                    </a:solidFill>
                  </a:tcPr>
                </a:tc>
                <a:tc>
                  <a:txBody>
                    <a:bodyPr/>
                    <a:lstStyle/>
                    <a:p>
                      <a:pPr algn="r"/>
                      <a:r>
                        <a:rPr lang="en-US" sz="1800" noProof="0" dirty="0" smtClean="0"/>
                        <a:t>61</a:t>
                      </a:r>
                      <a:endParaRPr lang="en-US" sz="1800" noProof="0" dirty="0"/>
                    </a:p>
                  </a:txBody>
                  <a:tcPr>
                    <a:solidFill>
                      <a:srgbClr val="E9EDF4"/>
                    </a:solidFill>
                  </a:tcPr>
                </a:tc>
                <a:tc>
                  <a:txBody>
                    <a:bodyPr/>
                    <a:lstStyle/>
                    <a:p>
                      <a:pPr algn="r"/>
                      <a:r>
                        <a:rPr lang="en-US" sz="1800" noProof="0" dirty="0" smtClean="0"/>
                        <a:t>7 300</a:t>
                      </a:r>
                      <a:endParaRPr lang="en-US" sz="1800" noProof="0" dirty="0"/>
                    </a:p>
                  </a:txBody>
                  <a:tcPr>
                    <a:solidFill>
                      <a:srgbClr val="E9EDF4"/>
                    </a:solidFill>
                  </a:tcPr>
                </a:tc>
                <a:tc>
                  <a:txBody>
                    <a:bodyPr/>
                    <a:lstStyle/>
                    <a:p>
                      <a:pPr algn="r"/>
                      <a:r>
                        <a:rPr lang="en-US" sz="1800" noProof="0" dirty="0" smtClean="0"/>
                        <a:t>1 168 000</a:t>
                      </a:r>
                      <a:endParaRPr lang="en-US" sz="1800" noProof="0" dirty="0"/>
                    </a:p>
                  </a:txBody>
                  <a:tcPr>
                    <a:solidFill>
                      <a:srgbClr val="E9EDF4"/>
                    </a:solidFill>
                  </a:tcPr>
                </a:tc>
                <a:tc>
                  <a:txBody>
                    <a:bodyPr/>
                    <a:lstStyle/>
                    <a:p>
                      <a:pPr algn="r"/>
                      <a:r>
                        <a:rPr lang="en-US" sz="1800" noProof="0" dirty="0" smtClean="0"/>
                        <a:t>292</a:t>
                      </a:r>
                      <a:endParaRPr lang="en-US" sz="1800" noProof="0" dirty="0"/>
                    </a:p>
                  </a:txBody>
                  <a:tcPr>
                    <a:solidFill>
                      <a:srgbClr val="E9EDF4"/>
                    </a:solidFill>
                  </a:tcPr>
                </a:tc>
                <a:tc>
                  <a:txBody>
                    <a:bodyPr/>
                    <a:lstStyle/>
                    <a:p>
                      <a:pPr algn="r"/>
                      <a:r>
                        <a:rPr lang="en-US" sz="1800" noProof="0" dirty="0" smtClean="0"/>
                        <a:t>7.5 %</a:t>
                      </a:r>
                      <a:endParaRPr lang="en-US" sz="1800" noProof="0" dirty="0"/>
                    </a:p>
                  </a:txBody>
                  <a:tcPr>
                    <a:solidFill>
                      <a:srgbClr val="E9EDF4"/>
                    </a:solidFill>
                  </a:tcPr>
                </a:tc>
              </a:tr>
              <a:tr h="429240">
                <a:tc>
                  <a:txBody>
                    <a:bodyPr/>
                    <a:lstStyle/>
                    <a:p>
                      <a:r>
                        <a:rPr lang="en-US" sz="1800" noProof="0" dirty="0" smtClean="0"/>
                        <a:t>Cooling</a:t>
                      </a:r>
                      <a:endParaRPr lang="en-US" sz="1800" noProof="0" dirty="0"/>
                    </a:p>
                  </a:txBody>
                  <a:tcPr>
                    <a:solidFill>
                      <a:srgbClr val="D0D8E8"/>
                    </a:solidFill>
                  </a:tcPr>
                </a:tc>
                <a:tc>
                  <a:txBody>
                    <a:bodyPr/>
                    <a:lstStyle/>
                    <a:p>
                      <a:pPr algn="r"/>
                      <a:r>
                        <a:rPr lang="en-US" sz="1800" noProof="0" dirty="0" smtClean="0"/>
                        <a:t>333</a:t>
                      </a:r>
                      <a:endParaRPr lang="en-US" sz="1800" noProof="0" dirty="0"/>
                    </a:p>
                  </a:txBody>
                  <a:tcPr>
                    <a:solidFill>
                      <a:srgbClr val="D0D8E8"/>
                    </a:solidFill>
                  </a:tcPr>
                </a:tc>
                <a:tc>
                  <a:txBody>
                    <a:bodyPr/>
                    <a:lstStyle/>
                    <a:p>
                      <a:pPr algn="r"/>
                      <a:r>
                        <a:rPr lang="en-US" sz="1800" noProof="0" dirty="0" smtClean="0"/>
                        <a:t>7 300</a:t>
                      </a:r>
                      <a:endParaRPr lang="en-US" sz="1800" noProof="0" dirty="0"/>
                    </a:p>
                  </a:txBody>
                  <a:tcPr>
                    <a:solidFill>
                      <a:srgbClr val="D0D8E8"/>
                    </a:solidFill>
                  </a:tcPr>
                </a:tc>
                <a:tc>
                  <a:txBody>
                    <a:bodyPr/>
                    <a:lstStyle/>
                    <a:p>
                      <a:pPr algn="r"/>
                      <a:r>
                        <a:rPr lang="en-US" sz="1800" noProof="0" dirty="0" smtClean="0"/>
                        <a:t>6 387 500</a:t>
                      </a:r>
                      <a:endParaRPr lang="en-US" sz="1800" noProof="0" dirty="0"/>
                    </a:p>
                  </a:txBody>
                  <a:tcPr>
                    <a:solidFill>
                      <a:srgbClr val="D0D8E8"/>
                    </a:solidFill>
                  </a:tcPr>
                </a:tc>
                <a:tc>
                  <a:txBody>
                    <a:bodyPr/>
                    <a:lstStyle/>
                    <a:p>
                      <a:pPr algn="r"/>
                      <a:r>
                        <a:rPr lang="en-US" sz="1800" noProof="0" dirty="0" smtClean="0"/>
                        <a:t>1597</a:t>
                      </a:r>
                      <a:endParaRPr lang="en-US" sz="1800" noProof="0" dirty="0"/>
                    </a:p>
                  </a:txBody>
                  <a:tcPr>
                    <a:solidFill>
                      <a:srgbClr val="D0D8E8"/>
                    </a:solidFill>
                  </a:tcPr>
                </a:tc>
                <a:tc>
                  <a:txBody>
                    <a:bodyPr/>
                    <a:lstStyle/>
                    <a:p>
                      <a:pPr algn="r"/>
                      <a:r>
                        <a:rPr lang="en-US" sz="1800" noProof="0" dirty="0" smtClean="0"/>
                        <a:t> 41 %</a:t>
                      </a:r>
                      <a:endParaRPr lang="en-US" sz="1800" noProof="0" dirty="0"/>
                    </a:p>
                  </a:txBody>
                  <a:tcPr>
                    <a:solidFill>
                      <a:srgbClr val="D0D8E8"/>
                    </a:solidFill>
                  </a:tcPr>
                </a:tc>
              </a:tr>
              <a:tr h="429240">
                <a:tc>
                  <a:txBody>
                    <a:bodyPr/>
                    <a:lstStyle/>
                    <a:p>
                      <a:r>
                        <a:rPr lang="en-US" sz="1800" noProof="0" dirty="0" smtClean="0"/>
                        <a:t>Hot Water</a:t>
                      </a:r>
                      <a:endParaRPr lang="en-US" sz="1800" noProof="0" dirty="0"/>
                    </a:p>
                  </a:txBody>
                  <a:tcPr>
                    <a:solidFill>
                      <a:srgbClr val="E9EDF4"/>
                    </a:solidFill>
                  </a:tcPr>
                </a:tc>
                <a:tc>
                  <a:txBody>
                    <a:bodyPr/>
                    <a:lstStyle/>
                    <a:p>
                      <a:pPr algn="r"/>
                      <a:r>
                        <a:rPr lang="en-US" sz="1800" noProof="0" dirty="0" smtClean="0"/>
                        <a:t>180</a:t>
                      </a:r>
                      <a:endParaRPr lang="en-US" sz="1800" noProof="0" dirty="0"/>
                    </a:p>
                  </a:txBody>
                  <a:tcPr>
                    <a:solidFill>
                      <a:srgbClr val="E9EDF4"/>
                    </a:solidFill>
                  </a:tcPr>
                </a:tc>
                <a:tc>
                  <a:txBody>
                    <a:bodyPr/>
                    <a:lstStyle/>
                    <a:p>
                      <a:pPr algn="r"/>
                      <a:r>
                        <a:rPr lang="en-US" sz="1800" noProof="0" dirty="0" smtClean="0"/>
                        <a:t>3 650</a:t>
                      </a:r>
                      <a:endParaRPr lang="en-US" sz="1800" noProof="0" dirty="0"/>
                    </a:p>
                  </a:txBody>
                  <a:tcPr>
                    <a:solidFill>
                      <a:srgbClr val="E9EDF4"/>
                    </a:solidFill>
                  </a:tcPr>
                </a:tc>
                <a:tc>
                  <a:txBody>
                    <a:bodyPr/>
                    <a:lstStyle/>
                    <a:p>
                      <a:pPr algn="r"/>
                      <a:r>
                        <a:rPr lang="en-US" sz="1800" noProof="0" dirty="0" smtClean="0"/>
                        <a:t>1 815 395</a:t>
                      </a:r>
                      <a:endParaRPr lang="en-US" sz="1800" noProof="0" dirty="0"/>
                    </a:p>
                  </a:txBody>
                  <a:tcPr>
                    <a:solidFill>
                      <a:srgbClr val="E9EDF4"/>
                    </a:solidFill>
                  </a:tcPr>
                </a:tc>
                <a:tc>
                  <a:txBody>
                    <a:bodyPr/>
                    <a:lstStyle/>
                    <a:p>
                      <a:pPr algn="r"/>
                      <a:r>
                        <a:rPr lang="en-US" sz="1800" noProof="0" dirty="0" smtClean="0"/>
                        <a:t>454</a:t>
                      </a:r>
                      <a:endParaRPr lang="en-US" sz="1800" noProof="0" dirty="0"/>
                    </a:p>
                  </a:txBody>
                  <a:tcPr>
                    <a:solidFill>
                      <a:srgbClr val="E9EDF4"/>
                    </a:solidFill>
                  </a:tcPr>
                </a:tc>
                <a:tc>
                  <a:txBody>
                    <a:bodyPr/>
                    <a:lstStyle/>
                    <a:p>
                      <a:pPr algn="r"/>
                      <a:r>
                        <a:rPr lang="en-US" sz="1800" noProof="0" dirty="0" smtClean="0"/>
                        <a:t>11.5 %</a:t>
                      </a:r>
                      <a:endParaRPr lang="en-US" sz="1800" noProof="0" dirty="0"/>
                    </a:p>
                  </a:txBody>
                  <a:tcPr>
                    <a:solidFill>
                      <a:srgbClr val="E9EDF4"/>
                    </a:solidFill>
                  </a:tcPr>
                </a:tc>
              </a:tr>
              <a:tr h="776979">
                <a:tc>
                  <a:txBody>
                    <a:bodyPr/>
                    <a:lstStyle/>
                    <a:p>
                      <a:r>
                        <a:rPr lang="en-US" sz="1800" noProof="0" dirty="0" smtClean="0"/>
                        <a:t>Small Power (Accommodation)</a:t>
                      </a:r>
                      <a:endParaRPr lang="en-US" sz="1800" noProof="0" dirty="0"/>
                    </a:p>
                  </a:txBody>
                  <a:tcPr>
                    <a:solidFill>
                      <a:srgbClr val="D0D8E8"/>
                    </a:solidFill>
                  </a:tcPr>
                </a:tc>
                <a:tc>
                  <a:txBody>
                    <a:bodyPr/>
                    <a:lstStyle/>
                    <a:p>
                      <a:pPr algn="r"/>
                      <a:r>
                        <a:rPr lang="en-US" sz="1800" noProof="0" dirty="0" smtClean="0"/>
                        <a:t>158</a:t>
                      </a:r>
                      <a:endParaRPr lang="en-US" sz="1800" noProof="0" dirty="0"/>
                    </a:p>
                  </a:txBody>
                  <a:tcPr>
                    <a:solidFill>
                      <a:srgbClr val="D0D8E8"/>
                    </a:solidFill>
                  </a:tcPr>
                </a:tc>
                <a:tc>
                  <a:txBody>
                    <a:bodyPr/>
                    <a:lstStyle/>
                    <a:p>
                      <a:pPr algn="r"/>
                      <a:r>
                        <a:rPr lang="en-US" sz="1800" noProof="0" dirty="0" smtClean="0"/>
                        <a:t>7 300</a:t>
                      </a:r>
                      <a:endParaRPr lang="en-US" sz="1800" noProof="0" dirty="0"/>
                    </a:p>
                  </a:txBody>
                  <a:tcPr>
                    <a:solidFill>
                      <a:srgbClr val="D0D8E8"/>
                    </a:solidFill>
                  </a:tcPr>
                </a:tc>
                <a:tc>
                  <a:txBody>
                    <a:bodyPr/>
                    <a:lstStyle/>
                    <a:p>
                      <a:pPr algn="r"/>
                      <a:r>
                        <a:rPr lang="en-US" sz="1800" noProof="0" dirty="0" smtClean="0"/>
                        <a:t>3 028 008</a:t>
                      </a:r>
                      <a:endParaRPr lang="en-US" sz="1800" noProof="0" dirty="0"/>
                    </a:p>
                  </a:txBody>
                  <a:tcPr>
                    <a:solidFill>
                      <a:srgbClr val="D0D8E8"/>
                    </a:solidFill>
                  </a:tcPr>
                </a:tc>
                <a:tc>
                  <a:txBody>
                    <a:bodyPr/>
                    <a:lstStyle/>
                    <a:p>
                      <a:pPr algn="r"/>
                      <a:r>
                        <a:rPr lang="en-US" sz="1800" noProof="0" dirty="0" smtClean="0"/>
                        <a:t>760</a:t>
                      </a:r>
                      <a:endParaRPr lang="en-US" sz="1800" noProof="0" dirty="0"/>
                    </a:p>
                  </a:txBody>
                  <a:tcPr>
                    <a:solidFill>
                      <a:srgbClr val="D0D8E8"/>
                    </a:solidFill>
                  </a:tcPr>
                </a:tc>
                <a:tc>
                  <a:txBody>
                    <a:bodyPr/>
                    <a:lstStyle/>
                    <a:p>
                      <a:pPr algn="r"/>
                      <a:r>
                        <a:rPr lang="en-US" sz="1800" noProof="0" dirty="0" smtClean="0"/>
                        <a:t>19.5 %</a:t>
                      </a:r>
                      <a:endParaRPr lang="en-US" sz="1800" noProof="0" dirty="0"/>
                    </a:p>
                  </a:txBody>
                  <a:tcPr>
                    <a:solidFill>
                      <a:srgbClr val="D0D8E8"/>
                    </a:solidFill>
                  </a:tcPr>
                </a:tc>
              </a:tr>
              <a:tr h="429240">
                <a:tc>
                  <a:txBody>
                    <a:bodyPr/>
                    <a:lstStyle/>
                    <a:p>
                      <a:r>
                        <a:rPr lang="en-US" sz="1800" noProof="0" dirty="0" smtClean="0"/>
                        <a:t>Small Power (Office)</a:t>
                      </a:r>
                      <a:endParaRPr lang="en-US" sz="1800" noProof="0" dirty="0"/>
                    </a:p>
                  </a:txBody>
                  <a:tcPr>
                    <a:solidFill>
                      <a:srgbClr val="E9EDF4"/>
                    </a:solidFill>
                  </a:tcPr>
                </a:tc>
                <a:tc>
                  <a:txBody>
                    <a:bodyPr/>
                    <a:lstStyle/>
                    <a:p>
                      <a:pPr algn="r"/>
                      <a:r>
                        <a:rPr lang="en-US" sz="1800" noProof="0" dirty="0" smtClean="0"/>
                        <a:t>82</a:t>
                      </a:r>
                      <a:endParaRPr lang="en-US" sz="1800" noProof="0" dirty="0"/>
                    </a:p>
                  </a:txBody>
                  <a:tcPr>
                    <a:solidFill>
                      <a:srgbClr val="E9EDF4"/>
                    </a:solidFill>
                  </a:tcPr>
                </a:tc>
                <a:tc>
                  <a:txBody>
                    <a:bodyPr/>
                    <a:lstStyle/>
                    <a:p>
                      <a:pPr algn="r"/>
                      <a:r>
                        <a:rPr lang="en-US" sz="1800" noProof="0" dirty="0" smtClean="0"/>
                        <a:t>7 300</a:t>
                      </a:r>
                      <a:endParaRPr lang="en-US" sz="1800" noProof="0" dirty="0"/>
                    </a:p>
                  </a:txBody>
                  <a:tcPr>
                    <a:solidFill>
                      <a:srgbClr val="E9EDF4"/>
                    </a:solidFill>
                  </a:tcPr>
                </a:tc>
                <a:tc>
                  <a:txBody>
                    <a:bodyPr/>
                    <a:lstStyle/>
                    <a:p>
                      <a:pPr algn="r"/>
                      <a:r>
                        <a:rPr lang="en-US" sz="1800" noProof="0" dirty="0" smtClean="0"/>
                        <a:t>1 959 474</a:t>
                      </a:r>
                      <a:endParaRPr lang="en-US" sz="1800" noProof="0" dirty="0"/>
                    </a:p>
                  </a:txBody>
                  <a:tcPr>
                    <a:solidFill>
                      <a:srgbClr val="E9EDF4"/>
                    </a:solidFill>
                  </a:tcPr>
                </a:tc>
                <a:tc>
                  <a:txBody>
                    <a:bodyPr/>
                    <a:lstStyle/>
                    <a:p>
                      <a:pPr algn="r"/>
                      <a:r>
                        <a:rPr lang="en-US" sz="1800" noProof="0" dirty="0" smtClean="0"/>
                        <a:t>490</a:t>
                      </a:r>
                      <a:endParaRPr lang="en-US" sz="1800" noProof="0" dirty="0"/>
                    </a:p>
                  </a:txBody>
                  <a:tcPr>
                    <a:solidFill>
                      <a:srgbClr val="E9EDF4"/>
                    </a:solidFill>
                  </a:tcPr>
                </a:tc>
                <a:tc>
                  <a:txBody>
                    <a:bodyPr/>
                    <a:lstStyle/>
                    <a:p>
                      <a:pPr algn="r"/>
                      <a:r>
                        <a:rPr lang="en-US" sz="1800" noProof="0" dirty="0" smtClean="0"/>
                        <a:t>12.5 %</a:t>
                      </a:r>
                      <a:endParaRPr lang="en-US" sz="1800" noProof="0" dirty="0"/>
                    </a:p>
                  </a:txBody>
                  <a:tcPr>
                    <a:solidFill>
                      <a:srgbClr val="E9EDF4"/>
                    </a:solidFill>
                  </a:tcPr>
                </a:tc>
              </a:tr>
              <a:tr h="429240">
                <a:tc>
                  <a:txBody>
                    <a:bodyPr/>
                    <a:lstStyle/>
                    <a:p>
                      <a:r>
                        <a:rPr lang="en-US" sz="1800" noProof="0" dirty="0" smtClean="0"/>
                        <a:t>Catering</a:t>
                      </a:r>
                      <a:endParaRPr lang="en-US" sz="1800" noProof="0" dirty="0"/>
                    </a:p>
                  </a:txBody>
                  <a:tcPr>
                    <a:solidFill>
                      <a:srgbClr val="D0D8E8"/>
                    </a:solidFill>
                  </a:tcPr>
                </a:tc>
                <a:tc>
                  <a:txBody>
                    <a:bodyPr/>
                    <a:lstStyle/>
                    <a:p>
                      <a:pPr algn="r"/>
                      <a:r>
                        <a:rPr lang="en-US" sz="1800" noProof="0" dirty="0" smtClean="0"/>
                        <a:t>16</a:t>
                      </a:r>
                      <a:endParaRPr lang="en-US" sz="1800" noProof="0" dirty="0"/>
                    </a:p>
                  </a:txBody>
                  <a:tcPr>
                    <a:solidFill>
                      <a:srgbClr val="D0D8E8"/>
                    </a:solidFill>
                  </a:tcPr>
                </a:tc>
                <a:tc>
                  <a:txBody>
                    <a:bodyPr/>
                    <a:lstStyle/>
                    <a:p>
                      <a:pPr algn="r"/>
                      <a:r>
                        <a:rPr lang="en-US" sz="1800" noProof="0" dirty="0" smtClean="0"/>
                        <a:t>Various</a:t>
                      </a:r>
                      <a:endParaRPr lang="en-US" sz="1800" noProof="0" dirty="0"/>
                    </a:p>
                  </a:txBody>
                  <a:tcPr>
                    <a:solidFill>
                      <a:srgbClr val="D0D8E8"/>
                    </a:solidFill>
                  </a:tcPr>
                </a:tc>
                <a:tc>
                  <a:txBody>
                    <a:bodyPr/>
                    <a:lstStyle/>
                    <a:p>
                      <a:pPr algn="r"/>
                      <a:r>
                        <a:rPr lang="en-US" sz="1800" noProof="0" dirty="0" smtClean="0"/>
                        <a:t>155 449</a:t>
                      </a:r>
                      <a:endParaRPr lang="en-US" sz="1800" noProof="0" dirty="0"/>
                    </a:p>
                  </a:txBody>
                  <a:tcPr>
                    <a:solidFill>
                      <a:srgbClr val="D0D8E8"/>
                    </a:solidFill>
                  </a:tcPr>
                </a:tc>
                <a:tc>
                  <a:txBody>
                    <a:bodyPr/>
                    <a:lstStyle/>
                    <a:p>
                      <a:pPr algn="r"/>
                      <a:r>
                        <a:rPr lang="en-US" sz="1800" noProof="0" dirty="0" smtClean="0"/>
                        <a:t>39</a:t>
                      </a:r>
                      <a:endParaRPr lang="en-US" sz="1800" noProof="0" dirty="0"/>
                    </a:p>
                  </a:txBody>
                  <a:tcPr>
                    <a:solidFill>
                      <a:srgbClr val="D0D8E8"/>
                    </a:solidFill>
                  </a:tcPr>
                </a:tc>
                <a:tc>
                  <a:txBody>
                    <a:bodyPr/>
                    <a:lstStyle/>
                    <a:p>
                      <a:pPr algn="r"/>
                      <a:r>
                        <a:rPr lang="en-US" sz="1800" noProof="0" dirty="0" smtClean="0"/>
                        <a:t>1 %</a:t>
                      </a:r>
                      <a:endParaRPr lang="en-US" sz="1800" noProof="0" dirty="0"/>
                    </a:p>
                  </a:txBody>
                  <a:tcPr>
                    <a:solidFill>
                      <a:srgbClr val="D0D8E8"/>
                    </a:solidFill>
                  </a:tcPr>
                </a:tc>
              </a:tr>
              <a:tr h="1124718">
                <a:tc>
                  <a:txBody>
                    <a:bodyPr/>
                    <a:lstStyle/>
                    <a:p>
                      <a:r>
                        <a:rPr lang="en-US" sz="1800" noProof="0" dirty="0" smtClean="0"/>
                        <a:t>Ventilation (fans)</a:t>
                      </a:r>
                      <a:endParaRPr lang="en-US" sz="1800" noProof="0" dirty="0"/>
                    </a:p>
                  </a:txBody>
                  <a:tcPr>
                    <a:solidFill>
                      <a:srgbClr val="E9EDF4"/>
                    </a:solidFill>
                  </a:tcPr>
                </a:tc>
                <a:tc>
                  <a:txBody>
                    <a:bodyPr/>
                    <a:lstStyle/>
                    <a:p>
                      <a:pPr algn="r"/>
                      <a:r>
                        <a:rPr lang="en-US" sz="1800" noProof="0" dirty="0" smtClean="0"/>
                        <a:t>0</a:t>
                      </a:r>
                      <a:endParaRPr lang="en-US" sz="1800" noProof="0" dirty="0"/>
                    </a:p>
                  </a:txBody>
                  <a:tcPr>
                    <a:solidFill>
                      <a:srgbClr val="E9EDF4"/>
                    </a:solidFill>
                  </a:tcPr>
                </a:tc>
                <a:tc>
                  <a:txBody>
                    <a:bodyPr/>
                    <a:lstStyle/>
                    <a:p>
                      <a:pPr algn="r"/>
                      <a:r>
                        <a:rPr lang="en-US" sz="1800" noProof="0" dirty="0" smtClean="0"/>
                        <a:t>0</a:t>
                      </a:r>
                      <a:endParaRPr lang="en-US" sz="1800" noProof="0" dirty="0"/>
                    </a:p>
                  </a:txBody>
                  <a:tcPr>
                    <a:solidFill>
                      <a:srgbClr val="E9EDF4"/>
                    </a:solidFill>
                  </a:tcPr>
                </a:tc>
                <a:tc>
                  <a:txBody>
                    <a:bodyPr/>
                    <a:lstStyle/>
                    <a:p>
                      <a:pPr algn="r"/>
                      <a:r>
                        <a:rPr lang="en-US" sz="1800" noProof="0" dirty="0" smtClean="0"/>
                        <a:t>0</a:t>
                      </a:r>
                      <a:endParaRPr lang="en-US" sz="1800" noProof="0" dirty="0"/>
                    </a:p>
                  </a:txBody>
                  <a:tcPr>
                    <a:solidFill>
                      <a:srgbClr val="E9EDF4"/>
                    </a:solidFill>
                  </a:tcPr>
                </a:tc>
                <a:tc>
                  <a:txBody>
                    <a:bodyPr/>
                    <a:lstStyle/>
                    <a:p>
                      <a:pPr algn="r"/>
                      <a:r>
                        <a:rPr lang="en-US" sz="1800" noProof="0" dirty="0" smtClean="0"/>
                        <a:t>0</a:t>
                      </a:r>
                      <a:endParaRPr lang="en-US" sz="1800" noProof="0" dirty="0"/>
                    </a:p>
                  </a:txBody>
                  <a:tcPr>
                    <a:solidFill>
                      <a:srgbClr val="E9EDF4"/>
                    </a:solidFill>
                  </a:tcPr>
                </a:tc>
                <a:tc>
                  <a:txBody>
                    <a:bodyPr/>
                    <a:lstStyle/>
                    <a:p>
                      <a:pPr algn="r"/>
                      <a:r>
                        <a:rPr lang="en-US" sz="1800" noProof="0" dirty="0" smtClean="0"/>
                        <a:t>Assumed natural</a:t>
                      </a:r>
                      <a:r>
                        <a:rPr lang="en-US" sz="1800" baseline="0" noProof="0" dirty="0" smtClean="0"/>
                        <a:t> ventilation</a:t>
                      </a:r>
                      <a:endParaRPr lang="en-US" sz="1800" noProof="0" dirty="0"/>
                    </a:p>
                  </a:txBody>
                  <a:tcPr>
                    <a:solidFill>
                      <a:srgbClr val="E9EDF4"/>
                    </a:solidFill>
                  </a:tcPr>
                </a:tc>
              </a:tr>
              <a:tr h="776979">
                <a:tc>
                  <a:txBody>
                    <a:bodyPr/>
                    <a:lstStyle/>
                    <a:p>
                      <a:r>
                        <a:rPr lang="en-US" sz="1800" noProof="0" dirty="0" smtClean="0"/>
                        <a:t>Transport</a:t>
                      </a:r>
                      <a:endParaRPr lang="en-US" sz="1800" noProof="0" dirty="0"/>
                    </a:p>
                  </a:txBody>
                  <a:tcPr>
                    <a:solidFill>
                      <a:srgbClr val="D0D8E8"/>
                    </a:solidFill>
                  </a:tcPr>
                </a:tc>
                <a:tc>
                  <a:txBody>
                    <a:bodyPr/>
                    <a:lstStyle/>
                    <a:p>
                      <a:pPr algn="r"/>
                      <a:r>
                        <a:rPr lang="en-US" sz="1800" noProof="0" dirty="0" smtClean="0"/>
                        <a:t>NA</a:t>
                      </a:r>
                      <a:endParaRPr lang="en-US" sz="1800" noProof="0" dirty="0"/>
                    </a:p>
                  </a:txBody>
                  <a:tcPr>
                    <a:solidFill>
                      <a:srgbClr val="D0D8E8"/>
                    </a:solidFill>
                  </a:tcPr>
                </a:tc>
                <a:tc>
                  <a:txBody>
                    <a:bodyPr/>
                    <a:lstStyle/>
                    <a:p>
                      <a:pPr algn="r"/>
                      <a:r>
                        <a:rPr lang="en-US" sz="1800" noProof="0" dirty="0" smtClean="0"/>
                        <a:t>NA</a:t>
                      </a:r>
                      <a:endParaRPr lang="en-US" sz="1800" noProof="0" dirty="0"/>
                    </a:p>
                  </a:txBody>
                  <a:tcPr>
                    <a:solidFill>
                      <a:srgbClr val="D0D8E8"/>
                    </a:solidFill>
                  </a:tcPr>
                </a:tc>
                <a:tc>
                  <a:txBody>
                    <a:bodyPr/>
                    <a:lstStyle/>
                    <a:p>
                      <a:pPr algn="r"/>
                      <a:r>
                        <a:rPr lang="en-US" sz="1800" noProof="0" dirty="0" smtClean="0"/>
                        <a:t>NA</a:t>
                      </a:r>
                      <a:endParaRPr lang="en-US" sz="1800" noProof="0" dirty="0"/>
                    </a:p>
                  </a:txBody>
                  <a:tcPr>
                    <a:solidFill>
                      <a:srgbClr val="D0D8E8"/>
                    </a:solidFill>
                  </a:tcPr>
                </a:tc>
                <a:tc>
                  <a:txBody>
                    <a:bodyPr/>
                    <a:lstStyle/>
                    <a:p>
                      <a:pPr algn="r"/>
                      <a:r>
                        <a:rPr lang="en-US" sz="1800" noProof="0" dirty="0" smtClean="0"/>
                        <a:t>NA</a:t>
                      </a:r>
                      <a:endParaRPr lang="en-US" sz="1800" noProof="0" dirty="0"/>
                    </a:p>
                  </a:txBody>
                  <a:tcPr>
                    <a:solidFill>
                      <a:srgbClr val="D0D8E8"/>
                    </a:solidFill>
                  </a:tcPr>
                </a:tc>
                <a:tc>
                  <a:txBody>
                    <a:bodyPr/>
                    <a:lstStyle/>
                    <a:p>
                      <a:pPr algn="r"/>
                      <a:r>
                        <a:rPr lang="en-US" sz="1800" noProof="0" dirty="0" smtClean="0"/>
                        <a:t>Outside scope</a:t>
                      </a:r>
                      <a:endParaRPr lang="en-US" sz="1800" noProof="0" dirty="0"/>
                    </a:p>
                  </a:txBody>
                  <a:tcPr>
                    <a:solidFill>
                      <a:srgbClr val="D0D8E8"/>
                    </a:solidFill>
                  </a:tcPr>
                </a:tc>
              </a:tr>
              <a:tr h="429240">
                <a:tc>
                  <a:txBody>
                    <a:bodyPr/>
                    <a:lstStyle/>
                    <a:p>
                      <a:r>
                        <a:rPr lang="en-US" sz="1800" noProof="0" dirty="0" smtClean="0"/>
                        <a:t>Total</a:t>
                      </a:r>
                      <a:endParaRPr lang="en-US" sz="1800" noProof="0" dirty="0"/>
                    </a:p>
                  </a:txBody>
                  <a:tcPr>
                    <a:solidFill>
                      <a:srgbClr val="FFFF00"/>
                    </a:solidFill>
                  </a:tcPr>
                </a:tc>
                <a:tc>
                  <a:txBody>
                    <a:bodyPr/>
                    <a:lstStyle/>
                    <a:p>
                      <a:pPr algn="r"/>
                      <a:r>
                        <a:rPr lang="en-US" sz="1800" noProof="0" dirty="0" smtClean="0"/>
                        <a:t>1046</a:t>
                      </a:r>
                      <a:endParaRPr lang="en-US" sz="1800" noProof="0" dirty="0"/>
                    </a:p>
                  </a:txBody>
                  <a:tcPr>
                    <a:solidFill>
                      <a:srgbClr val="FFFF00"/>
                    </a:solidFill>
                  </a:tcPr>
                </a:tc>
                <a:tc>
                  <a:txBody>
                    <a:bodyPr/>
                    <a:lstStyle/>
                    <a:p>
                      <a:pPr algn="r"/>
                      <a:r>
                        <a:rPr lang="en-US" sz="1800" noProof="0" dirty="0" smtClean="0"/>
                        <a:t>34 675</a:t>
                      </a:r>
                      <a:endParaRPr lang="en-US" sz="1800" noProof="0" dirty="0"/>
                    </a:p>
                  </a:txBody>
                  <a:tcPr>
                    <a:solidFill>
                      <a:srgbClr val="FFFF00"/>
                    </a:solidFill>
                  </a:tcPr>
                </a:tc>
                <a:tc>
                  <a:txBody>
                    <a:bodyPr/>
                    <a:lstStyle/>
                    <a:p>
                      <a:pPr algn="r"/>
                      <a:r>
                        <a:rPr lang="en-US" sz="1800" noProof="0" dirty="0" smtClean="0"/>
                        <a:t>15 520 371</a:t>
                      </a:r>
                      <a:endParaRPr lang="en-US" sz="1800" noProof="0" dirty="0"/>
                    </a:p>
                  </a:txBody>
                  <a:tcPr>
                    <a:solidFill>
                      <a:srgbClr val="FFFF00"/>
                    </a:solidFill>
                  </a:tcPr>
                </a:tc>
                <a:tc>
                  <a:txBody>
                    <a:bodyPr/>
                    <a:lstStyle/>
                    <a:p>
                      <a:pPr algn="r"/>
                      <a:r>
                        <a:rPr lang="en-US" sz="1800" noProof="0" dirty="0" smtClean="0"/>
                        <a:t>3 880</a:t>
                      </a:r>
                      <a:endParaRPr lang="en-US" sz="1800" noProof="0" dirty="0"/>
                    </a:p>
                  </a:txBody>
                  <a:tcPr>
                    <a:solidFill>
                      <a:srgbClr val="FFFF00"/>
                    </a:solidFill>
                  </a:tcPr>
                </a:tc>
                <a:tc>
                  <a:txBody>
                    <a:bodyPr/>
                    <a:lstStyle/>
                    <a:p>
                      <a:pPr algn="r"/>
                      <a:endParaRPr lang="en-US" sz="1800" noProof="0" dirty="0"/>
                    </a:p>
                  </a:txBody>
                  <a:tcPr>
                    <a:solidFill>
                      <a:srgbClr val="FFFF00"/>
                    </a:solidFill>
                  </a:tcPr>
                </a:tc>
              </a:tr>
            </a:tbl>
          </a:graphicData>
        </a:graphic>
      </p:graphicFrame>
      <p:sp>
        <p:nvSpPr>
          <p:cNvPr id="4" name="textruta 3"/>
          <p:cNvSpPr txBox="1"/>
          <p:nvPr/>
        </p:nvSpPr>
        <p:spPr>
          <a:xfrm>
            <a:off x="899136" y="8466718"/>
            <a:ext cx="7755265" cy="369332"/>
          </a:xfrm>
          <a:prstGeom prst="rect">
            <a:avLst/>
          </a:prstGeom>
          <a:noFill/>
        </p:spPr>
        <p:txBody>
          <a:bodyPr wrap="none" rtlCol="0">
            <a:spAutoFit/>
          </a:bodyPr>
          <a:lstStyle/>
          <a:p>
            <a:r>
              <a:rPr lang="en-US" dirty="0" smtClean="0"/>
              <a:t>Note: Facts from SWE CAMP Northern Lights MEZ AFGH 2013, 550 PAX</a:t>
            </a:r>
            <a:r>
              <a:rPr lang="sv-SE" dirty="0" smtClean="0"/>
              <a:t> </a:t>
            </a:r>
            <a:endParaRPr lang="sv-SE" dirty="0"/>
          </a:p>
        </p:txBody>
      </p:sp>
      <p:sp>
        <p:nvSpPr>
          <p:cNvPr id="5"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86108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13792" y="1899840"/>
            <a:ext cx="5134122" cy="623740"/>
          </a:xfrm>
          <a:prstGeom prst="rect">
            <a:avLst/>
          </a:prstGeom>
        </p:spPr>
        <p:txBody>
          <a:bodyPr wrap="none" lIns="130028" tIns="65014" rIns="130028" bIns="65014">
            <a:spAutoFit/>
          </a:bodyPr>
          <a:lstStyle/>
          <a:p>
            <a:r>
              <a:rPr lang="en-US" sz="3200" b="1" u="sng" dirty="0" smtClean="0"/>
              <a:t>Main Consumers of Fuel </a:t>
            </a:r>
            <a:endParaRPr lang="sv-SE" sz="3200" b="1" u="sng" dirty="0"/>
          </a:p>
        </p:txBody>
      </p:sp>
      <p:graphicFrame>
        <p:nvGraphicFramePr>
          <p:cNvPr id="4" name="Diagram 3"/>
          <p:cNvGraphicFramePr/>
          <p:nvPr>
            <p:extLst>
              <p:ext uri="{D42A27DB-BD31-4B8C-83A1-F6EECF244321}">
                <p14:modId xmlns:p14="http://schemas.microsoft.com/office/powerpoint/2010/main" val="1121592786"/>
              </p:ext>
            </p:extLst>
          </p:nvPr>
        </p:nvGraphicFramePr>
        <p:xfrm>
          <a:off x="106680" y="3048000"/>
          <a:ext cx="8001000" cy="5687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ulukko 1"/>
          <p:cNvGraphicFramePr>
            <a:graphicFrameLocks noGrp="1"/>
          </p:cNvGraphicFramePr>
          <p:nvPr>
            <p:extLst>
              <p:ext uri="{D42A27DB-BD31-4B8C-83A1-F6EECF244321}">
                <p14:modId xmlns:p14="http://schemas.microsoft.com/office/powerpoint/2010/main" val="1663666929"/>
              </p:ext>
            </p:extLst>
          </p:nvPr>
        </p:nvGraphicFramePr>
        <p:xfrm>
          <a:off x="8207327" y="3048000"/>
          <a:ext cx="4446958" cy="4780280"/>
        </p:xfrm>
        <a:graphic>
          <a:graphicData uri="http://schemas.openxmlformats.org/drawingml/2006/table">
            <a:tbl>
              <a:tblPr firstRow="1" bandRow="1">
                <a:tableStyleId>{5C22544A-7EE6-4342-B048-85BDC9FD1C3A}</a:tableStyleId>
              </a:tblPr>
              <a:tblGrid>
                <a:gridCol w="2223479"/>
                <a:gridCol w="2223479"/>
              </a:tblGrid>
              <a:tr h="370840">
                <a:tc>
                  <a:txBody>
                    <a:bodyPr/>
                    <a:lstStyle/>
                    <a:p>
                      <a:pPr algn="ctr"/>
                      <a:r>
                        <a:rPr lang="en-US" sz="1800" dirty="0" smtClean="0"/>
                        <a:t>Activity</a:t>
                      </a:r>
                      <a:endParaRPr lang="en-US" sz="1800" dirty="0"/>
                    </a:p>
                  </a:txBody>
                  <a:tcPr>
                    <a:solidFill>
                      <a:srgbClr val="4F81BD"/>
                    </a:solidFill>
                  </a:tcPr>
                </a:tc>
                <a:tc>
                  <a:txBody>
                    <a:bodyPr/>
                    <a:lstStyle/>
                    <a:p>
                      <a:pPr algn="ctr"/>
                      <a:r>
                        <a:rPr lang="en-US" sz="1800" dirty="0" smtClean="0"/>
                        <a:t>Fuel</a:t>
                      </a:r>
                      <a:r>
                        <a:rPr lang="en-US" sz="1800" baseline="0" dirty="0" smtClean="0"/>
                        <a:t>  consumption liters (l) / month</a:t>
                      </a:r>
                      <a:endParaRPr lang="en-US" sz="1800" dirty="0"/>
                    </a:p>
                  </a:txBody>
                  <a:tcPr>
                    <a:solidFill>
                      <a:srgbClr val="4F81BD"/>
                    </a:solidFill>
                  </a:tcPr>
                </a:tc>
              </a:tr>
              <a:tr h="370840">
                <a:tc>
                  <a:txBody>
                    <a:bodyPr/>
                    <a:lstStyle/>
                    <a:p>
                      <a:r>
                        <a:rPr lang="en-US" sz="1800" b="1" dirty="0" smtClean="0"/>
                        <a:t>Power production:</a:t>
                      </a:r>
                    </a:p>
                    <a:p>
                      <a:r>
                        <a:rPr lang="en-US" sz="1800" dirty="0" smtClean="0"/>
                        <a:t>Accommodation</a:t>
                      </a:r>
                    </a:p>
                    <a:p>
                      <a:r>
                        <a:rPr lang="en-US" sz="1800" dirty="0" smtClean="0"/>
                        <a:t>Offices</a:t>
                      </a:r>
                    </a:p>
                    <a:p>
                      <a:r>
                        <a:rPr lang="en-US" sz="1800" dirty="0" smtClean="0"/>
                        <a:t>HQ</a:t>
                      </a:r>
                    </a:p>
                    <a:p>
                      <a:r>
                        <a:rPr lang="en-US" sz="1800" dirty="0" smtClean="0"/>
                        <a:t>Kitchen, mess-hall</a:t>
                      </a:r>
                    </a:p>
                    <a:p>
                      <a:r>
                        <a:rPr lang="en-US" sz="1800" dirty="0" smtClean="0"/>
                        <a:t>Communication </a:t>
                      </a:r>
                    </a:p>
                    <a:p>
                      <a:r>
                        <a:rPr lang="en-US" sz="1800" dirty="0" smtClean="0"/>
                        <a:t>Recreation</a:t>
                      </a:r>
                    </a:p>
                    <a:p>
                      <a:r>
                        <a:rPr lang="en-US" sz="1800" dirty="0" smtClean="0"/>
                        <a:t>Others</a:t>
                      </a:r>
                    </a:p>
                  </a:txBody>
                  <a:tcPr>
                    <a:solidFill>
                      <a:srgbClr val="D0D8E8"/>
                    </a:solidFill>
                  </a:tcPr>
                </a:tc>
                <a:tc>
                  <a:txBody>
                    <a:bodyPr/>
                    <a:lstStyle/>
                    <a:p>
                      <a:pPr algn="r"/>
                      <a:r>
                        <a:rPr lang="en-US" sz="1800" b="1" dirty="0" smtClean="0"/>
                        <a:t>(total 90 000) </a:t>
                      </a:r>
                    </a:p>
                    <a:p>
                      <a:pPr algn="r"/>
                      <a:r>
                        <a:rPr lang="en-US" sz="1800" dirty="0" smtClean="0"/>
                        <a:t>36 000</a:t>
                      </a:r>
                    </a:p>
                    <a:p>
                      <a:pPr algn="r"/>
                      <a:r>
                        <a:rPr lang="en-US" sz="1800" dirty="0" smtClean="0"/>
                        <a:t>11 700</a:t>
                      </a:r>
                    </a:p>
                    <a:p>
                      <a:pPr algn="r"/>
                      <a:r>
                        <a:rPr lang="en-US" sz="1800" dirty="0" smtClean="0"/>
                        <a:t>8 100</a:t>
                      </a:r>
                    </a:p>
                    <a:p>
                      <a:pPr algn="r"/>
                      <a:r>
                        <a:rPr lang="en-US" sz="1800" dirty="0" smtClean="0"/>
                        <a:t>7 600</a:t>
                      </a:r>
                    </a:p>
                    <a:p>
                      <a:pPr algn="r"/>
                      <a:r>
                        <a:rPr lang="en-US" sz="1800" dirty="0" smtClean="0"/>
                        <a:t>4 500</a:t>
                      </a:r>
                    </a:p>
                    <a:p>
                      <a:pPr algn="r"/>
                      <a:r>
                        <a:rPr lang="en-US" sz="1800" dirty="0" smtClean="0"/>
                        <a:t>4 500</a:t>
                      </a:r>
                    </a:p>
                    <a:p>
                      <a:pPr algn="r"/>
                      <a:r>
                        <a:rPr lang="en-US" sz="1800" dirty="0" smtClean="0"/>
                        <a:t>17 600</a:t>
                      </a:r>
                      <a:endParaRPr lang="en-US" sz="1800" dirty="0"/>
                    </a:p>
                  </a:txBody>
                  <a:tcPr>
                    <a:solidFill>
                      <a:srgbClr val="D0D8E8"/>
                    </a:solidFill>
                  </a:tcPr>
                </a:tc>
              </a:tr>
              <a:tr h="370840">
                <a:tc>
                  <a:txBody>
                    <a:bodyPr/>
                    <a:lstStyle/>
                    <a:p>
                      <a:r>
                        <a:rPr lang="en-US" sz="1800" b="1" dirty="0" smtClean="0"/>
                        <a:t>Heaters</a:t>
                      </a:r>
                      <a:endParaRPr lang="en-US" sz="1800" b="1" dirty="0"/>
                    </a:p>
                  </a:txBody>
                  <a:tcPr>
                    <a:solidFill>
                      <a:srgbClr val="E9EDF4"/>
                    </a:solidFill>
                  </a:tcPr>
                </a:tc>
                <a:tc>
                  <a:txBody>
                    <a:bodyPr/>
                    <a:lstStyle/>
                    <a:p>
                      <a:pPr algn="r"/>
                      <a:r>
                        <a:rPr lang="en-US" sz="1800" dirty="0" smtClean="0"/>
                        <a:t>14 000 </a:t>
                      </a:r>
                      <a:endParaRPr lang="en-US" sz="1800" dirty="0"/>
                    </a:p>
                  </a:txBody>
                  <a:tcPr>
                    <a:solidFill>
                      <a:srgbClr val="E9EDF4"/>
                    </a:solidFill>
                  </a:tcPr>
                </a:tc>
              </a:tr>
              <a:tr h="370840">
                <a:tc>
                  <a:txBody>
                    <a:bodyPr/>
                    <a:lstStyle/>
                    <a:p>
                      <a:r>
                        <a:rPr lang="en-US" sz="1800" b="1" dirty="0" smtClean="0"/>
                        <a:t>Transportation</a:t>
                      </a:r>
                      <a:endParaRPr lang="en-US" sz="1800" b="1" dirty="0"/>
                    </a:p>
                  </a:txBody>
                  <a:tcPr>
                    <a:solidFill>
                      <a:srgbClr val="D0D8E8"/>
                    </a:solidFill>
                  </a:tcPr>
                </a:tc>
                <a:tc>
                  <a:txBody>
                    <a:bodyPr/>
                    <a:lstStyle/>
                    <a:p>
                      <a:pPr algn="r"/>
                      <a:r>
                        <a:rPr lang="en-US" sz="1800" dirty="0" smtClean="0"/>
                        <a:t>5 500</a:t>
                      </a:r>
                      <a:endParaRPr lang="en-US" sz="1800" dirty="0"/>
                    </a:p>
                  </a:txBody>
                  <a:tcPr>
                    <a:solidFill>
                      <a:srgbClr val="D0D8E8"/>
                    </a:solidFill>
                  </a:tcPr>
                </a:tc>
              </a:tr>
              <a:tr h="370840">
                <a:tc>
                  <a:txBody>
                    <a:bodyPr/>
                    <a:lstStyle/>
                    <a:p>
                      <a:r>
                        <a:rPr lang="en-US" sz="1800" b="1" dirty="0" smtClean="0"/>
                        <a:t>Incinerator</a:t>
                      </a:r>
                      <a:endParaRPr lang="en-US" sz="1800" b="1" dirty="0"/>
                    </a:p>
                  </a:txBody>
                  <a:tcPr>
                    <a:solidFill>
                      <a:srgbClr val="E9EDF4"/>
                    </a:solidFill>
                  </a:tcPr>
                </a:tc>
                <a:tc>
                  <a:txBody>
                    <a:bodyPr/>
                    <a:lstStyle/>
                    <a:p>
                      <a:pPr algn="r"/>
                      <a:r>
                        <a:rPr lang="en-US" sz="1800" dirty="0" smtClean="0"/>
                        <a:t>3 000</a:t>
                      </a:r>
                      <a:endParaRPr lang="en-US" sz="1800" dirty="0"/>
                    </a:p>
                  </a:txBody>
                  <a:tcPr>
                    <a:solidFill>
                      <a:srgbClr val="E9EDF4"/>
                    </a:solidFill>
                  </a:tcPr>
                </a:tc>
              </a:tr>
              <a:tr h="370840">
                <a:tc>
                  <a:txBody>
                    <a:bodyPr/>
                    <a:lstStyle/>
                    <a:p>
                      <a:r>
                        <a:rPr lang="en-US" sz="1800" b="1" dirty="0" smtClean="0"/>
                        <a:t>Other users</a:t>
                      </a:r>
                      <a:endParaRPr lang="en-US" sz="1800" b="1" dirty="0"/>
                    </a:p>
                  </a:txBody>
                  <a:tcPr>
                    <a:solidFill>
                      <a:srgbClr val="D0D8E8"/>
                    </a:solidFill>
                  </a:tcPr>
                </a:tc>
                <a:tc>
                  <a:txBody>
                    <a:bodyPr/>
                    <a:lstStyle/>
                    <a:p>
                      <a:pPr algn="r"/>
                      <a:r>
                        <a:rPr lang="en-US" sz="1800" dirty="0" smtClean="0"/>
                        <a:t>3 900</a:t>
                      </a:r>
                      <a:endParaRPr lang="en-US" sz="1800" dirty="0"/>
                    </a:p>
                  </a:txBody>
                  <a:tcPr>
                    <a:solidFill>
                      <a:srgbClr val="D0D8E8"/>
                    </a:solidFill>
                  </a:tcPr>
                </a:tc>
              </a:tr>
              <a:tr h="370840">
                <a:tc>
                  <a:txBody>
                    <a:bodyPr/>
                    <a:lstStyle/>
                    <a:p>
                      <a:r>
                        <a:rPr lang="en-US" sz="1800" b="1" dirty="0" smtClean="0"/>
                        <a:t>Total</a:t>
                      </a:r>
                      <a:endParaRPr lang="en-US" sz="1800" b="1" dirty="0"/>
                    </a:p>
                  </a:txBody>
                  <a:tcPr>
                    <a:solidFill>
                      <a:srgbClr val="E9EDF4"/>
                    </a:solidFill>
                  </a:tcPr>
                </a:tc>
                <a:tc>
                  <a:txBody>
                    <a:bodyPr/>
                    <a:lstStyle/>
                    <a:p>
                      <a:pPr algn="r"/>
                      <a:r>
                        <a:rPr lang="en-US" sz="1800" b="1" dirty="0" smtClean="0"/>
                        <a:t>116 400</a:t>
                      </a:r>
                      <a:endParaRPr lang="en-US" sz="1800" b="1" dirty="0"/>
                    </a:p>
                  </a:txBody>
                  <a:tcPr>
                    <a:solidFill>
                      <a:srgbClr val="E9EDF4"/>
                    </a:solidFill>
                  </a:tcPr>
                </a:tc>
              </a:tr>
            </a:tbl>
          </a:graphicData>
        </a:graphic>
      </p:graphicFrame>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
        <p:nvSpPr>
          <p:cNvPr id="5" name="Title 4"/>
          <p:cNvSpPr>
            <a:spLocks noGrp="1"/>
          </p:cNvSpPr>
          <p:nvPr>
            <p:ph type="title"/>
          </p:nvPr>
        </p:nvSpPr>
        <p:spPr/>
        <p:txBody>
          <a:bodyPr/>
          <a:lstStyle/>
          <a:p>
            <a:pPr lvl="0">
              <a:defRPr/>
            </a:pPr>
            <a:r>
              <a:rPr lang="sv-SE" sz="4000" dirty="0"/>
              <a:t>CPX ENERGEX 2012 - NATO</a:t>
            </a:r>
            <a:endParaRPr lang="lt-LT" sz="4000" dirty="0">
              <a:solidFill>
                <a:schemeClr val="tx2">
                  <a:satMod val="130000"/>
                </a:schemeClr>
              </a:solidFill>
            </a:endParaRPr>
          </a:p>
        </p:txBody>
      </p:sp>
    </p:spTree>
    <p:extLst>
      <p:ext uri="{BB962C8B-B14F-4D97-AF65-F5344CB8AC3E}">
        <p14:creationId xmlns:p14="http://schemas.microsoft.com/office/powerpoint/2010/main" val="1366528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1337480" y="1801504"/>
            <a:ext cx="10413242" cy="7014950"/>
            <a:chOff x="1176865" y="1347614"/>
            <a:chExt cx="10888413" cy="7679604"/>
          </a:xfrm>
        </p:grpSpPr>
        <p:pic>
          <p:nvPicPr>
            <p:cNvPr id="6" name="Bildobjekt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6865" y="1347614"/>
              <a:ext cx="10888413" cy="7679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ktangulär 6"/>
            <p:cNvSpPr/>
            <p:nvPr/>
          </p:nvSpPr>
          <p:spPr>
            <a:xfrm>
              <a:off x="5058450" y="5750587"/>
              <a:ext cx="3183938" cy="972749"/>
            </a:xfrm>
            <a:prstGeom prst="wedgeRectCallout">
              <a:avLst/>
            </a:prstGeom>
          </p:spPr>
          <p:style>
            <a:lnRef idx="2">
              <a:schemeClr val="dk1"/>
            </a:lnRef>
            <a:fillRef idx="1">
              <a:schemeClr val="lt1"/>
            </a:fillRef>
            <a:effectRef idx="0">
              <a:schemeClr val="dk1"/>
            </a:effectRef>
            <a:fontRef idx="minor">
              <a:schemeClr val="dk1"/>
            </a:fontRef>
          </p:style>
          <p:txBody>
            <a:bodyPr lIns="130028" tIns="65014" rIns="130028" bIns="65014" rtlCol="0" anchor="ctr"/>
            <a:lstStyle/>
            <a:p>
              <a:pPr algn="ctr"/>
              <a:r>
                <a:rPr lang="en-US" sz="2000" dirty="0" smtClean="0"/>
                <a:t>Offices, HQ &amp; communication - 27 %</a:t>
              </a:r>
              <a:endParaRPr lang="en-US" sz="2000" dirty="0"/>
            </a:p>
          </p:txBody>
        </p:sp>
        <p:sp>
          <p:nvSpPr>
            <p:cNvPr id="8" name="Rektangulär 7"/>
            <p:cNvSpPr/>
            <p:nvPr/>
          </p:nvSpPr>
          <p:spPr>
            <a:xfrm>
              <a:off x="8809305" y="3056921"/>
              <a:ext cx="3101597" cy="921552"/>
            </a:xfrm>
            <a:prstGeom prst="wedgeRectCallout">
              <a:avLst/>
            </a:prstGeom>
          </p:spPr>
          <p:style>
            <a:lnRef idx="2">
              <a:schemeClr val="dk1"/>
            </a:lnRef>
            <a:fillRef idx="1">
              <a:schemeClr val="lt1"/>
            </a:fillRef>
            <a:effectRef idx="0">
              <a:schemeClr val="dk1"/>
            </a:effectRef>
            <a:fontRef idx="minor">
              <a:schemeClr val="dk1"/>
            </a:fontRef>
          </p:style>
          <p:txBody>
            <a:bodyPr lIns="130028" tIns="65014" rIns="130028" bIns="65014" rtlCol="0" anchor="ctr"/>
            <a:lstStyle/>
            <a:p>
              <a:pPr algn="ctr"/>
              <a:r>
                <a:rPr lang="en-US" sz="2000" dirty="0" smtClean="0"/>
                <a:t>Accommodations - 40%</a:t>
              </a:r>
              <a:endParaRPr lang="en-US" sz="2000" dirty="0"/>
            </a:p>
          </p:txBody>
        </p:sp>
        <p:sp>
          <p:nvSpPr>
            <p:cNvPr id="9" name="Rektangulär 8"/>
            <p:cNvSpPr/>
            <p:nvPr/>
          </p:nvSpPr>
          <p:spPr>
            <a:xfrm>
              <a:off x="2147261" y="2555165"/>
              <a:ext cx="3418240" cy="1147528"/>
            </a:xfrm>
            <a:prstGeom prst="wedgeRectCallout">
              <a:avLst/>
            </a:prstGeom>
          </p:spPr>
          <p:style>
            <a:lnRef idx="2">
              <a:schemeClr val="dk1"/>
            </a:lnRef>
            <a:fillRef idx="1">
              <a:schemeClr val="lt1"/>
            </a:fillRef>
            <a:effectRef idx="0">
              <a:schemeClr val="dk1"/>
            </a:effectRef>
            <a:fontRef idx="minor">
              <a:schemeClr val="dk1"/>
            </a:fontRef>
          </p:style>
          <p:txBody>
            <a:bodyPr lIns="130028" tIns="65014" rIns="130028" bIns="65014" rtlCol="0" anchor="ctr"/>
            <a:lstStyle/>
            <a:p>
              <a:pPr algn="ctr"/>
              <a:r>
                <a:rPr lang="en-US" sz="2000" dirty="0" smtClean="0"/>
                <a:t>Other; </a:t>
              </a:r>
              <a:r>
                <a:rPr lang="en-US" altLang="sv-SE" sz="2000" dirty="0" smtClean="0"/>
                <a:t>medical, sanitary, laundry,  w</a:t>
              </a:r>
              <a:r>
                <a:rPr lang="en-US" sz="2000" dirty="0" smtClean="0"/>
                <a:t>orkshops</a:t>
              </a:r>
            </a:p>
            <a:p>
              <a:pPr algn="ctr"/>
              <a:r>
                <a:rPr lang="en-US" altLang="sv-SE" sz="2000" dirty="0" smtClean="0"/>
                <a:t>etc. - </a:t>
              </a:r>
              <a:r>
                <a:rPr lang="en-US" sz="2000" dirty="0" smtClean="0"/>
                <a:t>20 %</a:t>
              </a:r>
              <a:endParaRPr lang="en-US" sz="2000" dirty="0"/>
            </a:p>
          </p:txBody>
        </p:sp>
        <p:sp>
          <p:nvSpPr>
            <p:cNvPr id="10" name="Rektangulär 9"/>
            <p:cNvSpPr/>
            <p:nvPr/>
          </p:nvSpPr>
          <p:spPr>
            <a:xfrm>
              <a:off x="9741966" y="5750587"/>
              <a:ext cx="2168936" cy="460776"/>
            </a:xfrm>
            <a:prstGeom prst="wedgeRectCallout">
              <a:avLst/>
            </a:prstGeom>
          </p:spPr>
          <p:style>
            <a:lnRef idx="2">
              <a:schemeClr val="dk1"/>
            </a:lnRef>
            <a:fillRef idx="1">
              <a:schemeClr val="lt1"/>
            </a:fillRef>
            <a:effectRef idx="0">
              <a:schemeClr val="dk1"/>
            </a:effectRef>
            <a:fontRef idx="minor">
              <a:schemeClr val="dk1"/>
            </a:fontRef>
          </p:style>
          <p:txBody>
            <a:bodyPr lIns="130028" tIns="65014" rIns="130028" bIns="65014" rtlCol="0" anchor="ctr"/>
            <a:lstStyle/>
            <a:p>
              <a:pPr algn="ctr"/>
              <a:r>
                <a:rPr lang="en-US" sz="2000" dirty="0" smtClean="0"/>
                <a:t>Welfare - 5 %</a:t>
              </a:r>
              <a:endParaRPr lang="en-US" sz="2000" dirty="0"/>
            </a:p>
          </p:txBody>
        </p:sp>
        <p:sp>
          <p:nvSpPr>
            <p:cNvPr id="13" name="Rektangulär 7"/>
            <p:cNvSpPr/>
            <p:nvPr/>
          </p:nvSpPr>
          <p:spPr>
            <a:xfrm>
              <a:off x="6200092" y="3446706"/>
              <a:ext cx="2334948" cy="921552"/>
            </a:xfrm>
            <a:prstGeom prst="wedgeRectCallout">
              <a:avLst/>
            </a:prstGeom>
          </p:spPr>
          <p:style>
            <a:lnRef idx="2">
              <a:schemeClr val="dk1"/>
            </a:lnRef>
            <a:fillRef idx="1">
              <a:schemeClr val="lt1"/>
            </a:fillRef>
            <a:effectRef idx="0">
              <a:schemeClr val="dk1"/>
            </a:effectRef>
            <a:fontRef idx="minor">
              <a:schemeClr val="dk1"/>
            </a:fontRef>
          </p:style>
          <p:txBody>
            <a:bodyPr lIns="130028" tIns="65014" rIns="130028" bIns="65014" rtlCol="0" anchor="ctr"/>
            <a:lstStyle/>
            <a:p>
              <a:pPr algn="ctr"/>
              <a:r>
                <a:rPr lang="en-US" sz="2000" dirty="0" smtClean="0"/>
                <a:t>Kitchen &amp; mess hall - 8 %</a:t>
              </a:r>
              <a:endParaRPr lang="en-US" sz="2000" dirty="0"/>
            </a:p>
          </p:txBody>
        </p:sp>
      </p:grpSp>
      <p:sp>
        <p:nvSpPr>
          <p:cNvPr id="12"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
        <p:nvSpPr>
          <p:cNvPr id="3" name="Title 2"/>
          <p:cNvSpPr>
            <a:spLocks noGrp="1"/>
          </p:cNvSpPr>
          <p:nvPr>
            <p:ph type="title"/>
          </p:nvPr>
        </p:nvSpPr>
        <p:spPr>
          <a:xfrm>
            <a:off x="1552014" y="530461"/>
            <a:ext cx="9969130" cy="1083557"/>
          </a:xfrm>
        </p:spPr>
        <p:txBody>
          <a:bodyPr/>
          <a:lstStyle/>
          <a:p>
            <a:pPr lvl="0" fontAlgn="auto">
              <a:spcBef>
                <a:spcPts val="0"/>
              </a:spcBef>
              <a:spcAft>
                <a:spcPts val="0"/>
              </a:spcAft>
              <a:defRPr/>
            </a:pPr>
            <a:r>
              <a:rPr lang="sv-SE" sz="4000" kern="1200" dirty="0">
                <a:solidFill>
                  <a:srgbClr val="000000"/>
                </a:solidFill>
                <a:ea typeface="+mn-ea"/>
                <a:cs typeface="+mn-cs"/>
              </a:rPr>
              <a:t>CPX ENERGEX 2012 - NATO</a:t>
            </a:r>
            <a:r>
              <a:rPr lang="lt-LT" sz="4000" kern="1200" dirty="0">
                <a:solidFill>
                  <a:srgbClr val="000000">
                    <a:satMod val="130000"/>
                  </a:srgbClr>
                </a:solidFill>
                <a:ea typeface="+mn-ea"/>
                <a:cs typeface="+mn-cs"/>
              </a:rPr>
              <a:t/>
            </a:r>
            <a:br>
              <a:rPr lang="lt-LT" sz="4000" kern="1200" dirty="0">
                <a:solidFill>
                  <a:srgbClr val="000000">
                    <a:satMod val="130000"/>
                  </a:srgbClr>
                </a:solidFill>
                <a:ea typeface="+mn-ea"/>
                <a:cs typeface="+mn-cs"/>
              </a:rPr>
            </a:br>
            <a:endParaRPr lang="en-US" dirty="0"/>
          </a:p>
        </p:txBody>
      </p:sp>
    </p:spTree>
    <p:extLst>
      <p:ext uri="{BB962C8B-B14F-4D97-AF65-F5344CB8AC3E}">
        <p14:creationId xmlns:p14="http://schemas.microsoft.com/office/powerpoint/2010/main" val="3603034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Camp Nobel, Mali - Swedish Armed Forces</a:t>
            </a:r>
            <a:endParaRPr lang="en-US" sz="4000" b="1" dirty="0"/>
          </a:p>
        </p:txBody>
      </p:sp>
      <p:sp>
        <p:nvSpPr>
          <p:cNvPr id="3" name="Content Placeholder 2"/>
          <p:cNvSpPr>
            <a:spLocks noGrp="1"/>
          </p:cNvSpPr>
          <p:nvPr>
            <p:ph sz="half" idx="1"/>
          </p:nvPr>
        </p:nvSpPr>
        <p:spPr>
          <a:xfrm>
            <a:off x="484233" y="1859707"/>
            <a:ext cx="12697349" cy="6435878"/>
          </a:xfrm>
          <a:prstGeom prst="rect">
            <a:avLst/>
          </a:prstGeom>
        </p:spPr>
        <p:txBody>
          <a:bodyPr lIns="130028" tIns="65014" rIns="130028" bIns="65014">
            <a:normAutofit/>
          </a:bodyPr>
          <a:lstStyle/>
          <a:p>
            <a:pPr marL="0" indent="0">
              <a:buNone/>
            </a:pPr>
            <a:r>
              <a:rPr lang="en-US" sz="3200" b="1" dirty="0" smtClean="0"/>
              <a:t>Energy Demand Challenges</a:t>
            </a:r>
          </a:p>
          <a:p>
            <a:pPr marL="457200" indent="-457200">
              <a:buFont typeface="Arial" panose="020B0604020202020204" pitchFamily="34" charset="0"/>
              <a:buChar char="•"/>
            </a:pPr>
            <a:r>
              <a:rPr lang="en-US" sz="2800" dirty="0" smtClean="0"/>
              <a:t>High consumption of diesel for operations</a:t>
            </a:r>
          </a:p>
          <a:p>
            <a:pPr marL="457200" indent="-457200">
              <a:buFont typeface="Arial" panose="020B0604020202020204" pitchFamily="34" charset="0"/>
              <a:buChar char="•"/>
            </a:pPr>
            <a:r>
              <a:rPr lang="en-US" sz="2800" dirty="0" smtClean="0"/>
              <a:t>Periodic lack of fuel for operations due to high consumption and limited fuel supply</a:t>
            </a:r>
          </a:p>
          <a:p>
            <a:pPr marL="457200" indent="-457200">
              <a:buFont typeface="Arial" panose="020B0604020202020204" pitchFamily="34" charset="0"/>
              <a:buChar char="•"/>
            </a:pPr>
            <a:r>
              <a:rPr lang="en-US" sz="2800" dirty="0" smtClean="0"/>
              <a:t>Poor fuel quality resulted in poor local air quality and equipment efficiency</a:t>
            </a:r>
          </a:p>
          <a:p>
            <a:pPr marL="457200" indent="-457200">
              <a:buFont typeface="Arial" panose="020B0604020202020204" pitchFamily="34" charset="0"/>
              <a:buChar char="•"/>
            </a:pPr>
            <a:r>
              <a:rPr lang="en-US" sz="2800" dirty="0" smtClean="0"/>
              <a:t>Some older equipment required more fuel than newer equipment would have required</a:t>
            </a:r>
          </a:p>
          <a:p>
            <a:pPr marL="457200" indent="-457200">
              <a:buFont typeface="Arial" panose="020B0604020202020204" pitchFamily="34" charset="0"/>
              <a:buChar char="•"/>
            </a:pPr>
            <a:r>
              <a:rPr lang="en-US" sz="2800" dirty="0" smtClean="0"/>
              <a:t>No alternative energy sources installed (per December 2015)</a:t>
            </a:r>
            <a:endParaRPr lang="en-US" sz="28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1046" y="6144885"/>
            <a:ext cx="6998034" cy="2771516"/>
          </a:xfrm>
          <a:prstGeom prst="rect">
            <a:avLst/>
          </a:prstGeom>
          <a:ln>
            <a:noFill/>
          </a:ln>
          <a:effectLst>
            <a:outerShdw blurRad="292100" dist="139700" dir="2700000" algn="tl" rotWithShape="0">
              <a:srgbClr val="333333">
                <a:alpha val="65000"/>
              </a:srgbClr>
            </a:outerShdw>
          </a:effectLst>
        </p:spPr>
      </p:pic>
      <p:sp>
        <p:nvSpPr>
          <p:cNvPr id="6" name="Rektangel 5"/>
          <p:cNvSpPr/>
          <p:nvPr/>
        </p:nvSpPr>
        <p:spPr>
          <a:xfrm>
            <a:off x="1461046" y="8916401"/>
            <a:ext cx="5371862" cy="377519"/>
          </a:xfrm>
          <a:prstGeom prst="rect">
            <a:avLst/>
          </a:prstGeom>
        </p:spPr>
        <p:txBody>
          <a:bodyPr wrap="square" lIns="130028" tIns="65014" rIns="130028" bIns="65014">
            <a:spAutoFit/>
          </a:bodyPr>
          <a:lstStyle/>
          <a:p>
            <a:r>
              <a:rPr lang="en-US" sz="1600" i="1" dirty="0" smtClean="0"/>
              <a:t>Picture credits: FOI (Swedish research agency</a:t>
            </a:r>
            <a:r>
              <a:rPr lang="sv-SE" sz="1600" i="1" dirty="0" smtClean="0"/>
              <a:t>)</a:t>
            </a:r>
            <a:endParaRPr lang="sv-SE" sz="1600" i="1" dirty="0"/>
          </a:p>
        </p:txBody>
      </p:sp>
      <p:sp>
        <p:nvSpPr>
          <p:cNvPr id="8" name="textruta 7"/>
          <p:cNvSpPr txBox="1"/>
          <p:nvPr/>
        </p:nvSpPr>
        <p:spPr>
          <a:xfrm>
            <a:off x="8891337" y="6448926"/>
            <a:ext cx="3419526" cy="1846659"/>
          </a:xfrm>
          <a:prstGeom prst="rect">
            <a:avLst/>
          </a:prstGeom>
          <a:noFill/>
        </p:spPr>
        <p:txBody>
          <a:bodyPr wrap="none" rtlCol="0">
            <a:spAutoFit/>
          </a:bodyPr>
          <a:lstStyle/>
          <a:p>
            <a:r>
              <a:rPr lang="en-US" sz="2400" b="1" dirty="0" smtClean="0"/>
              <a:t>Note: </a:t>
            </a:r>
          </a:p>
          <a:p>
            <a:endParaRPr lang="en-US" dirty="0" smtClean="0"/>
          </a:p>
          <a:p>
            <a:r>
              <a:rPr lang="en-US" sz="2400" dirty="0" smtClean="0"/>
              <a:t>SWE Camp Nobel Mali </a:t>
            </a:r>
          </a:p>
          <a:p>
            <a:r>
              <a:rPr lang="en-US" sz="2400" dirty="0" smtClean="0"/>
              <a:t>(Timbuktu) 2014, </a:t>
            </a:r>
          </a:p>
          <a:p>
            <a:r>
              <a:rPr lang="en-US" sz="2400" dirty="0" smtClean="0"/>
              <a:t>made for 250 </a:t>
            </a:r>
            <a:r>
              <a:rPr lang="en-US" sz="2400" dirty="0" err="1" smtClean="0"/>
              <a:t>Pax</a:t>
            </a:r>
            <a:r>
              <a:rPr lang="en-US" sz="2400" dirty="0" smtClean="0"/>
              <a:t>.</a:t>
            </a:r>
            <a:r>
              <a:rPr lang="sv-SE" sz="2400" dirty="0" smtClean="0"/>
              <a:t> </a:t>
            </a:r>
            <a:endParaRPr lang="sv-SE" sz="2400" dirty="0"/>
          </a:p>
        </p:txBody>
      </p:sp>
      <p:sp>
        <p:nvSpPr>
          <p:cNvPr id="7"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36019569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normAutofit fontScale="90000"/>
          </a:bodyPr>
          <a:lstStyle/>
          <a:p>
            <a:pPr algn="ctr"/>
            <a:r>
              <a:rPr lang="en-US" sz="3600" b="1" dirty="0" smtClean="0"/>
              <a:t>Camp Northern Lights, Afghanistan, 2011-2012 Swedish Armed Forces</a:t>
            </a:r>
            <a:endParaRPr lang="en-US" sz="3600" b="1" dirty="0"/>
          </a:p>
        </p:txBody>
      </p:sp>
      <p:sp>
        <p:nvSpPr>
          <p:cNvPr id="10" name="textruta 9"/>
          <p:cNvSpPr txBox="1"/>
          <p:nvPr/>
        </p:nvSpPr>
        <p:spPr>
          <a:xfrm>
            <a:off x="380926" y="1891637"/>
            <a:ext cx="12097344" cy="562185"/>
          </a:xfrm>
          <a:prstGeom prst="rect">
            <a:avLst/>
          </a:prstGeom>
          <a:noFill/>
        </p:spPr>
        <p:txBody>
          <a:bodyPr wrap="square" lIns="130028" tIns="65014" rIns="130028" bIns="65014" rtlCol="0">
            <a:spAutoFit/>
          </a:bodyPr>
          <a:lstStyle/>
          <a:p>
            <a:pPr algn="ctr"/>
            <a:r>
              <a:rPr lang="en-US" sz="2800" dirty="0" smtClean="0"/>
              <a:t>Seasonal variations for energy usage throughout one year in Afghanistan</a:t>
            </a:r>
            <a:endParaRPr lang="en-US" sz="2800" dirty="0"/>
          </a:p>
        </p:txBody>
      </p:sp>
      <p:sp>
        <p:nvSpPr>
          <p:cNvPr id="12" name="textruta 11"/>
          <p:cNvSpPr txBox="1"/>
          <p:nvPr/>
        </p:nvSpPr>
        <p:spPr>
          <a:xfrm>
            <a:off x="1101005" y="8488034"/>
            <a:ext cx="11037751" cy="869962"/>
          </a:xfrm>
          <a:prstGeom prst="rect">
            <a:avLst/>
          </a:prstGeom>
          <a:noFill/>
        </p:spPr>
        <p:txBody>
          <a:bodyPr wrap="square" lIns="130028" tIns="65014" rIns="130028" bIns="65014" rtlCol="0">
            <a:spAutoFit/>
          </a:bodyPr>
          <a:lstStyle/>
          <a:p>
            <a:pPr algn="ctr"/>
            <a:r>
              <a:rPr lang="en-US" sz="2400" dirty="0" smtClean="0"/>
              <a:t>During the 2011-2012, 25 air-conditioning units and kitchen facilities consumed 24% of all electrical energy at the camp (550 </a:t>
            </a:r>
            <a:r>
              <a:rPr lang="en-US" sz="2400" dirty="0" err="1" smtClean="0"/>
              <a:t>Pax</a:t>
            </a:r>
            <a:r>
              <a:rPr lang="en-US" sz="2400" dirty="0" smtClean="0"/>
              <a:t>) the entire year.</a:t>
            </a:r>
            <a:endParaRPr lang="en-US"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38" y="2815388"/>
            <a:ext cx="12539338"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11507758" y="7498080"/>
            <a:ext cx="1261996" cy="523220"/>
          </a:xfrm>
          <a:prstGeom prst="rect">
            <a:avLst/>
          </a:prstGeom>
          <a:solidFill>
            <a:schemeClr val="bg1"/>
          </a:solidFill>
        </p:spPr>
        <p:txBody>
          <a:bodyPr wrap="square" rtlCol="0">
            <a:spAutoFit/>
          </a:bodyPr>
          <a:lstStyle/>
          <a:p>
            <a:r>
              <a:rPr lang="en-US" sz="2800" dirty="0" smtClean="0"/>
              <a:t>Week</a:t>
            </a:r>
            <a:endParaRPr lang="en-US" sz="2800" dirty="0"/>
          </a:p>
        </p:txBody>
      </p:sp>
      <p:sp>
        <p:nvSpPr>
          <p:cNvPr id="7"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535400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ctr"/>
            <a:r>
              <a:rPr lang="en-US" sz="3600" b="1" dirty="0" smtClean="0"/>
              <a:t>Real-Time Energy Monitoring</a:t>
            </a:r>
            <a:br>
              <a:rPr lang="en-US" sz="3600" b="1" dirty="0" smtClean="0"/>
            </a:br>
            <a:r>
              <a:rPr lang="en-US" sz="3600" b="1" dirty="0" smtClean="0"/>
              <a:t>Operation NANOOK 2012, Canada</a:t>
            </a:r>
            <a:endParaRPr lang="en-US" sz="3600" b="1" dirty="0"/>
          </a:p>
        </p:txBody>
      </p:sp>
      <p:pic>
        <p:nvPicPr>
          <p:cNvPr id="8" name="Picture 1"/>
          <p:cNvPicPr/>
          <p:nvPr/>
        </p:nvPicPr>
        <p:blipFill rotWithShape="1">
          <a:blip r:embed="rId3" cstate="email">
            <a:extLst>
              <a:ext uri="{28A0092B-C50C-407E-A947-70E740481C1C}">
                <a14:useLocalDpi xmlns:a14="http://schemas.microsoft.com/office/drawing/2010/main"/>
              </a:ext>
            </a:extLst>
          </a:blip>
          <a:srcRect/>
          <a:stretch/>
        </p:blipFill>
        <p:spPr bwMode="auto">
          <a:xfrm>
            <a:off x="1605062" y="1779662"/>
            <a:ext cx="9473540" cy="7272808"/>
          </a:xfrm>
          <a:prstGeom prst="rect">
            <a:avLst/>
          </a:prstGeom>
          <a:ln>
            <a:noFill/>
          </a:ln>
          <a:extLst>
            <a:ext uri="{53640926-AAD7-44D8-BBD7-CCE9431645EC}">
              <a14:shadowObscured xmlns:a14="http://schemas.microsoft.com/office/drawing/2010/main"/>
            </a:ext>
          </a:extLst>
        </p:spPr>
      </p:pic>
      <p:sp>
        <p:nvSpPr>
          <p:cNvPr id="5" name="textruta 4"/>
          <p:cNvSpPr txBox="1"/>
          <p:nvPr/>
        </p:nvSpPr>
        <p:spPr>
          <a:xfrm>
            <a:off x="2973214" y="3931191"/>
            <a:ext cx="1229824" cy="584775"/>
          </a:xfrm>
          <a:prstGeom prst="rect">
            <a:avLst/>
          </a:prstGeom>
          <a:solidFill>
            <a:schemeClr val="bg1"/>
          </a:solidFill>
        </p:spPr>
        <p:txBody>
          <a:bodyPr wrap="none" rtlCol="0">
            <a:spAutoFit/>
          </a:bodyPr>
          <a:lstStyle/>
          <a:p>
            <a:r>
              <a:rPr lang="en-US" sz="1600" b="1" dirty="0" smtClean="0">
                <a:latin typeface="Arial Narrow" panose="020B0606020202030204" pitchFamily="34" charset="0"/>
              </a:rPr>
              <a:t>Refrigeration</a:t>
            </a:r>
          </a:p>
          <a:p>
            <a:r>
              <a:rPr lang="en-US" sz="1600" b="1" dirty="0" smtClean="0">
                <a:latin typeface="Arial Narrow" panose="020B0606020202030204" pitchFamily="34" charset="0"/>
              </a:rPr>
              <a:t>14%</a:t>
            </a:r>
            <a:endParaRPr lang="en-US" sz="1600" b="1" dirty="0">
              <a:latin typeface="Arial Narrow" panose="020B0606020202030204" pitchFamily="34" charset="0"/>
            </a:endParaRPr>
          </a:p>
        </p:txBody>
      </p:sp>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3141433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sv-SE" dirty="0" smtClean="0">
                <a:ea typeface="ＭＳ Ｐゴシック" pitchFamily="34" charset="-128"/>
              </a:rPr>
              <a:t>Production, Storage and Distribution</a:t>
            </a:r>
          </a:p>
        </p:txBody>
      </p:sp>
      <p:sp>
        <p:nvSpPr>
          <p:cNvPr id="6" name="Rektangel 3"/>
          <p:cNvSpPr/>
          <p:nvPr/>
        </p:nvSpPr>
        <p:spPr>
          <a:xfrm>
            <a:off x="11393846" y="1977"/>
            <a:ext cx="1609367" cy="393890"/>
          </a:xfrm>
          <a:prstGeom prst="rect">
            <a:avLst/>
          </a:prstGeom>
        </p:spPr>
        <p:txBody>
          <a:bodyPr wrap="square" lIns="130028" tIns="65014" rIns="130028" bIns="65014">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700" dirty="0"/>
              <a:t>2017_ver 1.0</a:t>
            </a:r>
          </a:p>
        </p:txBody>
      </p:sp>
    </p:spTree>
    <p:extLst>
      <p:ext uri="{BB962C8B-B14F-4D97-AF65-F5344CB8AC3E}">
        <p14:creationId xmlns:p14="http://schemas.microsoft.com/office/powerpoint/2010/main" val="1519250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05194" y="216711"/>
            <a:ext cx="10924648" cy="1083557"/>
          </a:xfrm>
        </p:spPr>
        <p:txBody>
          <a:bodyPr/>
          <a:lstStyle/>
          <a:p>
            <a:pPr algn="ctr"/>
            <a:r>
              <a:rPr lang="en-GB" altLang="sv-SE" sz="4000" b="1" dirty="0" smtClean="0"/>
              <a:t>Potential Energy Sources and Technologies</a:t>
            </a:r>
            <a:endParaRPr lang="sv-SE" altLang="sv-SE" sz="4000" b="1" dirty="0" smtClean="0"/>
          </a:p>
        </p:txBody>
      </p:sp>
      <p:sp>
        <p:nvSpPr>
          <p:cNvPr id="22531" name="Rectangle 3"/>
          <p:cNvSpPr>
            <a:spLocks noGrp="1" noChangeArrowheads="1"/>
          </p:cNvSpPr>
          <p:nvPr>
            <p:ph sz="half" idx="1"/>
          </p:nvPr>
        </p:nvSpPr>
        <p:spPr>
          <a:xfrm>
            <a:off x="203298" y="1720763"/>
            <a:ext cx="3442188" cy="6435878"/>
          </a:xfrm>
          <a:prstGeom prst="rect">
            <a:avLst/>
          </a:prstGeom>
        </p:spPr>
        <p:txBody>
          <a:bodyPr lIns="130028" tIns="65014" rIns="130028" bIns="65014">
            <a:noAutofit/>
          </a:bodyPr>
          <a:lstStyle/>
          <a:p>
            <a:pPr marL="0" indent="0">
              <a:buNone/>
            </a:pPr>
            <a:r>
              <a:rPr lang="en-GB" altLang="sv-SE" sz="3200" dirty="0" smtClean="0"/>
              <a:t>Sources:</a:t>
            </a:r>
          </a:p>
          <a:p>
            <a:pPr marL="571500" indent="-571500">
              <a:buFont typeface="Arial" panose="020B0604020202020204" pitchFamily="34" charset="0"/>
              <a:buChar char="•"/>
            </a:pPr>
            <a:r>
              <a:rPr lang="en-GB" altLang="sv-SE" sz="3200" dirty="0"/>
              <a:t>Biomass </a:t>
            </a:r>
          </a:p>
          <a:p>
            <a:pPr marL="571500" indent="-571500">
              <a:buFont typeface="Arial" panose="020B0604020202020204" pitchFamily="34" charset="0"/>
              <a:buChar char="•"/>
            </a:pPr>
            <a:r>
              <a:rPr lang="en-GB" altLang="sv-SE" sz="3200" dirty="0"/>
              <a:t>Biogas</a:t>
            </a:r>
          </a:p>
          <a:p>
            <a:pPr marL="571500" indent="-571500">
              <a:buFont typeface="Arial" panose="020B0604020202020204" pitchFamily="34" charset="0"/>
              <a:buChar char="•"/>
            </a:pPr>
            <a:r>
              <a:rPr lang="en-GB" altLang="sv-SE" sz="3200" dirty="0"/>
              <a:t>Natural </a:t>
            </a:r>
            <a:r>
              <a:rPr lang="en-GB" altLang="sv-SE" sz="3200" dirty="0" smtClean="0"/>
              <a:t>gas</a:t>
            </a:r>
          </a:p>
          <a:p>
            <a:pPr marL="571500" indent="-571500">
              <a:buFont typeface="Arial" panose="020B0604020202020204" pitchFamily="34" charset="0"/>
              <a:buChar char="•"/>
            </a:pPr>
            <a:r>
              <a:rPr lang="en-GB" altLang="sv-SE" sz="3200" dirty="0" smtClean="0"/>
              <a:t>Wind</a:t>
            </a:r>
          </a:p>
          <a:p>
            <a:pPr marL="571500" indent="-571500">
              <a:buFont typeface="Arial" panose="020B0604020202020204" pitchFamily="34" charset="0"/>
              <a:buChar char="•"/>
            </a:pPr>
            <a:r>
              <a:rPr lang="en-GB" altLang="sv-SE" sz="3200" dirty="0" smtClean="0"/>
              <a:t>Solar</a:t>
            </a:r>
          </a:p>
          <a:p>
            <a:pPr marL="571500" indent="-571500">
              <a:buFont typeface="Arial" panose="020B0604020202020204" pitchFamily="34" charset="0"/>
              <a:buChar char="•"/>
            </a:pPr>
            <a:r>
              <a:rPr lang="en-GB" altLang="sv-SE" sz="3200" dirty="0" smtClean="0"/>
              <a:t>Solid waste</a:t>
            </a:r>
          </a:p>
          <a:p>
            <a:pPr marL="571500" indent="-571500">
              <a:buFont typeface="Arial" panose="020B0604020202020204" pitchFamily="34" charset="0"/>
              <a:buChar char="•"/>
            </a:pPr>
            <a:r>
              <a:rPr lang="en-GB" altLang="sv-SE" sz="3200" dirty="0" smtClean="0"/>
              <a:t>Host-nation infrastructure</a:t>
            </a:r>
            <a:endParaRPr lang="en-GB" altLang="sv-SE" sz="3200" dirty="0"/>
          </a:p>
          <a:p>
            <a:pPr marL="0" indent="0">
              <a:buNone/>
            </a:pPr>
            <a:endParaRPr lang="en-GB" altLang="sv-SE" sz="3200" dirty="0" smtClean="0"/>
          </a:p>
          <a:p>
            <a:endParaRPr lang="en-GB" altLang="sv-SE" sz="3200" dirty="0"/>
          </a:p>
          <a:p>
            <a:pPr marL="571500" indent="-571500">
              <a:buFont typeface="Arial" panose="020B0604020202020204" pitchFamily="34" charset="0"/>
              <a:buChar char="•"/>
            </a:pPr>
            <a:endParaRPr lang="sv-SE" altLang="sv-SE" sz="3200" dirty="0"/>
          </a:p>
        </p:txBody>
      </p:sp>
      <p:pic>
        <p:nvPicPr>
          <p:cNvPr id="7" name="Picture 6" descr="\\filer1-ume\annwal\Desktop\Solcellsstudie\CAN\Main component solar panels 2 with wind turbines.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645486" y="1720763"/>
            <a:ext cx="4300075" cy="282407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376" t="-7408"/>
          <a:stretch/>
        </p:blipFill>
        <p:spPr>
          <a:xfrm>
            <a:off x="3645486" y="5690072"/>
            <a:ext cx="4276556" cy="2783158"/>
          </a:xfrm>
          <a:prstGeom prst="rect">
            <a:avLst/>
          </a:prstGeom>
          <a:ln>
            <a:noFill/>
          </a:ln>
          <a:effectLst>
            <a:outerShdw blurRad="292100" dist="139700" dir="2700000" algn="tl" rotWithShape="0">
              <a:srgbClr val="333333">
                <a:alpha val="65000"/>
              </a:srgbClr>
            </a:outerShdw>
          </a:effectLst>
        </p:spPr>
      </p:pic>
      <p:sp>
        <p:nvSpPr>
          <p:cNvPr id="6" name="textruta 5"/>
          <p:cNvSpPr txBox="1"/>
          <p:nvPr/>
        </p:nvSpPr>
        <p:spPr>
          <a:xfrm>
            <a:off x="4747797" y="4677070"/>
            <a:ext cx="3291840" cy="377519"/>
          </a:xfrm>
          <a:prstGeom prst="rect">
            <a:avLst/>
          </a:prstGeom>
          <a:noFill/>
        </p:spPr>
        <p:txBody>
          <a:bodyPr wrap="square" lIns="130028" tIns="65014" rIns="130028" bIns="65014" rtlCol="0">
            <a:spAutoFit/>
          </a:bodyPr>
          <a:lstStyle/>
          <a:p>
            <a:r>
              <a:rPr lang="sv-SE" sz="1600" i="1" dirty="0"/>
              <a:t>Photo credit: </a:t>
            </a:r>
            <a:r>
              <a:rPr lang="sv-SE" sz="1600" i="1" dirty="0" smtClean="0"/>
              <a:t>Canadian </a:t>
            </a:r>
            <a:r>
              <a:rPr lang="sv-SE" sz="1600" i="1" dirty="0"/>
              <a:t>Forces</a:t>
            </a:r>
          </a:p>
        </p:txBody>
      </p:sp>
      <p:sp>
        <p:nvSpPr>
          <p:cNvPr id="8" name="textruta 7"/>
          <p:cNvSpPr txBox="1"/>
          <p:nvPr/>
        </p:nvSpPr>
        <p:spPr>
          <a:xfrm>
            <a:off x="5298906" y="8575678"/>
            <a:ext cx="2623136" cy="377519"/>
          </a:xfrm>
          <a:prstGeom prst="rect">
            <a:avLst/>
          </a:prstGeom>
          <a:noFill/>
        </p:spPr>
        <p:txBody>
          <a:bodyPr wrap="square" lIns="130028" tIns="65014" rIns="130028" bIns="65014" rtlCol="0">
            <a:spAutoFit/>
          </a:bodyPr>
          <a:lstStyle/>
          <a:p>
            <a:r>
              <a:rPr lang="sv-SE" sz="1600" i="1" dirty="0"/>
              <a:t>Photo </a:t>
            </a:r>
            <a:r>
              <a:rPr lang="sv-SE" sz="1600" i="1" dirty="0" err="1"/>
              <a:t>credit</a:t>
            </a:r>
            <a:r>
              <a:rPr lang="sv-SE" sz="1600" i="1" dirty="0"/>
              <a:t>: </a:t>
            </a:r>
            <a:r>
              <a:rPr lang="sv-SE" sz="1600" i="1" dirty="0" smtClean="0"/>
              <a:t>Swedish FOI</a:t>
            </a:r>
            <a:endParaRPr lang="sv-SE" sz="1600" i="1" dirty="0"/>
          </a:p>
        </p:txBody>
      </p:sp>
      <p:sp>
        <p:nvSpPr>
          <p:cNvPr id="9"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
        <p:nvSpPr>
          <p:cNvPr id="10" name="Rectangle 3"/>
          <p:cNvSpPr>
            <a:spLocks noGrp="1" noChangeArrowheads="1"/>
          </p:cNvSpPr>
          <p:nvPr>
            <p:ph sz="half" idx="1"/>
          </p:nvPr>
        </p:nvSpPr>
        <p:spPr>
          <a:xfrm>
            <a:off x="8446320" y="1720763"/>
            <a:ext cx="4745045" cy="6435878"/>
          </a:xfrm>
          <a:prstGeom prst="rect">
            <a:avLst/>
          </a:prstGeom>
        </p:spPr>
        <p:txBody>
          <a:bodyPr lIns="130028" tIns="65014" rIns="130028" bIns="65014">
            <a:noAutofit/>
          </a:bodyPr>
          <a:lstStyle/>
          <a:p>
            <a:pPr marL="0" indent="0">
              <a:buNone/>
            </a:pPr>
            <a:r>
              <a:rPr lang="en-GB" altLang="sv-SE" sz="3200" dirty="0" smtClean="0"/>
              <a:t>Technologies:</a:t>
            </a:r>
          </a:p>
          <a:p>
            <a:pPr marL="571500" indent="-571500">
              <a:buFont typeface="Arial" panose="020B0604020202020204" pitchFamily="34" charset="0"/>
              <a:buChar char="•"/>
            </a:pPr>
            <a:r>
              <a:rPr lang="en-GB" altLang="sv-SE" sz="3200" dirty="0" smtClean="0"/>
              <a:t>Generators</a:t>
            </a:r>
            <a:endParaRPr lang="en-GB" altLang="sv-SE" sz="3200" dirty="0"/>
          </a:p>
          <a:p>
            <a:pPr marL="571500" indent="-571500">
              <a:buFont typeface="Arial" panose="020B0604020202020204" pitchFamily="34" charset="0"/>
              <a:buChar char="•"/>
            </a:pPr>
            <a:r>
              <a:rPr lang="en-GB" altLang="sv-SE" sz="3200" dirty="0"/>
              <a:t>Photovoltaic Cells</a:t>
            </a:r>
          </a:p>
          <a:p>
            <a:pPr marL="571500" indent="-571500">
              <a:buFont typeface="Arial" panose="020B0604020202020204" pitchFamily="34" charset="0"/>
              <a:buChar char="•"/>
            </a:pPr>
            <a:r>
              <a:rPr lang="en-GB" altLang="sv-SE" sz="3200" dirty="0"/>
              <a:t>Solar thermal </a:t>
            </a:r>
            <a:endParaRPr lang="en-GB" altLang="sv-SE" sz="3200" dirty="0" smtClean="0"/>
          </a:p>
          <a:p>
            <a:pPr marL="0" indent="0">
              <a:buNone/>
            </a:pPr>
            <a:r>
              <a:rPr lang="en-GB" altLang="sv-SE" sz="3200" dirty="0"/>
              <a:t> </a:t>
            </a:r>
            <a:r>
              <a:rPr lang="en-GB" altLang="sv-SE" sz="3200" dirty="0" smtClean="0"/>
              <a:t>    heating</a:t>
            </a:r>
            <a:endParaRPr lang="en-GB" altLang="sv-SE" sz="3200" dirty="0"/>
          </a:p>
          <a:p>
            <a:pPr marL="571500" indent="-571500">
              <a:buFont typeface="Arial" panose="020B0604020202020204" pitchFamily="34" charset="0"/>
              <a:buChar char="•"/>
            </a:pPr>
            <a:r>
              <a:rPr lang="en-GB" altLang="sv-SE" sz="3200" dirty="0"/>
              <a:t>Wind turbines </a:t>
            </a:r>
            <a:endParaRPr lang="en-GB" altLang="sv-SE" sz="3200" dirty="0" smtClean="0"/>
          </a:p>
          <a:p>
            <a:pPr marL="571500" indent="-571500">
              <a:buFont typeface="Arial" panose="020B0604020202020204" pitchFamily="34" charset="0"/>
              <a:buChar char="•"/>
            </a:pPr>
            <a:r>
              <a:rPr lang="en-GB" altLang="sv-SE" sz="3200" dirty="0" smtClean="0"/>
              <a:t>Micro</a:t>
            </a:r>
            <a:r>
              <a:rPr lang="en-GB" altLang="sv-SE" sz="3200" dirty="0"/>
              <a:t>-hydro </a:t>
            </a:r>
            <a:endParaRPr lang="en-GB" altLang="sv-SE" sz="3200" dirty="0" smtClean="0"/>
          </a:p>
          <a:p>
            <a:pPr marL="0" indent="0">
              <a:buNone/>
            </a:pPr>
            <a:r>
              <a:rPr lang="en-GB" altLang="sv-SE" sz="3200" dirty="0" smtClean="0"/>
              <a:t>     installations</a:t>
            </a:r>
            <a:endParaRPr lang="en-GB" altLang="sv-SE" sz="3200" dirty="0"/>
          </a:p>
          <a:p>
            <a:pPr marL="571500" indent="-571500">
              <a:buFont typeface="Arial" panose="020B0604020202020204" pitchFamily="34" charset="0"/>
              <a:buChar char="•"/>
            </a:pPr>
            <a:r>
              <a:rPr lang="nl-NL" altLang="sv-SE" sz="3200" dirty="0"/>
              <a:t>Waste to energy</a:t>
            </a:r>
          </a:p>
          <a:p>
            <a:pPr marL="571500" indent="-571500">
              <a:buFont typeface="Arial" panose="020B0604020202020204" pitchFamily="34" charset="0"/>
              <a:buChar char="•"/>
            </a:pPr>
            <a:r>
              <a:rPr lang="nl-NL" altLang="sv-SE" sz="3200" dirty="0"/>
              <a:t>Micro grid</a:t>
            </a:r>
            <a:endParaRPr lang="en-GB" altLang="sv-SE" sz="3200" dirty="0"/>
          </a:p>
          <a:p>
            <a:pPr marL="571500" indent="-571500">
              <a:buFont typeface="Arial" panose="020B0604020202020204" pitchFamily="34" charset="0"/>
              <a:buChar char="•"/>
            </a:pPr>
            <a:r>
              <a:rPr lang="nl-NL" altLang="sv-SE" sz="3200" dirty="0"/>
              <a:t>Hybrid systems</a:t>
            </a:r>
            <a:endParaRPr lang="en-GB" altLang="sv-SE" sz="3200" dirty="0"/>
          </a:p>
          <a:p>
            <a:pPr marL="0" indent="0">
              <a:buNone/>
            </a:pPr>
            <a:endParaRPr lang="en-GB" altLang="sv-SE" sz="3200" dirty="0"/>
          </a:p>
          <a:p>
            <a:pPr marL="571500" indent="-571500">
              <a:buFont typeface="Arial" panose="020B0604020202020204" pitchFamily="34" charset="0"/>
              <a:buChar char="•"/>
            </a:pPr>
            <a:endParaRPr lang="sv-SE" altLang="sv-SE" sz="3200" dirty="0"/>
          </a:p>
        </p:txBody>
      </p:sp>
    </p:spTree>
    <p:extLst>
      <p:ext uri="{BB962C8B-B14F-4D97-AF65-F5344CB8AC3E}">
        <p14:creationId xmlns:p14="http://schemas.microsoft.com/office/powerpoint/2010/main" val="706860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511408" y="1851670"/>
            <a:ext cx="7014188" cy="69127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21" tIns="48760" rIns="97521" bIns="4876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SzPct val="12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25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2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25000"/>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r>
              <a:rPr lang="en-US" altLang="sv-SE" sz="3200" b="1" dirty="0" smtClean="0"/>
              <a:t>Advantages</a:t>
            </a:r>
          </a:p>
          <a:p>
            <a:pPr lvl="1">
              <a:buSzPct val="100000"/>
            </a:pPr>
            <a:r>
              <a:rPr lang="en-US" altLang="sv-SE" sz="3000" dirty="0" smtClean="0"/>
              <a:t>Well-known, reliable concept</a:t>
            </a:r>
          </a:p>
          <a:p>
            <a:pPr lvl="1">
              <a:buSzPct val="100000"/>
            </a:pPr>
            <a:r>
              <a:rPr lang="en-US" altLang="sv-SE" sz="3000" dirty="0" smtClean="0">
                <a:latin typeface="Arial" panose="020B0604020202020204" pitchFamily="34" charset="0"/>
                <a:cs typeface="Arial" panose="020B0604020202020204" pitchFamily="34" charset="0"/>
              </a:rPr>
              <a:t>Low upfront capital cost</a:t>
            </a:r>
            <a:endParaRPr lang="en-US" altLang="sv-SE" sz="3000" dirty="0" smtClean="0"/>
          </a:p>
          <a:p>
            <a:pPr>
              <a:buSzPct val="100000"/>
            </a:pPr>
            <a:r>
              <a:rPr lang="en-US" altLang="sv-SE" sz="3200" b="1" dirty="0" smtClean="0"/>
              <a:t>Disadvantages </a:t>
            </a:r>
          </a:p>
          <a:p>
            <a:pPr lvl="1">
              <a:buSzPct val="100000"/>
            </a:pPr>
            <a:r>
              <a:rPr lang="en-US" altLang="sv-SE" sz="3000" dirty="0" smtClean="0">
                <a:latin typeface="Arial" panose="020B0604020202020204" pitchFamily="34" charset="0"/>
                <a:cs typeface="Arial" panose="020B0604020202020204" pitchFamily="34" charset="0"/>
              </a:rPr>
              <a:t>High operating costs</a:t>
            </a:r>
            <a:endParaRPr lang="en-US" altLang="sv-SE" sz="3000" dirty="0" smtClean="0">
              <a:latin typeface="Times New Roman" panose="02020603050405020304" pitchFamily="18" charset="0"/>
            </a:endParaRPr>
          </a:p>
          <a:p>
            <a:pPr lvl="1">
              <a:buSzPct val="100000"/>
            </a:pPr>
            <a:r>
              <a:rPr lang="en-US" altLang="sv-SE" sz="3000" dirty="0" smtClean="0">
                <a:latin typeface="Arial" panose="020B0604020202020204" pitchFamily="34" charset="0"/>
                <a:cs typeface="Arial" panose="020B0604020202020204" pitchFamily="34" charset="0"/>
              </a:rPr>
              <a:t>High maintenance requirements</a:t>
            </a:r>
          </a:p>
          <a:p>
            <a:pPr lvl="1">
              <a:buSzPct val="100000"/>
            </a:pPr>
            <a:r>
              <a:rPr lang="en-US" altLang="sv-SE" sz="3000" dirty="0" smtClean="0">
                <a:latin typeface="Arial" panose="020B0604020202020204" pitchFamily="34" charset="0"/>
                <a:cs typeface="Arial" panose="020B0604020202020204" pitchFamily="34" charset="0"/>
              </a:rPr>
              <a:t>High logistics burden</a:t>
            </a:r>
            <a:endParaRPr lang="en-US" altLang="sv-SE" sz="3000" dirty="0" smtClean="0">
              <a:latin typeface="Times New Roman" panose="02020603050405020304" pitchFamily="18" charset="0"/>
            </a:endParaRPr>
          </a:p>
          <a:p>
            <a:pPr lvl="1">
              <a:buSzPct val="100000"/>
            </a:pPr>
            <a:r>
              <a:rPr lang="en-US" altLang="sv-SE" sz="3000" dirty="0" smtClean="0"/>
              <a:t>Ineffective</a:t>
            </a:r>
          </a:p>
          <a:p>
            <a:pPr lvl="1">
              <a:buSzPct val="100000"/>
            </a:pPr>
            <a:r>
              <a:rPr lang="en-US" altLang="sv-SE" sz="3000" dirty="0" smtClean="0"/>
              <a:t>Noisy</a:t>
            </a:r>
          </a:p>
          <a:p>
            <a:pPr lvl="1">
              <a:buSzPct val="100000"/>
            </a:pPr>
            <a:r>
              <a:rPr lang="en-US" altLang="sv-SE" sz="3000" dirty="0" smtClean="0"/>
              <a:t>Spill risks</a:t>
            </a:r>
          </a:p>
          <a:p>
            <a:pPr>
              <a:buSzPct val="100000"/>
            </a:pPr>
            <a:r>
              <a:rPr lang="en-US" altLang="sv-SE" sz="3200" b="1" dirty="0" smtClean="0"/>
              <a:t>Limitations</a:t>
            </a:r>
          </a:p>
          <a:p>
            <a:pPr lvl="1">
              <a:buSzPct val="100000"/>
            </a:pPr>
            <a:r>
              <a:rPr lang="en-US" altLang="sv-SE" sz="3000" dirty="0" smtClean="0"/>
              <a:t>Fuel availability</a:t>
            </a:r>
          </a:p>
          <a:p>
            <a:pPr lvl="1">
              <a:buSzPct val="100000"/>
            </a:pPr>
            <a:r>
              <a:rPr lang="en-US" altLang="sv-SE" sz="3000" dirty="0" smtClean="0"/>
              <a:t>Fuel quality</a:t>
            </a:r>
            <a:endParaRPr lang="en-US" altLang="sv-SE" sz="3000" dirty="0"/>
          </a:p>
        </p:txBody>
      </p:sp>
      <p:graphicFrame>
        <p:nvGraphicFramePr>
          <p:cNvPr id="3" name="Content Placeholder 6"/>
          <p:cNvGraphicFramePr>
            <a:graphicFrameLocks/>
          </p:cNvGraphicFramePr>
          <p:nvPr>
            <p:extLst/>
          </p:nvPr>
        </p:nvGraphicFramePr>
        <p:xfrm>
          <a:off x="7525595" y="1856965"/>
          <a:ext cx="4307313" cy="804556"/>
        </p:xfrm>
        <a:graphic>
          <a:graphicData uri="http://schemas.openxmlformats.org/drawingml/2006/table">
            <a:tbl>
              <a:tblPr firstRow="1" bandRow="1">
                <a:tableStyleId>{5C22544A-7EE6-4342-B048-85BDC9FD1C3A}</a:tableStyleId>
              </a:tblPr>
              <a:tblGrid>
                <a:gridCol w="1435771"/>
                <a:gridCol w="1435771"/>
                <a:gridCol w="1435771"/>
              </a:tblGrid>
              <a:tr h="400873">
                <a:tc gridSpan="3">
                  <a:txBody>
                    <a:bodyPr/>
                    <a:lstStyle/>
                    <a:p>
                      <a:pPr algn="ctr"/>
                      <a:r>
                        <a:rPr lang="en-US" sz="2000" b="0" dirty="0" smtClean="0">
                          <a:solidFill>
                            <a:schemeClr val="tx1"/>
                          </a:solidFill>
                        </a:rPr>
                        <a:t>Duration Suitability</a:t>
                      </a:r>
                      <a:r>
                        <a:rPr lang="en-US" sz="2000" b="0" baseline="0" dirty="0" smtClean="0">
                          <a:solidFill>
                            <a:schemeClr val="tx1"/>
                          </a:solidFill>
                        </a:rPr>
                        <a:t> Index</a:t>
                      </a:r>
                      <a:endParaRPr lang="en-US" sz="2000" b="0" dirty="0">
                        <a:solidFill>
                          <a:schemeClr val="tx1"/>
                        </a:solidFill>
                      </a:endParaRPr>
                    </a:p>
                  </a:txBody>
                  <a:tcPr marL="97524" marR="97524" marT="48739" marB="48739">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400873">
                <a:tc>
                  <a:txBody>
                    <a:bodyPr/>
                    <a:lstStyle/>
                    <a:p>
                      <a:pPr algn="ctr"/>
                      <a:r>
                        <a:rPr lang="en-US" sz="2000" dirty="0" smtClean="0">
                          <a:solidFill>
                            <a:schemeClr val="tx1"/>
                          </a:solidFill>
                        </a:rPr>
                        <a:t>Short</a:t>
                      </a:r>
                      <a:endParaRPr lang="en-US" sz="2000" dirty="0">
                        <a:solidFill>
                          <a:schemeClr val="tx1"/>
                        </a:solidFill>
                      </a:endParaRPr>
                    </a:p>
                  </a:txBody>
                  <a:tcPr marL="97524" marR="97524" marT="48739" marB="48739">
                    <a:solidFill>
                      <a:srgbClr val="00B050"/>
                    </a:solidFill>
                  </a:tcPr>
                </a:tc>
                <a:tc>
                  <a:txBody>
                    <a:bodyPr/>
                    <a:lstStyle/>
                    <a:p>
                      <a:pPr algn="ctr"/>
                      <a:r>
                        <a:rPr lang="en-US" sz="2000" dirty="0" smtClean="0">
                          <a:solidFill>
                            <a:schemeClr val="tx1"/>
                          </a:solidFill>
                        </a:rPr>
                        <a:t>Medium</a:t>
                      </a:r>
                      <a:endParaRPr lang="en-US" sz="2000" dirty="0">
                        <a:solidFill>
                          <a:schemeClr val="tx1"/>
                        </a:solidFill>
                      </a:endParaRPr>
                    </a:p>
                  </a:txBody>
                  <a:tcPr marL="97524" marR="97524" marT="48739" marB="48739">
                    <a:solidFill>
                      <a:srgbClr val="FFFF00"/>
                    </a:solidFill>
                  </a:tcPr>
                </a:tc>
                <a:tc>
                  <a:txBody>
                    <a:bodyPr/>
                    <a:lstStyle/>
                    <a:p>
                      <a:pPr algn="ctr"/>
                      <a:r>
                        <a:rPr lang="en-US" sz="2000" dirty="0" smtClean="0">
                          <a:solidFill>
                            <a:schemeClr val="tx1"/>
                          </a:solidFill>
                        </a:rPr>
                        <a:t>Long</a:t>
                      </a:r>
                      <a:endParaRPr lang="en-US" sz="2000" dirty="0">
                        <a:solidFill>
                          <a:schemeClr val="tx1"/>
                        </a:solidFill>
                      </a:endParaRPr>
                    </a:p>
                  </a:txBody>
                  <a:tcPr marL="97524" marR="97524" marT="48739" marB="48739">
                    <a:solidFill>
                      <a:srgbClr val="FF0000"/>
                    </a:solidFill>
                  </a:tcPr>
                </a:tc>
              </a:tr>
            </a:tbl>
          </a:graphicData>
        </a:graphic>
      </p:graphicFrame>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9718" y="3230374"/>
            <a:ext cx="4824594" cy="3068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176480" y="6819833"/>
            <a:ext cx="5559947" cy="962295"/>
          </a:xfrm>
          <a:prstGeom prst="rect">
            <a:avLst/>
          </a:prstGeom>
          <a:solidFill>
            <a:srgbClr val="00B050"/>
          </a:solidFill>
        </p:spPr>
        <p:txBody>
          <a:bodyPr wrap="square" lIns="130028" tIns="65014" rIns="130028" bIns="65014">
            <a:spAutoFit/>
          </a:bodyPr>
          <a:lstStyle/>
          <a:p>
            <a:pPr lvl="1"/>
            <a:r>
              <a:rPr lang="nl-NL" altLang="sv-SE" b="1" dirty="0">
                <a:solidFill>
                  <a:schemeClr val="bg1"/>
                </a:solidFill>
              </a:rPr>
              <a:t>Savings up to 30% - 50% possible due to </a:t>
            </a:r>
            <a:r>
              <a:rPr lang="nl-NL" altLang="sv-SE" b="1" dirty="0" smtClean="0">
                <a:solidFill>
                  <a:schemeClr val="bg1"/>
                </a:solidFill>
              </a:rPr>
              <a:t>demand-controlled </a:t>
            </a:r>
            <a:r>
              <a:rPr lang="nl-NL" altLang="sv-SE" b="1" dirty="0">
                <a:solidFill>
                  <a:schemeClr val="bg1"/>
                </a:solidFill>
              </a:rPr>
              <a:t>power </a:t>
            </a:r>
            <a:r>
              <a:rPr lang="nl-NL" altLang="sv-SE" b="1" dirty="0" smtClean="0">
                <a:solidFill>
                  <a:schemeClr val="bg1"/>
                </a:solidFill>
              </a:rPr>
              <a:t>generation/ variable generators</a:t>
            </a:r>
            <a:endParaRPr lang="en-US" altLang="sv-SE" b="1" dirty="0">
              <a:solidFill>
                <a:schemeClr val="bg1"/>
              </a:solidFill>
            </a:endParaRPr>
          </a:p>
        </p:txBody>
      </p:sp>
      <p:sp>
        <p:nvSpPr>
          <p:cNvPr id="8" name="textruta 7"/>
          <p:cNvSpPr txBox="1"/>
          <p:nvPr/>
        </p:nvSpPr>
        <p:spPr>
          <a:xfrm>
            <a:off x="9165902" y="6244158"/>
            <a:ext cx="3385724" cy="439074"/>
          </a:xfrm>
          <a:prstGeom prst="rect">
            <a:avLst/>
          </a:prstGeom>
          <a:noFill/>
        </p:spPr>
        <p:txBody>
          <a:bodyPr wrap="square" lIns="130028" tIns="65014" rIns="130028" bIns="65014" rtlCol="0">
            <a:spAutoFit/>
          </a:bodyPr>
          <a:lstStyle/>
          <a:p>
            <a:r>
              <a:rPr lang="en-US" sz="2000" i="1" dirty="0" smtClean="0"/>
              <a:t>Photo credit: Swedish FO</a:t>
            </a:r>
            <a:r>
              <a:rPr lang="sv-SE" sz="2000" i="1" dirty="0" smtClean="0"/>
              <a:t>I</a:t>
            </a:r>
            <a:endParaRPr lang="sv-SE" sz="2000" i="1" dirty="0"/>
          </a:p>
        </p:txBody>
      </p:sp>
      <p:sp>
        <p:nvSpPr>
          <p:cNvPr id="9"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
        <p:nvSpPr>
          <p:cNvPr id="4" name="Title 3"/>
          <p:cNvSpPr>
            <a:spLocks noGrp="1"/>
          </p:cNvSpPr>
          <p:nvPr>
            <p:ph type="title"/>
          </p:nvPr>
        </p:nvSpPr>
        <p:spPr>
          <a:xfrm>
            <a:off x="1598928" y="483686"/>
            <a:ext cx="9969130" cy="1083557"/>
          </a:xfrm>
        </p:spPr>
        <p:txBody>
          <a:bodyPr/>
          <a:lstStyle/>
          <a:p>
            <a:r>
              <a:rPr lang="nl-NL" altLang="sv-SE" sz="4000" dirty="0"/>
              <a:t>Energy Production</a:t>
            </a:r>
            <a:br>
              <a:rPr lang="nl-NL" altLang="sv-SE" sz="4000" dirty="0"/>
            </a:br>
            <a:r>
              <a:rPr lang="nl-NL" altLang="sv-SE" sz="4000" i="1" dirty="0"/>
              <a:t>Fuel-Powered Generators</a:t>
            </a:r>
            <a:r>
              <a:rPr lang="sv-SE" sz="4000" i="1" dirty="0"/>
              <a:t/>
            </a:r>
            <a:br>
              <a:rPr lang="sv-SE" sz="4000" i="1" dirty="0"/>
            </a:br>
            <a:endParaRPr lang="en-US" sz="4000" dirty="0"/>
          </a:p>
        </p:txBody>
      </p:sp>
    </p:spTree>
    <p:extLst>
      <p:ext uri="{BB962C8B-B14F-4D97-AF65-F5344CB8AC3E}">
        <p14:creationId xmlns:p14="http://schemas.microsoft.com/office/powerpoint/2010/main" val="17033795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prstGeom prst="rect">
            <a:avLst/>
          </a:prstGeom>
        </p:spPr>
        <p:txBody>
          <a:bodyPr lIns="130028" tIns="65014" rIns="130028" bIns="65014">
            <a:normAutofit/>
          </a:bodyPr>
          <a:lstStyle/>
          <a:p>
            <a:pPr marL="457200" indent="-457200">
              <a:spcAft>
                <a:spcPts val="600"/>
              </a:spcAft>
              <a:buFont typeface="Arial" panose="020B0604020202020204" pitchFamily="34" charset="0"/>
              <a:buChar char="•"/>
            </a:pPr>
            <a:r>
              <a:rPr lang="en-US" sz="3600" dirty="0" smtClean="0"/>
              <a:t>Understand the importance of energy in the planning and execution of military operations and training</a:t>
            </a:r>
          </a:p>
          <a:p>
            <a:pPr marL="457200" indent="-457200">
              <a:spcAft>
                <a:spcPts val="600"/>
              </a:spcAft>
              <a:buFont typeface="Arial" panose="020B0604020202020204" pitchFamily="34" charset="0"/>
              <a:buChar char="•"/>
            </a:pPr>
            <a:r>
              <a:rPr lang="en-US" sz="3600" dirty="0" smtClean="0"/>
              <a:t>Raise awareness for all personnel about the impact that energy has on the mission and how behavioral changes can reduce energy requirements</a:t>
            </a:r>
          </a:p>
          <a:p>
            <a:pPr marL="457200" indent="-457200">
              <a:spcAft>
                <a:spcPts val="600"/>
              </a:spcAft>
              <a:buFont typeface="Arial" panose="020B0604020202020204" pitchFamily="34" charset="0"/>
              <a:buChar char="•"/>
            </a:pPr>
            <a:r>
              <a:rPr lang="en-US" sz="3600" dirty="0" smtClean="0"/>
              <a:t>Be familiar with planning considerations for the energy </a:t>
            </a:r>
            <a:r>
              <a:rPr lang="en-US" sz="3600" dirty="0"/>
              <a:t>management </a:t>
            </a:r>
            <a:r>
              <a:rPr lang="en-US" sz="3600" dirty="0" smtClean="0"/>
              <a:t>components</a:t>
            </a:r>
            <a:endParaRPr lang="en-US" sz="3600" dirty="0"/>
          </a:p>
          <a:p>
            <a:pPr marL="457200" indent="-457200">
              <a:spcAft>
                <a:spcPts val="600"/>
              </a:spcAft>
              <a:buFont typeface="Arial" panose="020B0604020202020204" pitchFamily="34" charset="0"/>
              <a:buChar char="•"/>
            </a:pPr>
            <a:r>
              <a:rPr lang="en-US" sz="3600" dirty="0" smtClean="0"/>
              <a:t>Provide practical guidance for improving energy efficiency</a:t>
            </a:r>
          </a:p>
          <a:p>
            <a:pPr marL="457200" indent="-457200">
              <a:spcAft>
                <a:spcPts val="600"/>
              </a:spcAft>
              <a:buFont typeface="Arial" panose="020B0604020202020204" pitchFamily="34" charset="0"/>
              <a:buChar char="•"/>
            </a:pPr>
            <a:endParaRPr lang="en-US" sz="3600" dirty="0" smtClean="0"/>
          </a:p>
          <a:p>
            <a:pPr marL="457200" indent="-457200">
              <a:spcAft>
                <a:spcPts val="600"/>
              </a:spcAft>
              <a:buFont typeface="Arial" panose="020B0604020202020204" pitchFamily="34" charset="0"/>
              <a:buChar char="•"/>
            </a:pPr>
            <a:endParaRPr lang="fi-FI" sz="3600" dirty="0"/>
          </a:p>
        </p:txBody>
      </p:sp>
      <p:sp>
        <p:nvSpPr>
          <p:cNvPr id="2" name="Otsikko 1"/>
          <p:cNvSpPr>
            <a:spLocks noGrp="1"/>
          </p:cNvSpPr>
          <p:nvPr>
            <p:ph type="title"/>
          </p:nvPr>
        </p:nvSpPr>
        <p:spPr/>
        <p:txBody>
          <a:bodyPr/>
          <a:lstStyle/>
          <a:p>
            <a:pPr algn="ctr"/>
            <a:r>
              <a:rPr lang="en-US" sz="4000" b="1" dirty="0" smtClean="0"/>
              <a:t>Objectives</a:t>
            </a:r>
            <a:endParaRPr lang="en-US" sz="4000" b="1" dirty="0"/>
          </a:p>
        </p:txBody>
      </p:sp>
      <p:sp>
        <p:nvSpPr>
          <p:cNvPr id="4"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21467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algn="ctr"/>
            <a:r>
              <a:rPr lang="en-GB" altLang="sv-SE" sz="4000" b="1" dirty="0" smtClean="0"/>
              <a:t>Energy Production</a:t>
            </a:r>
            <a:br>
              <a:rPr lang="en-GB" altLang="sv-SE" sz="4000" b="1" dirty="0" smtClean="0"/>
            </a:br>
            <a:r>
              <a:rPr lang="en-GB" altLang="sv-SE" sz="4000" b="1" i="1" dirty="0" smtClean="0"/>
              <a:t>Photovoltaic Cells/Solar Thermal</a:t>
            </a:r>
            <a:endParaRPr lang="en-GB" altLang="sv-SE" sz="4000" b="1" i="1" dirty="0"/>
          </a:p>
        </p:txBody>
      </p:sp>
      <p:sp>
        <p:nvSpPr>
          <p:cNvPr id="7" name="Content Placeholder 2"/>
          <p:cNvSpPr txBox="1">
            <a:spLocks/>
          </p:cNvSpPr>
          <p:nvPr/>
        </p:nvSpPr>
        <p:spPr bwMode="auto">
          <a:xfrm>
            <a:off x="460073" y="1779662"/>
            <a:ext cx="6307038" cy="7431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21" tIns="48760" rIns="97521" bIns="4876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SzPct val="12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25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2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25000"/>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r>
              <a:rPr lang="en-US" altLang="sv-SE" sz="3200" b="1" dirty="0" smtClean="0">
                <a:latin typeface="Arial" panose="020B0604020202020204" pitchFamily="34" charset="0"/>
                <a:cs typeface="Arial" panose="020B0604020202020204" pitchFamily="34" charset="0"/>
              </a:rPr>
              <a:t>Advantages</a:t>
            </a:r>
          </a:p>
          <a:p>
            <a:pPr lvl="1">
              <a:buSzPct val="100000"/>
            </a:pPr>
            <a:r>
              <a:rPr lang="en-US" altLang="sv-SE" sz="2800" dirty="0" smtClean="0">
                <a:latin typeface="Arial" panose="020B0604020202020204" pitchFamily="34" charset="0"/>
                <a:cs typeface="Arial" panose="020B0604020202020204" pitchFamily="34" charset="0"/>
              </a:rPr>
              <a:t>Low operating cost</a:t>
            </a:r>
          </a:p>
          <a:p>
            <a:pPr lvl="1">
              <a:buSzPct val="100000"/>
            </a:pPr>
            <a:r>
              <a:rPr lang="en-US" altLang="sv-SE" sz="2800" dirty="0" smtClean="0">
                <a:latin typeface="Arial" panose="020B0604020202020204" pitchFamily="34" charset="0"/>
                <a:cs typeface="Arial" panose="020B0604020202020204" pitchFamily="34" charset="0"/>
              </a:rPr>
              <a:t>Low maintenance requirements</a:t>
            </a:r>
          </a:p>
          <a:p>
            <a:pPr lvl="1">
              <a:buSzPct val="100000"/>
            </a:pPr>
            <a:r>
              <a:rPr lang="en-US" altLang="sv-SE" sz="2800" dirty="0" smtClean="0">
                <a:latin typeface="Arial" panose="020B0604020202020204" pitchFamily="34" charset="0"/>
                <a:cs typeface="Arial" panose="020B0604020202020204" pitchFamily="34" charset="0"/>
              </a:rPr>
              <a:t>Low logistical burden</a:t>
            </a:r>
          </a:p>
          <a:p>
            <a:pPr lvl="1">
              <a:buSzPct val="100000"/>
            </a:pPr>
            <a:r>
              <a:rPr lang="en-US" altLang="sv-SE" sz="2800" dirty="0" smtClean="0">
                <a:latin typeface="Arial" panose="020B0604020202020204" pitchFamily="34" charset="0"/>
                <a:cs typeface="Arial" panose="020B0604020202020204" pitchFamily="34" charset="0"/>
              </a:rPr>
              <a:t>Several possible applications</a:t>
            </a:r>
          </a:p>
          <a:p>
            <a:pPr>
              <a:buSzPct val="100000"/>
            </a:pPr>
            <a:r>
              <a:rPr lang="en-US" altLang="sv-SE" sz="3200" b="1" dirty="0" smtClean="0">
                <a:latin typeface="Arial" panose="020B0604020202020204" pitchFamily="34" charset="0"/>
                <a:cs typeface="Arial" panose="020B0604020202020204" pitchFamily="34" charset="0"/>
              </a:rPr>
              <a:t>Disadvantages</a:t>
            </a:r>
          </a:p>
          <a:p>
            <a:pPr lvl="1">
              <a:buSzPct val="100000"/>
            </a:pPr>
            <a:r>
              <a:rPr lang="en-US" altLang="sv-SE" sz="2800" dirty="0" smtClean="0">
                <a:latin typeface="Arial" panose="020B0604020202020204" pitchFamily="34" charset="0"/>
                <a:cs typeface="Arial" panose="020B0604020202020204" pitchFamily="34" charset="0"/>
              </a:rPr>
              <a:t>High upfront capital cost</a:t>
            </a:r>
          </a:p>
          <a:p>
            <a:pPr lvl="1">
              <a:buSzPct val="100000"/>
            </a:pPr>
            <a:r>
              <a:rPr lang="en-US" altLang="sv-SE" sz="2800" dirty="0" smtClean="0">
                <a:latin typeface="Arial" panose="020B0604020202020204" pitchFamily="34" charset="0"/>
                <a:cs typeface="Arial" panose="020B0604020202020204" pitchFamily="34" charset="0"/>
              </a:rPr>
              <a:t>Low energy production per unit area</a:t>
            </a:r>
          </a:p>
          <a:p>
            <a:pPr lvl="1">
              <a:buSzPct val="100000"/>
            </a:pPr>
            <a:r>
              <a:rPr lang="en-US" sz="2800" dirty="0" smtClean="0">
                <a:latin typeface="Arial" panose="020B0604020202020204" pitchFamily="34" charset="0"/>
                <a:cs typeface="Arial" panose="020B0604020202020204" pitchFamily="34" charset="0"/>
              </a:rPr>
              <a:t>Vulnerable to attack</a:t>
            </a:r>
            <a:endParaRPr lang="en-US" altLang="sv-SE" sz="2800" dirty="0" smtClean="0">
              <a:latin typeface="Arial" panose="020B0604020202020204" pitchFamily="34" charset="0"/>
              <a:cs typeface="Arial" panose="020B0604020202020204" pitchFamily="34" charset="0"/>
            </a:endParaRPr>
          </a:p>
          <a:p>
            <a:pPr lvl="1">
              <a:buSzPct val="100000"/>
            </a:pPr>
            <a:r>
              <a:rPr lang="en-US" altLang="sv-SE" sz="2800" dirty="0" smtClean="0">
                <a:latin typeface="Arial" panose="020B0604020202020204" pitchFamily="34" charset="0"/>
                <a:cs typeface="Arial" panose="020B0604020202020204" pitchFamily="34" charset="0"/>
              </a:rPr>
              <a:t>Maximum benefit requires battery storage</a:t>
            </a:r>
          </a:p>
          <a:p>
            <a:pPr>
              <a:buSzPct val="100000"/>
            </a:pPr>
            <a:r>
              <a:rPr lang="en-US" altLang="sv-SE" sz="3200" b="1" dirty="0" smtClean="0">
                <a:latin typeface="Arial" panose="020B0604020202020204" pitchFamily="34" charset="0"/>
                <a:cs typeface="Arial" panose="020B0604020202020204" pitchFamily="34" charset="0"/>
              </a:rPr>
              <a:t>Limitations</a:t>
            </a:r>
          </a:p>
          <a:p>
            <a:pPr lvl="1">
              <a:buSzPct val="100000"/>
            </a:pPr>
            <a:r>
              <a:rPr lang="en-US" altLang="sv-SE" sz="2800" dirty="0" smtClean="0">
                <a:latin typeface="Arial" panose="020B0604020202020204" pitchFamily="34" charset="0"/>
                <a:cs typeface="Arial" panose="020B0604020202020204" pitchFamily="34" charset="0"/>
              </a:rPr>
              <a:t>Lack of sunlight (latitude, hill slope, orientation, shading, etc.)</a:t>
            </a:r>
          </a:p>
          <a:p>
            <a:pPr lvl="1">
              <a:buSzPct val="100000"/>
            </a:pPr>
            <a:r>
              <a:rPr lang="en-US" altLang="sv-SE" sz="2800" dirty="0" smtClean="0">
                <a:latin typeface="Arial" panose="020B0604020202020204" pitchFamily="34" charset="0"/>
                <a:cs typeface="Arial" panose="020B0604020202020204" pitchFamily="34" charset="0"/>
              </a:rPr>
              <a:t>Requires secondary power source</a:t>
            </a:r>
            <a:endParaRPr lang="en-US" altLang="sv-SE" sz="28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0067" y="3073170"/>
            <a:ext cx="4833764" cy="1611190"/>
          </a:xfrm>
          <a:prstGeom prst="rect">
            <a:avLst/>
          </a:prstGeom>
          <a:ln>
            <a:noFill/>
          </a:ln>
          <a:effectLst>
            <a:outerShdw blurRad="292100" dist="139700" dir="2700000" algn="tl" rotWithShape="0">
              <a:srgbClr val="333333">
                <a:alpha val="65000"/>
              </a:srgbClr>
            </a:outerShdw>
          </a:effectLst>
        </p:spPr>
      </p:pic>
      <p:graphicFrame>
        <p:nvGraphicFramePr>
          <p:cNvPr id="12" name="Content Placeholder 6"/>
          <p:cNvGraphicFramePr>
            <a:graphicFrameLocks/>
          </p:cNvGraphicFramePr>
          <p:nvPr>
            <p:extLst>
              <p:ext uri="{D42A27DB-BD31-4B8C-83A1-F6EECF244321}">
                <p14:modId xmlns:p14="http://schemas.microsoft.com/office/powerpoint/2010/main" val="3490051454"/>
              </p:ext>
            </p:extLst>
          </p:nvPr>
        </p:nvGraphicFramePr>
        <p:xfrm>
          <a:off x="7260885" y="2111057"/>
          <a:ext cx="4307313" cy="804556"/>
        </p:xfrm>
        <a:graphic>
          <a:graphicData uri="http://schemas.openxmlformats.org/drawingml/2006/table">
            <a:tbl>
              <a:tblPr firstRow="1" bandRow="1">
                <a:tableStyleId>{5C22544A-7EE6-4342-B048-85BDC9FD1C3A}</a:tableStyleId>
              </a:tblPr>
              <a:tblGrid>
                <a:gridCol w="1435771"/>
                <a:gridCol w="1435771"/>
                <a:gridCol w="1435771"/>
              </a:tblGrid>
              <a:tr h="400873">
                <a:tc gridSpan="3">
                  <a:txBody>
                    <a:bodyPr/>
                    <a:lstStyle/>
                    <a:p>
                      <a:pPr algn="ctr"/>
                      <a:r>
                        <a:rPr lang="en-US" sz="2000" b="0" dirty="0" smtClean="0">
                          <a:solidFill>
                            <a:schemeClr val="tx1"/>
                          </a:solidFill>
                        </a:rPr>
                        <a:t>Duration Suitability</a:t>
                      </a:r>
                      <a:r>
                        <a:rPr lang="en-US" sz="2000" b="0" baseline="0" dirty="0" smtClean="0">
                          <a:solidFill>
                            <a:schemeClr val="tx1"/>
                          </a:solidFill>
                        </a:rPr>
                        <a:t> Index</a:t>
                      </a:r>
                      <a:endParaRPr lang="en-US" sz="2000" b="0" dirty="0">
                        <a:solidFill>
                          <a:schemeClr val="tx1"/>
                        </a:solidFill>
                      </a:endParaRPr>
                    </a:p>
                  </a:txBody>
                  <a:tcPr marL="97524" marR="97524" marT="48739" marB="48739">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400873">
                <a:tc>
                  <a:txBody>
                    <a:bodyPr/>
                    <a:lstStyle/>
                    <a:p>
                      <a:pPr algn="ctr"/>
                      <a:r>
                        <a:rPr lang="en-US" sz="2000" dirty="0" smtClean="0">
                          <a:solidFill>
                            <a:schemeClr val="tx1"/>
                          </a:solidFill>
                        </a:rPr>
                        <a:t>Short</a:t>
                      </a:r>
                      <a:endParaRPr lang="en-US" sz="2000" dirty="0">
                        <a:solidFill>
                          <a:schemeClr val="tx1"/>
                        </a:solidFill>
                      </a:endParaRPr>
                    </a:p>
                  </a:txBody>
                  <a:tcPr marL="97524" marR="97524" marT="48739" marB="48739">
                    <a:solidFill>
                      <a:srgbClr val="FFFF00"/>
                    </a:solidFill>
                  </a:tcPr>
                </a:tc>
                <a:tc>
                  <a:txBody>
                    <a:bodyPr/>
                    <a:lstStyle/>
                    <a:p>
                      <a:pPr algn="ctr"/>
                      <a:r>
                        <a:rPr lang="en-US" sz="2000" dirty="0" smtClean="0">
                          <a:solidFill>
                            <a:schemeClr val="tx1"/>
                          </a:solidFill>
                        </a:rPr>
                        <a:t>Medium</a:t>
                      </a:r>
                      <a:endParaRPr lang="en-US" sz="2000" dirty="0">
                        <a:solidFill>
                          <a:schemeClr val="tx1"/>
                        </a:solidFill>
                      </a:endParaRPr>
                    </a:p>
                  </a:txBody>
                  <a:tcPr marL="97524" marR="97524" marT="48739" marB="48739">
                    <a:solidFill>
                      <a:srgbClr val="00B050"/>
                    </a:solidFill>
                  </a:tcPr>
                </a:tc>
                <a:tc>
                  <a:txBody>
                    <a:bodyPr/>
                    <a:lstStyle/>
                    <a:p>
                      <a:pPr algn="ctr"/>
                      <a:r>
                        <a:rPr lang="en-US" sz="2000" dirty="0" smtClean="0">
                          <a:solidFill>
                            <a:schemeClr val="tx1"/>
                          </a:solidFill>
                        </a:rPr>
                        <a:t>Long</a:t>
                      </a:r>
                      <a:endParaRPr lang="en-US" sz="2000" dirty="0">
                        <a:solidFill>
                          <a:schemeClr val="tx1"/>
                        </a:solidFill>
                      </a:endParaRPr>
                    </a:p>
                  </a:txBody>
                  <a:tcPr marL="97524" marR="97524" marT="48739" marB="48739">
                    <a:solidFill>
                      <a:srgbClr val="00B050"/>
                    </a:solidFill>
                  </a:tcPr>
                </a:tc>
              </a:tr>
            </a:tbl>
          </a:graphicData>
        </a:graphic>
      </p:graphicFrame>
      <p:pic>
        <p:nvPicPr>
          <p:cNvPr id="16" name="Picture 9" descr="Picture 009_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7995" y="4828423"/>
            <a:ext cx="4368561" cy="3283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7627995" y="8112279"/>
            <a:ext cx="5375218" cy="377519"/>
          </a:xfrm>
          <a:prstGeom prst="rect">
            <a:avLst/>
          </a:prstGeom>
          <a:noFill/>
        </p:spPr>
        <p:txBody>
          <a:bodyPr wrap="square" lIns="130028" tIns="65014" rIns="130028" bIns="65014" rtlCol="0">
            <a:spAutoFit/>
          </a:bodyPr>
          <a:lstStyle/>
          <a:p>
            <a:r>
              <a:rPr lang="en-US" sz="1600" i="1" dirty="0" smtClean="0"/>
              <a:t>Photo credits: EDA, FOI, and </a:t>
            </a:r>
            <a:r>
              <a:rPr lang="en-US" sz="1600" i="1" dirty="0" err="1" smtClean="0"/>
              <a:t>Franceski</a:t>
            </a:r>
            <a:r>
              <a:rPr lang="en-US" sz="1600" i="1" dirty="0" smtClean="0"/>
              <a:t> et al 2014</a:t>
            </a:r>
            <a:r>
              <a:rPr lang="sv-SE" sz="1600" i="1" dirty="0" smtClean="0"/>
              <a:t> </a:t>
            </a:r>
            <a:endParaRPr lang="sv-SE" sz="1600" i="1" dirty="0"/>
          </a:p>
        </p:txBody>
      </p:sp>
      <p:sp>
        <p:nvSpPr>
          <p:cNvPr id="8"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301881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98507" y="1796333"/>
            <a:ext cx="4984565" cy="7009937"/>
          </a:xfrm>
          <a:prstGeom prst="rect">
            <a:avLst/>
          </a:prstGeom>
          <a:solidFill>
            <a:srgbClr val="D7E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28" tIns="65014" rIns="130028" bIns="65014" rtlCol="0" anchor="ctr"/>
          <a:lstStyle/>
          <a:p>
            <a:pPr algn="ctr"/>
            <a:endParaRPr lang="en-US">
              <a:solidFill>
                <a:prstClr val="white"/>
              </a:solidFill>
            </a:endParaRPr>
          </a:p>
        </p:txBody>
      </p:sp>
      <p:sp>
        <p:nvSpPr>
          <p:cNvPr id="6" name="Content Placeholder 5"/>
          <p:cNvSpPr>
            <a:spLocks noGrp="1"/>
          </p:cNvSpPr>
          <p:nvPr>
            <p:ph idx="1"/>
          </p:nvPr>
        </p:nvSpPr>
        <p:spPr>
          <a:xfrm>
            <a:off x="169321" y="1516980"/>
            <a:ext cx="7729186" cy="4298592"/>
          </a:xfrm>
          <a:prstGeom prst="rect">
            <a:avLst/>
          </a:prstGeom>
        </p:spPr>
        <p:txBody>
          <a:bodyPr wrap="square" lIns="130028" tIns="65014" rIns="130028" bIns="65014">
            <a:spAutoFit/>
          </a:bodyPr>
          <a:lstStyle/>
          <a:p>
            <a:pPr marL="292100" indent="-292100">
              <a:spcAft>
                <a:spcPts val="1200"/>
              </a:spcAft>
              <a:buFont typeface="Wingdings" panose="05000000000000000000" pitchFamily="2" charset="2"/>
              <a:buChar char="§"/>
            </a:pPr>
            <a:r>
              <a:rPr lang="en-US" sz="2800" dirty="0"/>
              <a:t>Right-sized PV system + designed distribution system replaced spot generators</a:t>
            </a:r>
          </a:p>
          <a:p>
            <a:pPr marL="292100" indent="-292100">
              <a:spcAft>
                <a:spcPts val="1200"/>
              </a:spcAft>
              <a:buFont typeface="Wingdings" panose="05000000000000000000" pitchFamily="2" charset="2"/>
              <a:buChar char="§"/>
            </a:pPr>
            <a:r>
              <a:rPr lang="en-US" sz="2800" dirty="0"/>
              <a:t>Significant fuel savings, increased reliability and power capability</a:t>
            </a:r>
          </a:p>
          <a:p>
            <a:pPr marL="292100" indent="-292100">
              <a:spcAft>
                <a:spcPts val="1200"/>
              </a:spcAft>
              <a:buFont typeface="Wingdings" panose="05000000000000000000" pitchFamily="2" charset="2"/>
              <a:buChar char="§"/>
            </a:pPr>
            <a:r>
              <a:rPr lang="en-US" sz="2800" dirty="0"/>
              <a:t>Removed transportation challenges of moving fuel to a remote location</a:t>
            </a:r>
          </a:p>
          <a:p>
            <a:pPr marL="292100" indent="-292100">
              <a:spcAft>
                <a:spcPts val="1200"/>
              </a:spcAft>
              <a:buFont typeface="Wingdings" panose="05000000000000000000" pitchFamily="2" charset="2"/>
              <a:buChar char="§"/>
            </a:pPr>
            <a:r>
              <a:rPr lang="en-US" sz="2800" dirty="0"/>
              <a:t>Enhanced operational capability by removing risk of power shortfall or system failure</a:t>
            </a:r>
          </a:p>
        </p:txBody>
      </p:sp>
      <p:sp>
        <p:nvSpPr>
          <p:cNvPr id="3" name="Title 2"/>
          <p:cNvSpPr>
            <a:spLocks noGrp="1"/>
          </p:cNvSpPr>
          <p:nvPr>
            <p:ph type="title"/>
          </p:nvPr>
        </p:nvSpPr>
        <p:spPr/>
        <p:txBody>
          <a:bodyPr>
            <a:noAutofit/>
          </a:bodyPr>
          <a:lstStyle/>
          <a:p>
            <a:pPr algn="l"/>
            <a:r>
              <a:rPr lang="en-US" sz="4600" dirty="0">
                <a:solidFill>
                  <a:srgbClr val="FFFFFF"/>
                </a:solidFill>
                <a:cs typeface="Arial"/>
              </a:rPr>
              <a:t>OE Activities</a:t>
            </a:r>
            <a:endParaRPr lang="en-US" sz="4600" dirty="0"/>
          </a:p>
        </p:txBody>
      </p:sp>
      <p:pic>
        <p:nvPicPr>
          <p:cNvPr id="7" name="Picture 2"/>
          <p:cNvPicPr>
            <a:picLocks noChangeAspect="1" noChangeArrowheads="1"/>
          </p:cNvPicPr>
          <p:nvPr/>
        </p:nvPicPr>
        <p:blipFill>
          <a:blip r:embed="rId3" cstate="print"/>
          <a:srcRect/>
          <a:stretch>
            <a:fillRect/>
          </a:stretch>
        </p:blipFill>
        <p:spPr bwMode="auto">
          <a:xfrm>
            <a:off x="9264221" y="2458851"/>
            <a:ext cx="3554675" cy="3467382"/>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8011116" y="1917073"/>
            <a:ext cx="2377860" cy="1781938"/>
          </a:xfrm>
          <a:prstGeom prst="rect">
            <a:avLst/>
          </a:prstGeom>
          <a:noFill/>
          <a:ln w="9525">
            <a:noFill/>
            <a:miter lim="800000"/>
            <a:headEnd/>
            <a:tailEnd/>
          </a:ln>
        </p:spPr>
      </p:pic>
      <p:sp>
        <p:nvSpPr>
          <p:cNvPr id="10" name="TextBox 9"/>
          <p:cNvSpPr txBox="1"/>
          <p:nvPr/>
        </p:nvSpPr>
        <p:spPr>
          <a:xfrm>
            <a:off x="8016155" y="6080133"/>
            <a:ext cx="4866917" cy="2331900"/>
          </a:xfrm>
          <a:prstGeom prst="rect">
            <a:avLst/>
          </a:prstGeom>
          <a:noFill/>
        </p:spPr>
        <p:txBody>
          <a:bodyPr wrap="square" lIns="130028" tIns="65014" rIns="130028" bIns="65014" rtlCol="0">
            <a:spAutoFit/>
          </a:bodyPr>
          <a:lstStyle/>
          <a:p>
            <a:pPr algn="ctr"/>
            <a:r>
              <a:rPr lang="en-US" sz="2300" b="1" dirty="0">
                <a:solidFill>
                  <a:prstClr val="black"/>
                </a:solidFill>
              </a:rPr>
              <a:t>Niamey</a:t>
            </a:r>
          </a:p>
          <a:p>
            <a:pPr marL="292100" indent="-292100">
              <a:buFont typeface="Wingdings" panose="05000000000000000000" pitchFamily="2" charset="2"/>
              <a:buChar char="§"/>
            </a:pPr>
            <a:r>
              <a:rPr lang="en-US" sz="2000" dirty="0">
                <a:solidFill>
                  <a:prstClr val="black"/>
                </a:solidFill>
              </a:rPr>
              <a:t>Replaced spot generators with properly sized and distributed system</a:t>
            </a:r>
          </a:p>
          <a:p>
            <a:pPr marL="292100" indent="-292100">
              <a:buFont typeface="Wingdings" panose="05000000000000000000" pitchFamily="2" charset="2"/>
              <a:buChar char="§"/>
            </a:pPr>
            <a:r>
              <a:rPr lang="en-US" sz="2000" dirty="0">
                <a:solidFill>
                  <a:prstClr val="black"/>
                </a:solidFill>
              </a:rPr>
              <a:t>Reduced total load </a:t>
            </a:r>
          </a:p>
          <a:p>
            <a:pPr marL="292100" indent="-292100">
              <a:buFont typeface="Wingdings" panose="05000000000000000000" pitchFamily="2" charset="2"/>
              <a:buChar char="§"/>
            </a:pPr>
            <a:r>
              <a:rPr lang="en-US" sz="2000" dirty="0">
                <a:solidFill>
                  <a:prstClr val="black"/>
                </a:solidFill>
              </a:rPr>
              <a:t>Improved redundant power capability</a:t>
            </a:r>
          </a:p>
          <a:p>
            <a:pPr marL="292100" indent="-292100">
              <a:buFont typeface="Wingdings" panose="05000000000000000000" pitchFamily="2" charset="2"/>
              <a:buChar char="§"/>
            </a:pPr>
            <a:r>
              <a:rPr lang="en-US" sz="2000" b="1" i="1" dirty="0">
                <a:solidFill>
                  <a:prstClr val="black"/>
                </a:solidFill>
              </a:rPr>
              <a:t>265K litres of fuel &amp; 1.7€M in savings!</a:t>
            </a:r>
            <a:endParaRPr lang="en-US" sz="2000" dirty="0">
              <a:solidFill>
                <a:prstClr val="black"/>
              </a:solidFill>
            </a:endParaRPr>
          </a:p>
        </p:txBody>
      </p:sp>
      <p:grpSp>
        <p:nvGrpSpPr>
          <p:cNvPr id="2" name="Group 1"/>
          <p:cNvGrpSpPr/>
          <p:nvPr/>
        </p:nvGrpSpPr>
        <p:grpSpPr>
          <a:xfrm>
            <a:off x="169321" y="5905910"/>
            <a:ext cx="6944334" cy="3684095"/>
            <a:chOff x="1" y="4826469"/>
            <a:chExt cx="6944334" cy="3684095"/>
          </a:xfrm>
        </p:grpSpPr>
        <p:pic>
          <p:nvPicPr>
            <p:cNvPr id="13" name="Picture 12" descr="Sundial 3.png"/>
            <p:cNvPicPr>
              <a:picLocks noChangeAspect="1"/>
            </p:cNvPicPr>
            <p:nvPr/>
          </p:nvPicPr>
          <p:blipFill rotWithShape="1">
            <a:blip r:embed="rId5" cstate="email">
              <a:extLst>
                <a:ext uri="{28A0092B-C50C-407E-A947-70E740481C1C}">
                  <a14:useLocalDpi xmlns:a14="http://schemas.microsoft.com/office/drawing/2010/main"/>
                </a:ext>
              </a:extLst>
            </a:blip>
            <a:srcRect t="8034"/>
            <a:stretch/>
          </p:blipFill>
          <p:spPr>
            <a:xfrm>
              <a:off x="1" y="4826469"/>
              <a:ext cx="6944334" cy="2120434"/>
            </a:xfrm>
            <a:prstGeom prst="rect">
              <a:avLst/>
            </a:prstGeom>
          </p:spPr>
        </p:pic>
        <p:sp>
          <p:nvSpPr>
            <p:cNvPr id="14" name="TextBox 13"/>
            <p:cNvSpPr txBox="1"/>
            <p:nvPr/>
          </p:nvSpPr>
          <p:spPr>
            <a:xfrm>
              <a:off x="1" y="6497349"/>
              <a:ext cx="6944334" cy="2013215"/>
            </a:xfrm>
            <a:prstGeom prst="rect">
              <a:avLst/>
            </a:prstGeom>
            <a:solidFill>
              <a:srgbClr val="4F81BD"/>
            </a:solidFill>
            <a:ln>
              <a:noFill/>
            </a:ln>
          </p:spPr>
          <p:style>
            <a:lnRef idx="3">
              <a:schemeClr val="lt1"/>
            </a:lnRef>
            <a:fillRef idx="1">
              <a:schemeClr val="accent1"/>
            </a:fillRef>
            <a:effectRef idx="1">
              <a:schemeClr val="accent1"/>
            </a:effectRef>
            <a:fontRef idx="minor">
              <a:schemeClr val="lt1"/>
            </a:fontRef>
          </p:style>
          <p:txBody>
            <a:bodyPr wrap="square" lIns="130028" tIns="65014" rIns="130028" bIns="65014" rtlCol="0">
              <a:spAutoFit/>
            </a:bodyPr>
            <a:lstStyle/>
            <a:p>
              <a:pPr algn="ctr"/>
              <a:r>
                <a:rPr lang="en-US" sz="2300" b="1" dirty="0">
                  <a:solidFill>
                    <a:prstClr val="white"/>
                  </a:solidFill>
                </a:rPr>
                <a:t>35KW Solar panel in Chad</a:t>
              </a:r>
            </a:p>
            <a:p>
              <a:pPr marL="406337" indent="-406337">
                <a:buFont typeface="Arial" panose="020B0604020202020204" pitchFamily="34" charset="0"/>
                <a:buChar char="•"/>
              </a:pPr>
              <a:r>
                <a:rPr lang="en-US" sz="2000" dirty="0">
                  <a:solidFill>
                    <a:prstClr val="white"/>
                  </a:solidFill>
                </a:rPr>
                <a:t>Repurposed system from Afghanistan</a:t>
              </a:r>
            </a:p>
            <a:p>
              <a:pPr marL="406337" indent="-406337">
                <a:buFont typeface="Arial" panose="020B0604020202020204" pitchFamily="34" charset="0"/>
                <a:buChar char="•"/>
              </a:pPr>
              <a:r>
                <a:rPr lang="en-US" sz="2000" dirty="0">
                  <a:solidFill>
                    <a:prstClr val="white"/>
                  </a:solidFill>
                </a:rPr>
                <a:t>Included automatic transfer switch for backup generator when sunlight is not adequate</a:t>
              </a:r>
            </a:p>
            <a:p>
              <a:pPr marL="406337" indent="-406337">
                <a:buFont typeface="Arial" panose="020B0604020202020204" pitchFamily="34" charset="0"/>
                <a:buChar char="•"/>
              </a:pPr>
              <a:endParaRPr lang="en-US" sz="2000" dirty="0">
                <a:solidFill>
                  <a:prstClr val="white"/>
                </a:solidFill>
              </a:endParaRPr>
            </a:p>
            <a:p>
              <a:pPr algn="ctr"/>
              <a:endParaRPr lang="en-US" sz="2000" dirty="0">
                <a:solidFill>
                  <a:prstClr val="white"/>
                </a:solidFill>
              </a:endParaRPr>
            </a:p>
          </p:txBody>
        </p:sp>
        <p:sp>
          <p:nvSpPr>
            <p:cNvPr id="5" name="Rectangle 4"/>
            <p:cNvSpPr/>
            <p:nvPr/>
          </p:nvSpPr>
          <p:spPr>
            <a:xfrm>
              <a:off x="1" y="7733366"/>
              <a:ext cx="6860743" cy="744014"/>
            </a:xfrm>
            <a:prstGeom prst="rect">
              <a:avLst/>
            </a:prstGeom>
          </p:spPr>
          <p:txBody>
            <a:bodyPr wrap="square" lIns="130028" tIns="65014" rIns="130028" bIns="65014">
              <a:spAutoFit/>
            </a:bodyPr>
            <a:lstStyle/>
            <a:p>
              <a:pPr algn="ctr"/>
              <a:r>
                <a:rPr lang="en-US" sz="2000" b="1" i="1" dirty="0">
                  <a:solidFill>
                    <a:prstClr val="white"/>
                  </a:solidFill>
                </a:rPr>
                <a:t>“We are fuel independent at our base in Chad through Solar Power panels” </a:t>
              </a:r>
              <a:r>
                <a:rPr lang="en-US" sz="2000" dirty="0">
                  <a:solidFill>
                    <a:prstClr val="white"/>
                  </a:solidFill>
                </a:rPr>
                <a:t>– LTC Lockridge JAN 15 site report</a:t>
              </a:r>
            </a:p>
          </p:txBody>
        </p:sp>
        <p:sp>
          <p:nvSpPr>
            <p:cNvPr id="18" name="Rectangle 17"/>
            <p:cNvSpPr/>
            <p:nvPr/>
          </p:nvSpPr>
          <p:spPr>
            <a:xfrm>
              <a:off x="1" y="4826469"/>
              <a:ext cx="6944334" cy="36840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28" tIns="65014" rIns="130028" bIns="65014" rtlCol="0" anchor="ctr"/>
            <a:lstStyle/>
            <a:p>
              <a:pPr algn="ctr"/>
              <a:endParaRPr lang="en-US">
                <a:solidFill>
                  <a:prstClr val="white"/>
                </a:solidFill>
              </a:endParaRPr>
            </a:p>
          </p:txBody>
        </p:sp>
      </p:grpSp>
      <p:sp>
        <p:nvSpPr>
          <p:cNvPr id="15" name="Title 1"/>
          <p:cNvSpPr txBox="1">
            <a:spLocks/>
          </p:cNvSpPr>
          <p:nvPr/>
        </p:nvSpPr>
        <p:spPr>
          <a:xfrm>
            <a:off x="1248371" y="-36400"/>
            <a:ext cx="11215271" cy="1413703"/>
          </a:xfrm>
          <a:prstGeom prst="rect">
            <a:avLst/>
          </a:prstGeom>
        </p:spPr>
        <p:txBody>
          <a:bodyPr lIns="50760" tIns="50760" rIns="50760" bIns="50760" anchor="ctr">
            <a:normAutofit/>
          </a:bodyPr>
          <a:lstStyle/>
          <a:p>
            <a:pPr algn="ctr"/>
            <a:r>
              <a:rPr lang="en-GB" altLang="sv-SE" sz="4000" b="1" dirty="0">
                <a:solidFill>
                  <a:prstClr val="black"/>
                </a:solidFill>
              </a:rPr>
              <a:t>Energy Production</a:t>
            </a:r>
            <a:br>
              <a:rPr lang="en-GB" altLang="sv-SE" sz="4000" b="1" dirty="0">
                <a:solidFill>
                  <a:prstClr val="black"/>
                </a:solidFill>
              </a:rPr>
            </a:br>
            <a:r>
              <a:rPr lang="en-GB" altLang="sv-SE" sz="4000" b="1" i="1" dirty="0">
                <a:solidFill>
                  <a:prstClr val="black"/>
                </a:solidFill>
              </a:rPr>
              <a:t>Photovoltaic Application in Africa</a:t>
            </a:r>
          </a:p>
        </p:txBody>
      </p:sp>
      <p:sp>
        <p:nvSpPr>
          <p:cNvPr id="9" name="TextBox 8"/>
          <p:cNvSpPr txBox="1"/>
          <p:nvPr/>
        </p:nvSpPr>
        <p:spPr>
          <a:xfrm>
            <a:off x="10271050" y="8424485"/>
            <a:ext cx="2547846" cy="369332"/>
          </a:xfrm>
          <a:prstGeom prst="rect">
            <a:avLst/>
          </a:prstGeom>
          <a:noFill/>
        </p:spPr>
        <p:txBody>
          <a:bodyPr wrap="none" rtlCol="0">
            <a:spAutoFit/>
          </a:bodyPr>
          <a:lstStyle/>
          <a:p>
            <a:r>
              <a:rPr lang="en-US" i="1" dirty="0">
                <a:solidFill>
                  <a:prstClr val="black"/>
                </a:solidFill>
              </a:rPr>
              <a:t>Source:  USAFRICOM</a:t>
            </a:r>
          </a:p>
        </p:txBody>
      </p:sp>
      <p:sp>
        <p:nvSpPr>
          <p:cNvPr id="1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4244256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nl-NL" altLang="sv-SE" sz="4000" b="1" dirty="0" smtClean="0"/>
              <a:t>Energy Production</a:t>
            </a:r>
            <a:br>
              <a:rPr lang="nl-NL" altLang="sv-SE" sz="4000" b="1" dirty="0" smtClean="0"/>
            </a:br>
            <a:r>
              <a:rPr lang="nl-NL" altLang="sv-SE" sz="4000" b="1" i="1" dirty="0" smtClean="0"/>
              <a:t>Wind</a:t>
            </a:r>
          </a:p>
        </p:txBody>
      </p:sp>
      <p:sp>
        <p:nvSpPr>
          <p:cNvPr id="6" name="Content Placeholder 2"/>
          <p:cNvSpPr txBox="1">
            <a:spLocks/>
          </p:cNvSpPr>
          <p:nvPr/>
        </p:nvSpPr>
        <p:spPr bwMode="auto">
          <a:xfrm>
            <a:off x="596950" y="1851670"/>
            <a:ext cx="6454622" cy="74168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21" tIns="48760" rIns="97521" bIns="4876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SzPct val="12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25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2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25000"/>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00000"/>
            </a:pPr>
            <a:r>
              <a:rPr lang="en-US" altLang="sv-SE" sz="3200" b="1" dirty="0" smtClean="0">
                <a:latin typeface="Arial" panose="020B0604020202020204" pitchFamily="34" charset="0"/>
                <a:cs typeface="Arial" panose="020B0604020202020204" pitchFamily="34" charset="0"/>
              </a:rPr>
              <a:t>Advantages</a:t>
            </a:r>
          </a:p>
          <a:p>
            <a:pPr lvl="1">
              <a:buSzPct val="100000"/>
            </a:pPr>
            <a:r>
              <a:rPr lang="en-US" altLang="sv-SE" sz="3000" dirty="0" smtClean="0">
                <a:latin typeface="Arial" panose="020B0604020202020204" pitchFamily="34" charset="0"/>
                <a:cs typeface="Arial" panose="020B0604020202020204" pitchFamily="34" charset="0"/>
              </a:rPr>
              <a:t>Low operating cost</a:t>
            </a:r>
          </a:p>
          <a:p>
            <a:pPr lvl="1">
              <a:buSzPct val="100000"/>
            </a:pPr>
            <a:r>
              <a:rPr lang="en-US" altLang="sv-SE" sz="3000" dirty="0" smtClean="0">
                <a:latin typeface="Arial" panose="020B0604020202020204" pitchFamily="34" charset="0"/>
                <a:cs typeface="Arial" panose="020B0604020202020204" pitchFamily="34" charset="0"/>
              </a:rPr>
              <a:t>Low logistics burden</a:t>
            </a:r>
          </a:p>
          <a:p>
            <a:pPr>
              <a:buSzPct val="100000"/>
            </a:pPr>
            <a:r>
              <a:rPr lang="en-US" altLang="sv-SE" sz="3200" b="1" dirty="0" smtClean="0">
                <a:latin typeface="Arial" panose="020B0604020202020204" pitchFamily="34" charset="0"/>
                <a:cs typeface="Arial" panose="020B0604020202020204" pitchFamily="34" charset="0"/>
              </a:rPr>
              <a:t>Disadvantages</a:t>
            </a:r>
          </a:p>
          <a:p>
            <a:pPr lvl="1">
              <a:buSzPct val="100000"/>
            </a:pPr>
            <a:r>
              <a:rPr lang="en-US" altLang="sv-SE" sz="3000" dirty="0" smtClean="0">
                <a:latin typeface="Arial" panose="020B0604020202020204" pitchFamily="34" charset="0"/>
                <a:cs typeface="Arial" panose="020B0604020202020204" pitchFamily="34" charset="0"/>
              </a:rPr>
              <a:t>High upfront capital cost</a:t>
            </a:r>
          </a:p>
          <a:p>
            <a:pPr lvl="1">
              <a:buSzPct val="100000"/>
            </a:pPr>
            <a:r>
              <a:rPr lang="en-US" altLang="sv-SE" sz="3000" dirty="0" smtClean="0">
                <a:latin typeface="Arial" panose="020B0604020202020204" pitchFamily="34" charset="0"/>
                <a:cs typeface="Arial" panose="020B0604020202020204" pitchFamily="34" charset="0"/>
              </a:rPr>
              <a:t>May disturb mission-essential equipment (radar, aircraft)</a:t>
            </a:r>
          </a:p>
          <a:p>
            <a:pPr lvl="1">
              <a:buSzPct val="100000"/>
            </a:pPr>
            <a:r>
              <a:rPr lang="en-US" sz="3000" dirty="0" smtClean="0">
                <a:latin typeface="Arial" panose="020B0604020202020204" pitchFamily="34" charset="0"/>
                <a:cs typeface="Arial" panose="020B0604020202020204" pitchFamily="34" charset="0"/>
              </a:rPr>
              <a:t>Vulnerable to attack</a:t>
            </a:r>
          </a:p>
          <a:p>
            <a:pPr lvl="1">
              <a:buSzPct val="100000"/>
            </a:pPr>
            <a:r>
              <a:rPr lang="en-US" altLang="sv-SE" sz="3000" dirty="0" smtClean="0">
                <a:latin typeface="Arial" panose="020B0604020202020204" pitchFamily="34" charset="0"/>
                <a:cs typeface="Arial" panose="020B0604020202020204" pitchFamily="34" charset="0"/>
              </a:rPr>
              <a:t>Maximum benefit requires battery storage</a:t>
            </a:r>
          </a:p>
          <a:p>
            <a:pPr lvl="1">
              <a:buSzPct val="100000"/>
            </a:pPr>
            <a:r>
              <a:rPr lang="en-US" altLang="sv-SE" sz="3000" dirty="0" smtClean="0">
                <a:latin typeface="Arial" panose="020B0604020202020204" pitchFamily="34" charset="0"/>
                <a:cs typeface="Arial" panose="020B0604020202020204" pitchFamily="34" charset="0"/>
              </a:rPr>
              <a:t>Noise</a:t>
            </a:r>
          </a:p>
          <a:p>
            <a:pPr>
              <a:buSzPct val="100000"/>
            </a:pPr>
            <a:r>
              <a:rPr lang="en-US" altLang="sv-SE" sz="3200" b="1" dirty="0" smtClean="0">
                <a:latin typeface="Arial" panose="020B0604020202020204" pitchFamily="34" charset="0"/>
                <a:cs typeface="Arial" panose="020B0604020202020204" pitchFamily="34" charset="0"/>
              </a:rPr>
              <a:t>Limitations</a:t>
            </a:r>
          </a:p>
          <a:p>
            <a:pPr lvl="1">
              <a:buSzPct val="100000"/>
            </a:pPr>
            <a:r>
              <a:rPr lang="en-US" altLang="sv-SE" sz="3000" dirty="0" smtClean="0">
                <a:latin typeface="Arial" panose="020B0604020202020204" pitchFamily="34" charset="0"/>
                <a:cs typeface="Arial" panose="020B0604020202020204" pitchFamily="34" charset="0"/>
              </a:rPr>
              <a:t>Access to sufficient wind</a:t>
            </a:r>
          </a:p>
          <a:p>
            <a:pPr lvl="1">
              <a:buSzPct val="100000"/>
            </a:pPr>
            <a:r>
              <a:rPr lang="en-US" altLang="sv-SE" sz="3000" dirty="0" smtClean="0">
                <a:latin typeface="Arial" panose="020B0604020202020204" pitchFamily="34" charset="0"/>
                <a:cs typeface="Arial" panose="020B0604020202020204" pitchFamily="34" charset="0"/>
              </a:rPr>
              <a:t>Requires secondary power source</a:t>
            </a:r>
          </a:p>
          <a:p>
            <a:pPr lvl="1">
              <a:buSzPct val="100000"/>
            </a:pPr>
            <a:endParaRPr lang="en-US" altLang="sv-SE" sz="3200" dirty="0"/>
          </a:p>
        </p:txBody>
      </p:sp>
      <p:pic>
        <p:nvPicPr>
          <p:cNvPr id="9217" name="Picture 1" descr="Overview3D"/>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37579" y="6435981"/>
            <a:ext cx="4047587" cy="2234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p:cNvGraphicFramePr>
          <p:nvPr>
            <p:extLst>
              <p:ext uri="{D42A27DB-BD31-4B8C-83A1-F6EECF244321}">
                <p14:modId xmlns:p14="http://schemas.microsoft.com/office/powerpoint/2010/main" val="2680969321"/>
              </p:ext>
            </p:extLst>
          </p:nvPr>
        </p:nvGraphicFramePr>
        <p:xfrm>
          <a:off x="7937580" y="1707654"/>
          <a:ext cx="3997728" cy="989288"/>
        </p:xfrm>
        <a:graphic>
          <a:graphicData uri="http://schemas.openxmlformats.org/drawingml/2006/table">
            <a:tbl>
              <a:tblPr firstRow="1" bandRow="1">
                <a:tableStyleId>{5C22544A-7EE6-4342-B048-85BDC9FD1C3A}</a:tableStyleId>
              </a:tblPr>
              <a:tblGrid>
                <a:gridCol w="1332576"/>
                <a:gridCol w="1332576"/>
                <a:gridCol w="1332576"/>
              </a:tblGrid>
              <a:tr h="494644">
                <a:tc gridSpan="3">
                  <a:txBody>
                    <a:bodyPr/>
                    <a:lstStyle/>
                    <a:p>
                      <a:pPr algn="ctr"/>
                      <a:r>
                        <a:rPr lang="en-US" sz="2000" b="1" dirty="0" smtClean="0">
                          <a:solidFill>
                            <a:schemeClr val="tx1"/>
                          </a:solidFill>
                        </a:rPr>
                        <a:t>Duration Suitability</a:t>
                      </a:r>
                      <a:r>
                        <a:rPr lang="en-US" sz="2000" b="1" baseline="0" dirty="0" smtClean="0">
                          <a:solidFill>
                            <a:schemeClr val="tx1"/>
                          </a:solidFill>
                        </a:rPr>
                        <a:t> Index</a:t>
                      </a:r>
                      <a:endParaRPr lang="en-US" sz="2000" b="1" dirty="0">
                        <a:solidFill>
                          <a:schemeClr val="tx1"/>
                        </a:solidFill>
                      </a:endParaRPr>
                    </a:p>
                  </a:txBody>
                  <a:tcPr marL="97524" marR="97524" marT="48739" marB="48739">
                    <a:noFill/>
                  </a:tcPr>
                </a:tc>
                <a:tc hMerge="1">
                  <a:txBody>
                    <a:bodyPr/>
                    <a:lstStyle/>
                    <a:p>
                      <a:pPr algn="ctr"/>
                      <a:endParaRPr lang="en-US" dirty="0">
                        <a:solidFill>
                          <a:schemeClr val="tx1"/>
                        </a:solidFill>
                      </a:endParaRPr>
                    </a:p>
                  </a:txBody>
                  <a:tcPr>
                    <a:solidFill>
                      <a:srgbClr val="FFFF00"/>
                    </a:solidFill>
                  </a:tcPr>
                </a:tc>
                <a:tc hMerge="1">
                  <a:txBody>
                    <a:bodyPr/>
                    <a:lstStyle/>
                    <a:p>
                      <a:pPr algn="ctr"/>
                      <a:endParaRPr lang="en-US" dirty="0">
                        <a:solidFill>
                          <a:schemeClr val="tx1"/>
                        </a:solidFill>
                      </a:endParaRPr>
                    </a:p>
                  </a:txBody>
                  <a:tcPr>
                    <a:solidFill>
                      <a:srgbClr val="FF0000"/>
                    </a:solidFill>
                  </a:tcPr>
                </a:tc>
              </a:tr>
              <a:tr h="494644">
                <a:tc>
                  <a:txBody>
                    <a:bodyPr/>
                    <a:lstStyle/>
                    <a:p>
                      <a:pPr algn="ctr"/>
                      <a:r>
                        <a:rPr lang="en-US" sz="2000" dirty="0" smtClean="0">
                          <a:solidFill>
                            <a:schemeClr val="tx1"/>
                          </a:solidFill>
                        </a:rPr>
                        <a:t>Short</a:t>
                      </a:r>
                      <a:endParaRPr lang="en-US" sz="2000" dirty="0">
                        <a:solidFill>
                          <a:schemeClr val="tx1"/>
                        </a:solidFill>
                      </a:endParaRPr>
                    </a:p>
                  </a:txBody>
                  <a:tcPr marL="97524" marR="97524" marT="48739" marB="48739">
                    <a:solidFill>
                      <a:srgbClr val="FFFF00"/>
                    </a:solidFill>
                  </a:tcPr>
                </a:tc>
                <a:tc>
                  <a:txBody>
                    <a:bodyPr/>
                    <a:lstStyle/>
                    <a:p>
                      <a:pPr algn="ctr"/>
                      <a:r>
                        <a:rPr lang="en-US" sz="2000" dirty="0" smtClean="0">
                          <a:solidFill>
                            <a:schemeClr val="tx1"/>
                          </a:solidFill>
                        </a:rPr>
                        <a:t>Medium</a:t>
                      </a:r>
                      <a:endParaRPr lang="en-US" sz="2000" dirty="0">
                        <a:solidFill>
                          <a:schemeClr val="tx1"/>
                        </a:solidFill>
                      </a:endParaRPr>
                    </a:p>
                  </a:txBody>
                  <a:tcPr marL="97524" marR="97524" marT="48739" marB="48739">
                    <a:solidFill>
                      <a:srgbClr val="FFFF00"/>
                    </a:solidFill>
                  </a:tcPr>
                </a:tc>
                <a:tc>
                  <a:txBody>
                    <a:bodyPr/>
                    <a:lstStyle/>
                    <a:p>
                      <a:pPr algn="ctr"/>
                      <a:r>
                        <a:rPr lang="en-US" sz="2000" dirty="0" smtClean="0">
                          <a:solidFill>
                            <a:schemeClr val="tx1"/>
                          </a:solidFill>
                        </a:rPr>
                        <a:t>Long</a:t>
                      </a:r>
                      <a:endParaRPr lang="en-US" sz="2000" dirty="0">
                        <a:solidFill>
                          <a:schemeClr val="tx1"/>
                        </a:solidFill>
                      </a:endParaRPr>
                    </a:p>
                  </a:txBody>
                  <a:tcPr marL="97524" marR="97524" marT="48739" marB="48739">
                    <a:solidFill>
                      <a:srgbClr val="00B050"/>
                    </a:solidFill>
                  </a:tcPr>
                </a:tc>
              </a:tr>
            </a:tbl>
          </a:graphicData>
        </a:graphic>
      </p:graphicFrame>
      <p:sp>
        <p:nvSpPr>
          <p:cNvPr id="10" name="textruta 9"/>
          <p:cNvSpPr txBox="1"/>
          <p:nvPr/>
        </p:nvSpPr>
        <p:spPr>
          <a:xfrm>
            <a:off x="8580755" y="6001353"/>
            <a:ext cx="3123005" cy="377519"/>
          </a:xfrm>
          <a:prstGeom prst="rect">
            <a:avLst/>
          </a:prstGeom>
          <a:noFill/>
        </p:spPr>
        <p:txBody>
          <a:bodyPr wrap="square" lIns="130028" tIns="65014" rIns="130028" bIns="65014" rtlCol="0">
            <a:spAutoFit/>
          </a:bodyPr>
          <a:lstStyle/>
          <a:p>
            <a:r>
              <a:rPr lang="sv-SE" sz="1600" i="1" dirty="0"/>
              <a:t>Photo </a:t>
            </a:r>
            <a:r>
              <a:rPr lang="sv-SE" sz="1600" i="1" dirty="0" err="1"/>
              <a:t>credit</a:t>
            </a:r>
            <a:r>
              <a:rPr lang="sv-SE" sz="1600" i="1" dirty="0"/>
              <a:t>: </a:t>
            </a:r>
            <a:r>
              <a:rPr lang="sv-SE" sz="1600" i="1" dirty="0" err="1"/>
              <a:t>Canadian</a:t>
            </a:r>
            <a:r>
              <a:rPr lang="sv-SE" sz="1600" i="1" dirty="0"/>
              <a:t> </a:t>
            </a:r>
            <a:r>
              <a:rPr lang="sv-SE" sz="1600" i="1" dirty="0" err="1"/>
              <a:t>Forces</a:t>
            </a:r>
            <a:endParaRPr lang="sv-SE" sz="1600" i="1" dirty="0"/>
          </a:p>
        </p:txBody>
      </p:sp>
      <p:sp>
        <p:nvSpPr>
          <p:cNvPr id="11" name="textruta 10"/>
          <p:cNvSpPr txBox="1"/>
          <p:nvPr/>
        </p:nvSpPr>
        <p:spPr>
          <a:xfrm>
            <a:off x="8425153" y="8666423"/>
            <a:ext cx="2880320" cy="386047"/>
          </a:xfrm>
          <a:prstGeom prst="rect">
            <a:avLst/>
          </a:prstGeom>
          <a:noFill/>
        </p:spPr>
        <p:txBody>
          <a:bodyPr wrap="square" lIns="130028" tIns="65014" rIns="130028" bIns="65014" rtlCol="0">
            <a:spAutoFit/>
          </a:bodyPr>
          <a:lstStyle/>
          <a:p>
            <a:r>
              <a:rPr lang="sv-SE" sz="1600" i="1" dirty="0"/>
              <a:t>Picture credit: </a:t>
            </a:r>
            <a:r>
              <a:rPr lang="sv-SE" sz="1600" i="1" dirty="0" smtClean="0"/>
              <a:t> Swedish FOI</a:t>
            </a:r>
            <a:endParaRPr lang="sv-SE" sz="1600" i="1" dirty="0"/>
          </a:p>
        </p:txBody>
      </p:sp>
      <p:pic>
        <p:nvPicPr>
          <p:cNvPr id="9" name="Picture 1" descr="Two windmills stationed next to solar panels on the snow."/>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3196" y="2833997"/>
            <a:ext cx="5017545" cy="3110247"/>
          </a:xfrm>
          <a:prstGeom prst="rect">
            <a:avLst/>
          </a:prstGeom>
          <a:ln>
            <a:noFill/>
          </a:ln>
          <a:effectLst>
            <a:outerShdw blurRad="292100" dist="139700" dir="2700000" algn="tl" rotWithShape="0">
              <a:srgbClr val="333333">
                <a:alpha val="65000"/>
              </a:srgbClr>
            </a:outerShdw>
          </a:effectLst>
        </p:spPr>
      </p:pic>
      <p:sp>
        <p:nvSpPr>
          <p:cNvPr id="12"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208241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123206" y="4326978"/>
            <a:ext cx="1459476" cy="99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tIns="0" rIns="0" bIns="0" anchor="b"/>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spcBef>
                <a:spcPct val="50000"/>
              </a:spcBef>
            </a:pPr>
            <a:endParaRPr lang="nl-NL" altLang="sv-SE" sz="2300"/>
          </a:p>
        </p:txBody>
      </p:sp>
      <p:sp>
        <p:nvSpPr>
          <p:cNvPr id="7" name="TextBox 8"/>
          <p:cNvSpPr txBox="1">
            <a:spLocks noChangeArrowheads="1"/>
          </p:cNvSpPr>
          <p:nvPr/>
        </p:nvSpPr>
        <p:spPr bwMode="auto">
          <a:xfrm>
            <a:off x="1087770" y="5060382"/>
            <a:ext cx="1609751" cy="5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lgn="ctr">
              <a:spcBef>
                <a:spcPct val="50000"/>
              </a:spcBef>
            </a:pPr>
            <a:r>
              <a:rPr lang="nl-NL" altLang="sv-SE" sz="2800" b="1" dirty="0">
                <a:latin typeface="+mn-lt"/>
              </a:rPr>
              <a:t> Wind</a:t>
            </a:r>
          </a:p>
        </p:txBody>
      </p:sp>
      <p:sp>
        <p:nvSpPr>
          <p:cNvPr id="8" name="TextBox 9"/>
          <p:cNvSpPr txBox="1">
            <a:spLocks noChangeArrowheads="1"/>
          </p:cNvSpPr>
          <p:nvPr/>
        </p:nvSpPr>
        <p:spPr bwMode="auto">
          <a:xfrm>
            <a:off x="-161324" y="5942480"/>
            <a:ext cx="3535627" cy="5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lgn="ctr">
              <a:spcBef>
                <a:spcPct val="50000"/>
              </a:spcBef>
            </a:pPr>
            <a:r>
              <a:rPr lang="nl-NL" altLang="sv-SE" sz="2800" b="1" dirty="0">
                <a:latin typeface="+mn-lt"/>
              </a:rPr>
              <a:t>  </a:t>
            </a:r>
            <a:r>
              <a:rPr lang="nl-NL" altLang="sv-SE" sz="2800" b="1">
                <a:latin typeface="+mn-lt"/>
              </a:rPr>
              <a:t>Diesel </a:t>
            </a:r>
            <a:r>
              <a:rPr lang="nl-NL" altLang="sv-SE" sz="2800" b="1" smtClean="0">
                <a:latin typeface="+mn-lt"/>
              </a:rPr>
              <a:t>Generators</a:t>
            </a:r>
            <a:endParaRPr lang="nl-NL" altLang="sv-SE" sz="2800" b="1" dirty="0">
              <a:latin typeface="+mn-lt"/>
            </a:endParaRPr>
          </a:p>
        </p:txBody>
      </p:sp>
      <p:sp>
        <p:nvSpPr>
          <p:cNvPr id="9" name="TextBox 10"/>
          <p:cNvSpPr txBox="1">
            <a:spLocks noChangeArrowheads="1"/>
          </p:cNvSpPr>
          <p:nvPr/>
        </p:nvSpPr>
        <p:spPr bwMode="auto">
          <a:xfrm>
            <a:off x="350705" y="4178284"/>
            <a:ext cx="3083881" cy="5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lgn="ctr">
              <a:spcBef>
                <a:spcPct val="50000"/>
              </a:spcBef>
            </a:pPr>
            <a:r>
              <a:rPr lang="nl-NL" altLang="sv-SE" sz="2800" b="1" dirty="0">
                <a:latin typeface="+mn-lt"/>
              </a:rPr>
              <a:t>Waste </a:t>
            </a:r>
            <a:r>
              <a:rPr lang="nl-NL" altLang="sv-SE" sz="2800" b="1">
                <a:latin typeface="+mn-lt"/>
              </a:rPr>
              <a:t>to </a:t>
            </a:r>
            <a:r>
              <a:rPr lang="nl-NL" altLang="sv-SE" sz="2800" b="1" smtClean="0">
                <a:latin typeface="+mn-lt"/>
              </a:rPr>
              <a:t>Energy</a:t>
            </a:r>
            <a:endParaRPr lang="nl-NL" altLang="sv-SE" sz="2800" b="1" dirty="0">
              <a:latin typeface="+mn-lt"/>
            </a:endParaRPr>
          </a:p>
        </p:txBody>
      </p:sp>
      <p:cxnSp>
        <p:nvCxnSpPr>
          <p:cNvPr id="10" name="Straight Arrow Connector 12"/>
          <p:cNvCxnSpPr>
            <a:cxnSpLocks noChangeShapeType="1"/>
            <a:stCxn id="19" idx="3"/>
            <a:endCxn id="30" idx="1"/>
          </p:cNvCxnSpPr>
          <p:nvPr/>
        </p:nvCxnSpPr>
        <p:spPr bwMode="auto">
          <a:xfrm>
            <a:off x="2589509" y="3577279"/>
            <a:ext cx="2152094" cy="1539607"/>
          </a:xfrm>
          <a:prstGeom prst="straightConnector1">
            <a:avLst/>
          </a:prstGeom>
          <a:noFill/>
          <a:ln w="38100" cmpd="sng"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Straight Arrow Connector 23"/>
          <p:cNvCxnSpPr>
            <a:cxnSpLocks noChangeShapeType="1"/>
          </p:cNvCxnSpPr>
          <p:nvPr/>
        </p:nvCxnSpPr>
        <p:spPr bwMode="auto">
          <a:xfrm>
            <a:off x="6967468" y="5116886"/>
            <a:ext cx="1057571" cy="15981"/>
          </a:xfrm>
          <a:prstGeom prst="straightConnector1">
            <a:avLst/>
          </a:prstGeom>
          <a:noFill/>
          <a:ln w="76200" cmpd="sng"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Box 8"/>
          <p:cNvSpPr txBox="1">
            <a:spLocks noChangeArrowheads="1"/>
          </p:cNvSpPr>
          <p:nvPr/>
        </p:nvSpPr>
        <p:spPr bwMode="auto">
          <a:xfrm>
            <a:off x="1195782" y="3296186"/>
            <a:ext cx="1393727" cy="5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lgn="ctr">
              <a:spcBef>
                <a:spcPct val="50000"/>
              </a:spcBef>
            </a:pPr>
            <a:r>
              <a:rPr lang="nl-NL" altLang="sv-SE" sz="2800" b="1" dirty="0">
                <a:latin typeface="+mn-lt"/>
              </a:rPr>
              <a:t>Solar</a:t>
            </a:r>
          </a:p>
        </p:txBody>
      </p:sp>
      <p:sp>
        <p:nvSpPr>
          <p:cNvPr id="30" name="TextBox 29"/>
          <p:cNvSpPr txBox="1"/>
          <p:nvPr/>
        </p:nvSpPr>
        <p:spPr>
          <a:xfrm>
            <a:off x="4741603" y="4520322"/>
            <a:ext cx="2225865" cy="1193127"/>
          </a:xfrm>
          <a:prstGeom prst="rect">
            <a:avLst/>
          </a:prstGeom>
          <a:solidFill>
            <a:srgbClr val="00B0F0"/>
          </a:solidFill>
        </p:spPr>
        <p:txBody>
          <a:bodyPr wrap="square" lIns="130028" tIns="65014" rIns="130028" bIns="65014" rtlCol="0">
            <a:spAutoFit/>
          </a:bodyPr>
          <a:lstStyle/>
          <a:p>
            <a:pPr algn="ctr"/>
            <a:r>
              <a:rPr lang="sv-SE" sz="2300" b="1" smtClean="0"/>
              <a:t>Energy </a:t>
            </a:r>
            <a:r>
              <a:rPr lang="sv-SE" sz="2300" b="1" dirty="0" err="1"/>
              <a:t>S</a:t>
            </a:r>
            <a:r>
              <a:rPr lang="sv-SE" sz="2300" b="1" smtClean="0"/>
              <a:t>torage</a:t>
            </a:r>
            <a:endParaRPr lang="sv-SE" sz="2300" b="1" dirty="0"/>
          </a:p>
          <a:p>
            <a:pPr algn="ctr"/>
            <a:r>
              <a:rPr lang="sv-SE" sz="2300" b="1" smtClean="0"/>
              <a:t>System</a:t>
            </a:r>
            <a:endParaRPr lang="sv-SE" sz="2300" b="1" dirty="0"/>
          </a:p>
        </p:txBody>
      </p:sp>
      <p:sp>
        <p:nvSpPr>
          <p:cNvPr id="33" name="TextBox 8"/>
          <p:cNvSpPr txBox="1">
            <a:spLocks noChangeArrowheads="1"/>
          </p:cNvSpPr>
          <p:nvPr/>
        </p:nvSpPr>
        <p:spPr bwMode="auto">
          <a:xfrm>
            <a:off x="884083" y="6824578"/>
            <a:ext cx="2017124" cy="56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28" tIns="65014" rIns="130028" bIns="65014">
            <a:spAutoFit/>
          </a:bodyPr>
          <a:lstStyle>
            <a:lvl1pPr eaLnBrk="0" hangingPunct="0">
              <a:defRPr sz="2200">
                <a:solidFill>
                  <a:schemeClr val="tx1"/>
                </a:solidFill>
                <a:latin typeface="Verdana" panose="020B0604030504040204" pitchFamily="34" charset="0"/>
                <a:cs typeface="Arial" panose="020B0604020202020204" pitchFamily="34" charset="0"/>
              </a:defRPr>
            </a:lvl1pPr>
            <a:lvl2pPr marL="742950" indent="-285750" eaLnBrk="0" hangingPunct="0">
              <a:defRPr sz="2200">
                <a:solidFill>
                  <a:schemeClr val="tx1"/>
                </a:solidFill>
                <a:latin typeface="Verdana" panose="020B0604030504040204" pitchFamily="34" charset="0"/>
                <a:cs typeface="Arial" panose="020B0604020202020204" pitchFamily="34" charset="0"/>
              </a:defRPr>
            </a:lvl2pPr>
            <a:lvl3pPr marL="1143000" indent="-228600" eaLnBrk="0" hangingPunct="0">
              <a:defRPr sz="2200">
                <a:solidFill>
                  <a:schemeClr val="tx1"/>
                </a:solidFill>
                <a:latin typeface="Verdana" panose="020B0604030504040204" pitchFamily="34" charset="0"/>
                <a:cs typeface="Arial" panose="020B0604020202020204" pitchFamily="34" charset="0"/>
              </a:defRPr>
            </a:lvl3pPr>
            <a:lvl4pPr marL="1600200" indent="-228600" eaLnBrk="0" hangingPunct="0">
              <a:defRPr sz="2200">
                <a:solidFill>
                  <a:schemeClr val="tx1"/>
                </a:solidFill>
                <a:latin typeface="Verdana" panose="020B0604030504040204" pitchFamily="34" charset="0"/>
                <a:cs typeface="Arial" panose="020B0604020202020204" pitchFamily="34" charset="0"/>
              </a:defRPr>
            </a:lvl4pPr>
            <a:lvl5pPr marL="2057400" indent="-228600" eaLnBrk="0" hangingPunct="0">
              <a:defRPr sz="2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Verdana" panose="020B0604030504040204" pitchFamily="34" charset="0"/>
                <a:cs typeface="Arial" panose="020B0604020202020204" pitchFamily="34" charset="0"/>
              </a:defRPr>
            </a:lvl9pPr>
          </a:lstStyle>
          <a:p>
            <a:pPr algn="ctr">
              <a:spcBef>
                <a:spcPct val="50000"/>
              </a:spcBef>
            </a:pPr>
            <a:r>
              <a:rPr lang="nl-NL" altLang="sv-SE" sz="2800" b="1">
                <a:latin typeface="+mn-lt"/>
              </a:rPr>
              <a:t> </a:t>
            </a:r>
            <a:r>
              <a:rPr lang="nl-NL" altLang="sv-SE" sz="2800" b="1" smtClean="0">
                <a:latin typeface="+mn-lt"/>
              </a:rPr>
              <a:t>Biogas</a:t>
            </a:r>
            <a:endParaRPr lang="nl-NL" altLang="sv-SE" sz="2800" b="1" dirty="0">
              <a:latin typeface="+mn-lt"/>
            </a:endParaRPr>
          </a:p>
        </p:txBody>
      </p:sp>
      <p:pic>
        <p:nvPicPr>
          <p:cNvPr id="39" name="Picture 3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93676" y="4303324"/>
            <a:ext cx="4675542" cy="1851711"/>
          </a:xfrm>
          <a:prstGeom prst="rect">
            <a:avLst/>
          </a:prstGeom>
        </p:spPr>
      </p:pic>
      <p:sp>
        <p:nvSpPr>
          <p:cNvPr id="57" name="Title 1"/>
          <p:cNvSpPr txBox="1">
            <a:spLocks/>
          </p:cNvSpPr>
          <p:nvPr/>
        </p:nvSpPr>
        <p:spPr>
          <a:xfrm>
            <a:off x="398821" y="171153"/>
            <a:ext cx="11525250" cy="1413703"/>
          </a:xfrm>
          <a:prstGeom prst="rect">
            <a:avLst/>
          </a:prstGeom>
        </p:spPr>
        <p:txBody>
          <a:bodyPr lIns="130028" tIns="65014" rIns="130028" bIns="65014"/>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altLang="sv-SE" sz="4000" b="1" dirty="0">
                <a:latin typeface="+mn-lt"/>
              </a:rPr>
              <a:t>Energy Distribution</a:t>
            </a:r>
          </a:p>
          <a:p>
            <a:pPr algn="ctr"/>
            <a:r>
              <a:rPr lang="nl-NL" altLang="sv-SE" sz="4000" b="1" i="1" dirty="0">
                <a:latin typeface="+mn-lt"/>
              </a:rPr>
              <a:t>H</a:t>
            </a:r>
            <a:r>
              <a:rPr lang="nl-NL" altLang="sv-SE" sz="4000" b="1" i="1" dirty="0" smtClean="0">
                <a:latin typeface="+mn-lt"/>
              </a:rPr>
              <a:t>ybrid Systems </a:t>
            </a:r>
            <a:r>
              <a:rPr lang="nl-NL" altLang="sv-SE" sz="4000" b="1" i="1" dirty="0">
                <a:latin typeface="+mn-lt"/>
              </a:rPr>
              <a:t>and </a:t>
            </a:r>
            <a:r>
              <a:rPr lang="nl-NL" altLang="sv-SE" sz="4000" b="1" i="1" dirty="0" smtClean="0">
                <a:latin typeface="+mn-lt"/>
              </a:rPr>
              <a:t>Micro-Grids</a:t>
            </a:r>
            <a:endParaRPr lang="nl-NL" altLang="sv-SE" sz="4000" b="1" i="1" dirty="0">
              <a:latin typeface="+mn-lt"/>
            </a:endParaRPr>
          </a:p>
        </p:txBody>
      </p:sp>
      <p:cxnSp>
        <p:nvCxnSpPr>
          <p:cNvPr id="22" name="Straight Arrow Connector 12"/>
          <p:cNvCxnSpPr>
            <a:cxnSpLocks noChangeShapeType="1"/>
            <a:stCxn id="9" idx="3"/>
            <a:endCxn id="30" idx="1"/>
          </p:cNvCxnSpPr>
          <p:nvPr/>
        </p:nvCxnSpPr>
        <p:spPr bwMode="auto">
          <a:xfrm>
            <a:off x="3434586" y="4459377"/>
            <a:ext cx="1307017" cy="657509"/>
          </a:xfrm>
          <a:prstGeom prst="straightConnector1">
            <a:avLst/>
          </a:prstGeom>
          <a:noFill/>
          <a:ln w="38100" cmpd="sng"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Straight Arrow Connector 12"/>
          <p:cNvCxnSpPr>
            <a:cxnSpLocks noChangeShapeType="1"/>
            <a:stCxn id="7" idx="3"/>
            <a:endCxn id="30" idx="1"/>
          </p:cNvCxnSpPr>
          <p:nvPr/>
        </p:nvCxnSpPr>
        <p:spPr bwMode="auto">
          <a:xfrm flipV="1">
            <a:off x="2697521" y="5116886"/>
            <a:ext cx="2044082" cy="224589"/>
          </a:xfrm>
          <a:prstGeom prst="straightConnector1">
            <a:avLst/>
          </a:prstGeom>
          <a:noFill/>
          <a:ln w="38100" cmpd="sng"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Straight Arrow Connector 12"/>
          <p:cNvCxnSpPr>
            <a:cxnSpLocks noChangeShapeType="1"/>
            <a:stCxn id="8" idx="3"/>
            <a:endCxn id="30" idx="1"/>
          </p:cNvCxnSpPr>
          <p:nvPr/>
        </p:nvCxnSpPr>
        <p:spPr bwMode="auto">
          <a:xfrm flipV="1">
            <a:off x="3374303" y="5116886"/>
            <a:ext cx="1367300" cy="1106687"/>
          </a:xfrm>
          <a:prstGeom prst="straightConnector1">
            <a:avLst/>
          </a:prstGeom>
          <a:noFill/>
          <a:ln w="38100" cmpd="sng"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 name="Straight Arrow Connector 12"/>
          <p:cNvCxnSpPr>
            <a:cxnSpLocks noChangeShapeType="1"/>
            <a:stCxn id="33" idx="3"/>
            <a:endCxn id="30" idx="1"/>
          </p:cNvCxnSpPr>
          <p:nvPr/>
        </p:nvCxnSpPr>
        <p:spPr bwMode="auto">
          <a:xfrm flipV="1">
            <a:off x="2901207" y="5116886"/>
            <a:ext cx="1840396" cy="1988785"/>
          </a:xfrm>
          <a:prstGeom prst="straightConnector1">
            <a:avLst/>
          </a:prstGeom>
          <a:noFill/>
          <a:ln w="38100" cmpd="sng" algn="ctr">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953" y="6223573"/>
            <a:ext cx="4213634" cy="249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375525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sv-SE" dirty="0" smtClean="0">
                <a:ea typeface="ＭＳ Ｐゴシック" pitchFamily="34" charset="-128"/>
              </a:rPr>
              <a:t>Energy Efficiency</a:t>
            </a:r>
          </a:p>
        </p:txBody>
      </p:sp>
      <p:sp>
        <p:nvSpPr>
          <p:cNvPr id="6" name="Rektangel 3"/>
          <p:cNvSpPr/>
          <p:nvPr/>
        </p:nvSpPr>
        <p:spPr>
          <a:xfrm>
            <a:off x="11393846" y="1977"/>
            <a:ext cx="1609367" cy="393890"/>
          </a:xfrm>
          <a:prstGeom prst="rect">
            <a:avLst/>
          </a:prstGeom>
        </p:spPr>
        <p:txBody>
          <a:bodyPr wrap="square" lIns="130028" tIns="65014" rIns="130028" bIns="65014">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700" dirty="0"/>
              <a:t>2017_ver 1.0</a:t>
            </a:r>
          </a:p>
        </p:txBody>
      </p:sp>
    </p:spTree>
    <p:extLst>
      <p:ext uri="{BB962C8B-B14F-4D97-AF65-F5344CB8AC3E}">
        <p14:creationId xmlns:p14="http://schemas.microsoft.com/office/powerpoint/2010/main" val="1519250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pPr algn="ctr" eaLnBrk="1" hangingPunct="1"/>
            <a:r>
              <a:rPr lang="nl-NL" altLang="sv-SE" sz="4000" b="1" dirty="0" smtClean="0"/>
              <a:t>Energy Efficiency</a:t>
            </a:r>
            <a:br>
              <a:rPr lang="nl-NL" altLang="sv-SE" sz="4000" b="1" dirty="0" smtClean="0"/>
            </a:br>
            <a:r>
              <a:rPr lang="nl-NL" altLang="sv-SE" sz="4000" b="1" i="1" dirty="0" smtClean="0"/>
              <a:t>A</a:t>
            </a:r>
            <a:r>
              <a:rPr lang="nl-NL" altLang="sv-SE" sz="4000" b="1" dirty="0" smtClean="0"/>
              <a:t> </a:t>
            </a:r>
            <a:r>
              <a:rPr lang="nl-NL" altLang="sv-SE" sz="4000" b="1" i="1" dirty="0" smtClean="0"/>
              <a:t>Holistic </a:t>
            </a:r>
            <a:r>
              <a:rPr lang="nl-NL" altLang="sv-SE" sz="4000" b="1" i="1" dirty="0"/>
              <a:t>A</a:t>
            </a:r>
            <a:r>
              <a:rPr lang="nl-NL" altLang="sv-SE" sz="4000" b="1" i="1" dirty="0" smtClean="0"/>
              <a:t>pproach in Practice</a:t>
            </a:r>
          </a:p>
        </p:txBody>
      </p:sp>
      <p:sp>
        <p:nvSpPr>
          <p:cNvPr id="8" name="Content Placeholder 2"/>
          <p:cNvSpPr txBox="1">
            <a:spLocks/>
          </p:cNvSpPr>
          <p:nvPr/>
        </p:nvSpPr>
        <p:spPr bwMode="auto">
          <a:xfrm>
            <a:off x="1340598" y="7408825"/>
            <a:ext cx="10324956" cy="15399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21" tIns="48760" rIns="97521" bIns="4876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SzPct val="125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25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2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25000"/>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buSzPct val="100000"/>
              <a:buNone/>
            </a:pPr>
            <a:r>
              <a:rPr lang="en-US" altLang="sv-SE" sz="3000" i="1" dirty="0" smtClean="0"/>
              <a:t>MAXIMUM ENERGY EFFICIENCY IS A </a:t>
            </a:r>
          </a:p>
          <a:p>
            <a:pPr marL="0" indent="0" algn="ctr">
              <a:lnSpc>
                <a:spcPct val="100000"/>
              </a:lnSpc>
              <a:spcBef>
                <a:spcPts val="0"/>
              </a:spcBef>
              <a:spcAft>
                <a:spcPts val="600"/>
              </a:spcAft>
              <a:buSzPct val="100000"/>
              <a:buNone/>
            </a:pPr>
            <a:r>
              <a:rPr lang="en-US" altLang="sv-SE" sz="3000" i="1" dirty="0" smtClean="0"/>
              <a:t>THREE-PRONGED APPROACH</a:t>
            </a:r>
            <a:endParaRPr lang="en-US" altLang="sv-SE" sz="3000" i="1" dirty="0"/>
          </a:p>
        </p:txBody>
      </p:sp>
      <p:grpSp>
        <p:nvGrpSpPr>
          <p:cNvPr id="4" name="Group 3"/>
          <p:cNvGrpSpPr/>
          <p:nvPr/>
        </p:nvGrpSpPr>
        <p:grpSpPr>
          <a:xfrm>
            <a:off x="2728235" y="1815537"/>
            <a:ext cx="7600676" cy="4817125"/>
            <a:chOff x="5402538" y="3352561"/>
            <a:chExt cx="7600676" cy="4817125"/>
          </a:xfrm>
        </p:grpSpPr>
        <p:sp>
          <p:nvSpPr>
            <p:cNvPr id="2" name="Likbent triangel 1"/>
            <p:cNvSpPr/>
            <p:nvPr/>
          </p:nvSpPr>
          <p:spPr>
            <a:xfrm>
              <a:off x="7320798" y="4018667"/>
              <a:ext cx="4198354" cy="3583815"/>
            </a:xfrm>
            <a:prstGeom prst="triangl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30028" tIns="65014" rIns="130028" bIns="65014" rtlCol="0" anchor="ctr"/>
            <a:lstStyle/>
            <a:p>
              <a:pPr algn="ctr"/>
              <a:endParaRPr lang="sv-SE"/>
            </a:p>
          </p:txBody>
        </p:sp>
        <p:sp>
          <p:nvSpPr>
            <p:cNvPr id="3" name="Rektangel 2"/>
            <p:cNvSpPr/>
            <p:nvPr/>
          </p:nvSpPr>
          <p:spPr>
            <a:xfrm>
              <a:off x="10108894" y="7761387"/>
              <a:ext cx="2894320" cy="408297"/>
            </a:xfrm>
            <a:prstGeom prst="rect">
              <a:avLst/>
            </a:prstGeom>
          </p:spPr>
          <p:txBody>
            <a:bodyPr wrap="square" lIns="130028" tIns="65014" rIns="130028" bIns="65014">
              <a:spAutoFit/>
            </a:bodyPr>
            <a:lstStyle/>
            <a:p>
              <a:pPr marL="325069" lvl="1" algn="ctr">
                <a:spcBef>
                  <a:spcPts val="1422"/>
                </a:spcBef>
              </a:pPr>
              <a:r>
                <a:rPr lang="en-US" altLang="sv-SE" b="1" dirty="0" smtClean="0"/>
                <a:t>Behavioral change</a:t>
              </a:r>
              <a:endParaRPr lang="en-US" altLang="sv-SE" b="1" dirty="0"/>
            </a:p>
          </p:txBody>
        </p:sp>
        <p:sp>
          <p:nvSpPr>
            <p:cNvPr id="6" name="Rektangel 5"/>
            <p:cNvSpPr/>
            <p:nvPr/>
          </p:nvSpPr>
          <p:spPr>
            <a:xfrm>
              <a:off x="7587454" y="3352561"/>
              <a:ext cx="3562064" cy="685296"/>
            </a:xfrm>
            <a:prstGeom prst="rect">
              <a:avLst/>
            </a:prstGeom>
          </p:spPr>
          <p:txBody>
            <a:bodyPr wrap="square" lIns="130028" tIns="65014" rIns="130028" bIns="65014">
              <a:spAutoFit/>
            </a:bodyPr>
            <a:lstStyle/>
            <a:p>
              <a:pPr marL="325069" lvl="1" algn="ctr">
                <a:spcBef>
                  <a:spcPts val="1422"/>
                </a:spcBef>
              </a:pPr>
              <a:r>
                <a:rPr lang="en-US" altLang="sv-SE" b="1" dirty="0" smtClean="0"/>
                <a:t>Energy efficient technologies</a:t>
              </a:r>
              <a:endParaRPr lang="en-US" altLang="sv-SE" b="1" dirty="0"/>
            </a:p>
          </p:txBody>
        </p:sp>
        <p:sp>
          <p:nvSpPr>
            <p:cNvPr id="7" name="Rektangel 6"/>
            <p:cNvSpPr/>
            <p:nvPr/>
          </p:nvSpPr>
          <p:spPr>
            <a:xfrm>
              <a:off x="5402538" y="7761389"/>
              <a:ext cx="3611068" cy="408297"/>
            </a:xfrm>
            <a:prstGeom prst="rect">
              <a:avLst/>
            </a:prstGeom>
          </p:spPr>
          <p:txBody>
            <a:bodyPr wrap="square" lIns="130028" tIns="65014" rIns="130028" bIns="65014">
              <a:spAutoFit/>
            </a:bodyPr>
            <a:lstStyle/>
            <a:p>
              <a:pPr marL="325069" lvl="1" algn="ctr">
                <a:spcBef>
                  <a:spcPts val="1422"/>
                </a:spcBef>
              </a:pPr>
              <a:r>
                <a:rPr lang="en-US" altLang="sv-SE" b="1" dirty="0" smtClean="0"/>
                <a:t>Energy Conservation</a:t>
              </a:r>
              <a:endParaRPr lang="en-US" altLang="sv-SE" b="1" dirty="0"/>
            </a:p>
          </p:txBody>
        </p:sp>
      </p:grpSp>
      <p:sp>
        <p:nvSpPr>
          <p:cNvPr id="9"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827940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53805" y="2253959"/>
            <a:ext cx="7580261" cy="7259832"/>
          </a:xfrm>
          <a:prstGeom prst="rect">
            <a:avLst/>
          </a:prstGeom>
        </p:spPr>
        <p:txBody>
          <a:bodyPr lIns="130028" tIns="65014" rIns="130028" bIns="65014">
            <a:noAutofit/>
          </a:bodyPr>
          <a:lstStyle/>
          <a:p>
            <a:pPr marL="342900" indent="-342900">
              <a:spcAft>
                <a:spcPts val="1200"/>
              </a:spcAft>
              <a:buFont typeface="Arial"/>
              <a:buChar char="•"/>
            </a:pPr>
            <a:r>
              <a:rPr lang="en-US" sz="3000" dirty="0" smtClean="0"/>
              <a:t>Facility planning and  building zoning</a:t>
            </a:r>
          </a:p>
          <a:p>
            <a:pPr marL="342900" lvl="1" indent="-342900">
              <a:spcAft>
                <a:spcPts val="1200"/>
              </a:spcAft>
              <a:buFont typeface="Arial"/>
              <a:buChar char="•"/>
            </a:pPr>
            <a:r>
              <a:rPr lang="en-US" sz="3000" dirty="0" smtClean="0"/>
              <a:t>Natural shading, window coatings</a:t>
            </a:r>
          </a:p>
          <a:p>
            <a:pPr marL="342900" indent="-342900">
              <a:spcAft>
                <a:spcPts val="1200"/>
              </a:spcAft>
              <a:buFont typeface="Arial"/>
              <a:buChar char="•"/>
            </a:pPr>
            <a:r>
              <a:rPr lang="en-US" sz="3000" dirty="0" smtClean="0"/>
              <a:t>Lighting (internal, external, natural lightning)</a:t>
            </a:r>
          </a:p>
          <a:p>
            <a:pPr marL="342900" lvl="1" indent="-342900">
              <a:spcAft>
                <a:spcPts val="1200"/>
              </a:spcAft>
              <a:buFont typeface="Arial"/>
              <a:buChar char="•"/>
            </a:pPr>
            <a:r>
              <a:rPr lang="en-US" sz="3000" dirty="0" smtClean="0"/>
              <a:t>LED or occupancy sensors</a:t>
            </a:r>
          </a:p>
          <a:p>
            <a:pPr marL="342900" lvl="1" indent="-342900">
              <a:spcAft>
                <a:spcPts val="1200"/>
              </a:spcAft>
              <a:buFont typeface="Arial"/>
              <a:buChar char="•"/>
            </a:pPr>
            <a:r>
              <a:rPr lang="en-US" sz="3000" dirty="0" smtClean="0"/>
              <a:t>Heat transfer technologies, heat pumps, hot water</a:t>
            </a:r>
          </a:p>
          <a:p>
            <a:pPr marL="342900" lvl="1" indent="-342900">
              <a:spcAft>
                <a:spcPts val="1200"/>
              </a:spcAft>
              <a:buFont typeface="Arial"/>
              <a:buChar char="•"/>
            </a:pPr>
            <a:r>
              <a:rPr lang="en-US" sz="3000" dirty="0" smtClean="0"/>
              <a:t>Air tightness, insulation, ventilation</a:t>
            </a:r>
          </a:p>
          <a:p>
            <a:pPr marL="342900" lvl="1" indent="-342900">
              <a:spcAft>
                <a:spcPts val="1200"/>
              </a:spcAft>
              <a:buFont typeface="Arial"/>
              <a:buChar char="•"/>
            </a:pPr>
            <a:r>
              <a:rPr lang="en-US" sz="3000" dirty="0" smtClean="0"/>
              <a:t>Variable speed electric motor drives </a:t>
            </a:r>
          </a:p>
          <a:p>
            <a:pPr marL="342900" lvl="1" indent="-342900">
              <a:spcAft>
                <a:spcPts val="1200"/>
              </a:spcAft>
              <a:buFont typeface="Arial"/>
              <a:buChar char="•"/>
            </a:pPr>
            <a:r>
              <a:rPr lang="en-US" sz="3000" dirty="0" smtClean="0"/>
              <a:t>Solar for thermal and electrical use, insulated hot water systems, water-efficient systems </a:t>
            </a:r>
          </a:p>
        </p:txBody>
      </p:sp>
      <p:sp>
        <p:nvSpPr>
          <p:cNvPr id="2" name="Otsikko 1"/>
          <p:cNvSpPr>
            <a:spLocks noGrp="1"/>
          </p:cNvSpPr>
          <p:nvPr>
            <p:ph type="title"/>
          </p:nvPr>
        </p:nvSpPr>
        <p:spPr/>
        <p:txBody>
          <a:bodyPr>
            <a:noAutofit/>
          </a:bodyPr>
          <a:lstStyle/>
          <a:p>
            <a:pPr algn="ctr"/>
            <a:r>
              <a:rPr lang="en-US" sz="4000" b="1" dirty="0" smtClean="0"/>
              <a:t>Energy Efficiency</a:t>
            </a:r>
            <a:r>
              <a:rPr lang="en-US" sz="4000" b="1" dirty="0"/>
              <a:t/>
            </a:r>
            <a:br>
              <a:rPr lang="en-US" sz="4000" b="1" dirty="0"/>
            </a:br>
            <a:r>
              <a:rPr lang="en-US" sz="4000" b="1" i="1" dirty="0" smtClean="0"/>
              <a:t>Facilities</a:t>
            </a:r>
            <a:endParaRPr lang="en-US" sz="4000" b="1" i="1" dirty="0"/>
          </a:p>
        </p:txBody>
      </p:sp>
      <p:pic>
        <p:nvPicPr>
          <p:cNvPr id="15" name="Picture 1" descr="F:\2-Photos for Presentations\Op IMACT\GEDC000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5821" y="2909072"/>
            <a:ext cx="4779477" cy="4029725"/>
          </a:xfrm>
          <a:prstGeom prst="rect">
            <a:avLst/>
          </a:prstGeom>
          <a:ln>
            <a:noFill/>
          </a:ln>
          <a:effectLst>
            <a:softEdge rad="112500"/>
          </a:effectLst>
        </p:spPr>
      </p:pic>
      <p:sp>
        <p:nvSpPr>
          <p:cNvPr id="16" name="textruta 15"/>
          <p:cNvSpPr txBox="1"/>
          <p:nvPr/>
        </p:nvSpPr>
        <p:spPr>
          <a:xfrm>
            <a:off x="7370403" y="6938797"/>
            <a:ext cx="5354895" cy="346741"/>
          </a:xfrm>
          <a:prstGeom prst="rect">
            <a:avLst/>
          </a:prstGeom>
          <a:noFill/>
        </p:spPr>
        <p:txBody>
          <a:bodyPr wrap="square" lIns="130028" tIns="65014" rIns="130028" bIns="65014" rtlCol="0">
            <a:spAutoFit/>
          </a:bodyPr>
          <a:lstStyle/>
          <a:p>
            <a:pPr algn="r"/>
            <a:r>
              <a:rPr lang="en-US" sz="1400" i="1" dirty="0" smtClean="0"/>
              <a:t>Canadian Armed Forces (aka, ”Awesome Henry”)</a:t>
            </a:r>
            <a:endParaRPr lang="en-US" sz="1400" i="1" dirty="0"/>
          </a:p>
        </p:txBody>
      </p:sp>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607820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1629915" y="2043768"/>
            <a:ext cx="9752410" cy="6704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28" tIns="65014" rIns="130028" bIns="65014" anchor="ctr"/>
          <a:lstStyle/>
          <a:p>
            <a:pPr>
              <a:defRPr/>
            </a:pPr>
            <a:endParaRPr lang="fi-FI"/>
          </a:p>
        </p:txBody>
      </p:sp>
      <p:sp>
        <p:nvSpPr>
          <p:cNvPr id="7" name="Suorakulmio 6"/>
          <p:cNvSpPr/>
          <p:nvPr/>
        </p:nvSpPr>
        <p:spPr>
          <a:xfrm>
            <a:off x="1629915" y="3262770"/>
            <a:ext cx="8127008" cy="5485507"/>
          </a:xfrm>
          <a:prstGeom prst="rect">
            <a:avLst/>
          </a:prstGeom>
          <a:solidFill>
            <a:srgbClr val="86A6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28" tIns="65014" rIns="130028" bIns="65014" anchor="ctr"/>
          <a:lstStyle/>
          <a:p>
            <a:pPr>
              <a:defRPr/>
            </a:pPr>
            <a:endParaRPr lang="fi-FI"/>
          </a:p>
        </p:txBody>
      </p:sp>
      <p:sp>
        <p:nvSpPr>
          <p:cNvPr id="8" name="Suorakulmio 7"/>
          <p:cNvSpPr/>
          <p:nvPr/>
        </p:nvSpPr>
        <p:spPr>
          <a:xfrm>
            <a:off x="1629915" y="4583355"/>
            <a:ext cx="6400018" cy="4164922"/>
          </a:xfrm>
          <a:prstGeom prst="rect">
            <a:avLst/>
          </a:prstGeom>
          <a:solidFill>
            <a:srgbClr val="FFFF00"/>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lIns="130028" tIns="65014" rIns="130028" bIns="65014" anchor="ctr"/>
          <a:lstStyle/>
          <a:p>
            <a:pPr>
              <a:defRPr/>
            </a:pPr>
            <a:endParaRPr lang="fi-FI"/>
          </a:p>
        </p:txBody>
      </p:sp>
      <p:sp>
        <p:nvSpPr>
          <p:cNvPr id="9" name="Suorakulmio 8"/>
          <p:cNvSpPr/>
          <p:nvPr/>
        </p:nvSpPr>
        <p:spPr>
          <a:xfrm>
            <a:off x="1629916" y="6310273"/>
            <a:ext cx="4673030" cy="2438003"/>
          </a:xfrm>
          <a:prstGeom prst="rect">
            <a:avLst/>
          </a:prstGeom>
          <a:solidFill>
            <a:srgbClr val="FFC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lIns="130028" tIns="65014" rIns="130028" bIns="65014" anchor="ctr"/>
          <a:lstStyle/>
          <a:p>
            <a:pPr>
              <a:defRPr/>
            </a:pPr>
            <a:endParaRPr lang="fi-FI"/>
          </a:p>
        </p:txBody>
      </p:sp>
      <p:sp>
        <p:nvSpPr>
          <p:cNvPr id="10" name="Tekstikehys 9"/>
          <p:cNvSpPr txBox="1">
            <a:spLocks noChangeArrowheads="1"/>
          </p:cNvSpPr>
          <p:nvPr/>
        </p:nvSpPr>
        <p:spPr bwMode="auto">
          <a:xfrm>
            <a:off x="1731502" y="4684937"/>
            <a:ext cx="8228596" cy="144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28" tIns="65014" rIns="130028" bIns="65014">
            <a:spAutoFit/>
          </a:bodyPr>
          <a:lstStyle>
            <a:lvl1pPr eaLnBrk="0" hangingPunct="0">
              <a:defRPr sz="3200" b="1">
                <a:solidFill>
                  <a:schemeClr val="tx2"/>
                </a:solidFill>
                <a:latin typeface="Arial" charset="0"/>
              </a:defRPr>
            </a:lvl1pPr>
            <a:lvl2pPr marL="742950" indent="-285750" eaLnBrk="0" hangingPunct="0">
              <a:defRPr sz="3200" b="1">
                <a:solidFill>
                  <a:schemeClr val="tx2"/>
                </a:solidFill>
                <a:latin typeface="Arial" charset="0"/>
              </a:defRPr>
            </a:lvl2pPr>
            <a:lvl3pPr marL="1143000" indent="-228600" eaLnBrk="0" hangingPunct="0">
              <a:defRPr sz="3200" b="1">
                <a:solidFill>
                  <a:schemeClr val="tx2"/>
                </a:solidFill>
                <a:latin typeface="Arial" charset="0"/>
              </a:defRPr>
            </a:lvl3pPr>
            <a:lvl4pPr marL="1600200" indent="-228600" eaLnBrk="0" hangingPunct="0">
              <a:defRPr sz="3200" b="1">
                <a:solidFill>
                  <a:schemeClr val="tx2"/>
                </a:solidFill>
                <a:latin typeface="Arial" charset="0"/>
              </a:defRPr>
            </a:lvl4pPr>
            <a:lvl5pPr marL="2057400" indent="-228600" eaLnBrk="0" hangingPunct="0">
              <a:defRPr sz="3200" b="1">
                <a:solidFill>
                  <a:schemeClr val="tx2"/>
                </a:solidFill>
                <a:latin typeface="Arial" charset="0"/>
              </a:defRPr>
            </a:lvl5pPr>
            <a:lvl6pPr marL="2514600" indent="-228600" algn="ctr" eaLnBrk="0" fontAlgn="base" hangingPunct="0">
              <a:spcBef>
                <a:spcPct val="0"/>
              </a:spcBef>
              <a:spcAft>
                <a:spcPct val="0"/>
              </a:spcAft>
              <a:defRPr sz="3200" b="1">
                <a:solidFill>
                  <a:schemeClr val="tx2"/>
                </a:solidFill>
                <a:latin typeface="Arial" charset="0"/>
              </a:defRPr>
            </a:lvl6pPr>
            <a:lvl7pPr marL="2971800" indent="-228600" algn="ctr" eaLnBrk="0" fontAlgn="base" hangingPunct="0">
              <a:spcBef>
                <a:spcPct val="0"/>
              </a:spcBef>
              <a:spcAft>
                <a:spcPct val="0"/>
              </a:spcAft>
              <a:defRPr sz="3200" b="1">
                <a:solidFill>
                  <a:schemeClr val="tx2"/>
                </a:solidFill>
                <a:latin typeface="Arial" charset="0"/>
              </a:defRPr>
            </a:lvl7pPr>
            <a:lvl8pPr marL="3429000" indent="-228600" algn="ctr" eaLnBrk="0" fontAlgn="base" hangingPunct="0">
              <a:spcBef>
                <a:spcPct val="0"/>
              </a:spcBef>
              <a:spcAft>
                <a:spcPct val="0"/>
              </a:spcAft>
              <a:defRPr sz="3200" b="1">
                <a:solidFill>
                  <a:schemeClr val="tx2"/>
                </a:solidFill>
                <a:latin typeface="Arial" charset="0"/>
              </a:defRPr>
            </a:lvl8pPr>
            <a:lvl9pPr marL="3886200" indent="-228600" algn="ctr" eaLnBrk="0" fontAlgn="base" hangingPunct="0">
              <a:spcBef>
                <a:spcPct val="0"/>
              </a:spcBef>
              <a:spcAft>
                <a:spcPct val="0"/>
              </a:spcAft>
              <a:defRPr sz="3200" b="1">
                <a:solidFill>
                  <a:schemeClr val="tx2"/>
                </a:solidFill>
                <a:latin typeface="Arial" charset="0"/>
              </a:defRPr>
            </a:lvl9pPr>
          </a:lstStyle>
          <a:p>
            <a:pPr algn="l" eaLnBrk="1" hangingPunct="1"/>
            <a:r>
              <a:rPr lang="fi-FI" altLang="fi-FI" sz="1700">
                <a:solidFill>
                  <a:schemeClr val="tx1"/>
                </a:solidFill>
              </a:rPr>
              <a:t>UNINSULATED INTERIORS</a:t>
            </a:r>
          </a:p>
          <a:p>
            <a:pPr algn="l" eaLnBrk="1" hangingPunct="1">
              <a:buFont typeface="Arial" charset="0"/>
              <a:buChar char="•"/>
            </a:pPr>
            <a:r>
              <a:rPr lang="fi-FI" altLang="fi-FI" sz="1700">
                <a:solidFill>
                  <a:schemeClr val="tx1"/>
                </a:solidFill>
              </a:rPr>
              <a:t> Common spaces</a:t>
            </a:r>
          </a:p>
          <a:p>
            <a:pPr algn="l" eaLnBrk="1" hangingPunct="1">
              <a:buFont typeface="Arial" charset="0"/>
              <a:buChar char="•"/>
            </a:pPr>
            <a:r>
              <a:rPr lang="fi-FI" altLang="fi-FI" sz="1700">
                <a:solidFill>
                  <a:schemeClr val="tx1"/>
                </a:solidFill>
              </a:rPr>
              <a:t> Assembly areas</a:t>
            </a:r>
          </a:p>
          <a:p>
            <a:pPr algn="l" eaLnBrk="1" hangingPunct="1">
              <a:buFont typeface="Arial" charset="0"/>
              <a:buChar char="•"/>
            </a:pPr>
            <a:r>
              <a:rPr lang="fi-FI" altLang="fi-FI" sz="1700">
                <a:solidFill>
                  <a:schemeClr val="tx1"/>
                </a:solidFill>
              </a:rPr>
              <a:t> Equipment storage / dressing rooms</a:t>
            </a:r>
          </a:p>
          <a:p>
            <a:pPr algn="l" eaLnBrk="1" hangingPunct="1">
              <a:buFont typeface="Arial" charset="0"/>
              <a:buChar char="•"/>
            </a:pPr>
            <a:r>
              <a:rPr lang="fi-FI" altLang="fi-FI" sz="1700">
                <a:solidFill>
                  <a:schemeClr val="tx1"/>
                </a:solidFill>
              </a:rPr>
              <a:t> Passages connecting the zones</a:t>
            </a:r>
          </a:p>
        </p:txBody>
      </p:sp>
      <p:sp>
        <p:nvSpPr>
          <p:cNvPr id="11" name="Tekstikehys 10"/>
          <p:cNvSpPr txBox="1">
            <a:spLocks noChangeArrowheads="1"/>
          </p:cNvSpPr>
          <p:nvPr/>
        </p:nvSpPr>
        <p:spPr bwMode="auto">
          <a:xfrm>
            <a:off x="1731502" y="3364353"/>
            <a:ext cx="4876205" cy="11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28" tIns="65014" rIns="130028" bIns="65014">
            <a:spAutoFit/>
          </a:bodyPr>
          <a:lstStyle>
            <a:lvl1pPr eaLnBrk="0" hangingPunct="0">
              <a:defRPr sz="3200" b="1">
                <a:solidFill>
                  <a:schemeClr val="tx2"/>
                </a:solidFill>
                <a:latin typeface="Arial" charset="0"/>
              </a:defRPr>
            </a:lvl1pPr>
            <a:lvl2pPr marL="742950" indent="-285750" eaLnBrk="0" hangingPunct="0">
              <a:defRPr sz="3200" b="1">
                <a:solidFill>
                  <a:schemeClr val="tx2"/>
                </a:solidFill>
                <a:latin typeface="Arial" charset="0"/>
              </a:defRPr>
            </a:lvl2pPr>
            <a:lvl3pPr marL="1143000" indent="-228600" eaLnBrk="0" hangingPunct="0">
              <a:defRPr sz="3200" b="1">
                <a:solidFill>
                  <a:schemeClr val="tx2"/>
                </a:solidFill>
                <a:latin typeface="Arial" charset="0"/>
              </a:defRPr>
            </a:lvl3pPr>
            <a:lvl4pPr marL="1600200" indent="-228600" eaLnBrk="0" hangingPunct="0">
              <a:defRPr sz="3200" b="1">
                <a:solidFill>
                  <a:schemeClr val="tx2"/>
                </a:solidFill>
                <a:latin typeface="Arial" charset="0"/>
              </a:defRPr>
            </a:lvl4pPr>
            <a:lvl5pPr marL="2057400" indent="-228600" eaLnBrk="0" hangingPunct="0">
              <a:defRPr sz="3200" b="1">
                <a:solidFill>
                  <a:schemeClr val="tx2"/>
                </a:solidFill>
                <a:latin typeface="Arial" charset="0"/>
              </a:defRPr>
            </a:lvl5pPr>
            <a:lvl6pPr marL="2514600" indent="-228600" algn="ctr" eaLnBrk="0" fontAlgn="base" hangingPunct="0">
              <a:spcBef>
                <a:spcPct val="0"/>
              </a:spcBef>
              <a:spcAft>
                <a:spcPct val="0"/>
              </a:spcAft>
              <a:defRPr sz="3200" b="1">
                <a:solidFill>
                  <a:schemeClr val="tx2"/>
                </a:solidFill>
                <a:latin typeface="Arial" charset="0"/>
              </a:defRPr>
            </a:lvl6pPr>
            <a:lvl7pPr marL="2971800" indent="-228600" algn="ctr" eaLnBrk="0" fontAlgn="base" hangingPunct="0">
              <a:spcBef>
                <a:spcPct val="0"/>
              </a:spcBef>
              <a:spcAft>
                <a:spcPct val="0"/>
              </a:spcAft>
              <a:defRPr sz="3200" b="1">
                <a:solidFill>
                  <a:schemeClr val="tx2"/>
                </a:solidFill>
                <a:latin typeface="Arial" charset="0"/>
              </a:defRPr>
            </a:lvl7pPr>
            <a:lvl8pPr marL="3429000" indent="-228600" algn="ctr" eaLnBrk="0" fontAlgn="base" hangingPunct="0">
              <a:spcBef>
                <a:spcPct val="0"/>
              </a:spcBef>
              <a:spcAft>
                <a:spcPct val="0"/>
              </a:spcAft>
              <a:defRPr sz="3200" b="1">
                <a:solidFill>
                  <a:schemeClr val="tx2"/>
                </a:solidFill>
                <a:latin typeface="Arial" charset="0"/>
              </a:defRPr>
            </a:lvl8pPr>
            <a:lvl9pPr marL="3886200" indent="-228600" algn="ctr" eaLnBrk="0" fontAlgn="base" hangingPunct="0">
              <a:spcBef>
                <a:spcPct val="0"/>
              </a:spcBef>
              <a:spcAft>
                <a:spcPct val="0"/>
              </a:spcAft>
              <a:defRPr sz="3200" b="1">
                <a:solidFill>
                  <a:schemeClr val="tx2"/>
                </a:solidFill>
                <a:latin typeface="Arial" charset="0"/>
              </a:defRPr>
            </a:lvl9pPr>
          </a:lstStyle>
          <a:p>
            <a:pPr algn="l" eaLnBrk="1" hangingPunct="1"/>
            <a:r>
              <a:rPr lang="fi-FI" altLang="fi-FI" sz="1700">
                <a:solidFill>
                  <a:schemeClr val="tx1"/>
                </a:solidFill>
              </a:rPr>
              <a:t>COVERED EXTERIORS</a:t>
            </a:r>
          </a:p>
          <a:p>
            <a:pPr algn="l" eaLnBrk="1" hangingPunct="1">
              <a:buFont typeface="Arial" charset="0"/>
              <a:buChar char="•"/>
            </a:pPr>
            <a:r>
              <a:rPr lang="fi-FI" altLang="fi-FI" sz="1700">
                <a:solidFill>
                  <a:schemeClr val="tx1"/>
                </a:solidFill>
              </a:rPr>
              <a:t> Parts of the accommodation areas</a:t>
            </a:r>
          </a:p>
          <a:p>
            <a:pPr algn="l" eaLnBrk="1" hangingPunct="1">
              <a:buFont typeface="Arial" charset="0"/>
              <a:buChar char="•"/>
            </a:pPr>
            <a:r>
              <a:rPr lang="fi-FI" altLang="fi-FI" sz="1700">
                <a:solidFill>
                  <a:schemeClr val="tx1"/>
                </a:solidFill>
              </a:rPr>
              <a:t> Storages</a:t>
            </a:r>
            <a:endParaRPr lang="en-US" altLang="fi-FI" sz="1700">
              <a:solidFill>
                <a:schemeClr val="tx1"/>
              </a:solidFill>
            </a:endParaRPr>
          </a:p>
          <a:p>
            <a:pPr algn="l" eaLnBrk="1" hangingPunct="1"/>
            <a:endParaRPr lang="fi-FI" altLang="fi-FI" sz="1700">
              <a:solidFill>
                <a:schemeClr val="tx1"/>
              </a:solidFill>
            </a:endParaRPr>
          </a:p>
        </p:txBody>
      </p:sp>
      <p:sp>
        <p:nvSpPr>
          <p:cNvPr id="12" name="Tekstikehys 11"/>
          <p:cNvSpPr txBox="1">
            <a:spLocks noChangeArrowheads="1"/>
          </p:cNvSpPr>
          <p:nvPr/>
        </p:nvSpPr>
        <p:spPr bwMode="auto">
          <a:xfrm>
            <a:off x="1731503" y="2145351"/>
            <a:ext cx="5993669" cy="118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28" tIns="65014" rIns="130028" bIns="65014">
            <a:spAutoFit/>
          </a:bodyPr>
          <a:lstStyle>
            <a:lvl1pPr eaLnBrk="0" hangingPunct="0">
              <a:defRPr sz="3200" b="1">
                <a:solidFill>
                  <a:schemeClr val="tx2"/>
                </a:solidFill>
                <a:latin typeface="Arial" charset="0"/>
              </a:defRPr>
            </a:lvl1pPr>
            <a:lvl2pPr marL="742950" indent="-285750" eaLnBrk="0" hangingPunct="0">
              <a:defRPr sz="3200" b="1">
                <a:solidFill>
                  <a:schemeClr val="tx2"/>
                </a:solidFill>
                <a:latin typeface="Arial" charset="0"/>
              </a:defRPr>
            </a:lvl2pPr>
            <a:lvl3pPr marL="1143000" indent="-228600" eaLnBrk="0" hangingPunct="0">
              <a:defRPr sz="3200" b="1">
                <a:solidFill>
                  <a:schemeClr val="tx2"/>
                </a:solidFill>
                <a:latin typeface="Arial" charset="0"/>
              </a:defRPr>
            </a:lvl3pPr>
            <a:lvl4pPr marL="1600200" indent="-228600" eaLnBrk="0" hangingPunct="0">
              <a:defRPr sz="3200" b="1">
                <a:solidFill>
                  <a:schemeClr val="tx2"/>
                </a:solidFill>
                <a:latin typeface="Arial" charset="0"/>
              </a:defRPr>
            </a:lvl4pPr>
            <a:lvl5pPr marL="2057400" indent="-228600" eaLnBrk="0" hangingPunct="0">
              <a:defRPr sz="3200" b="1">
                <a:solidFill>
                  <a:schemeClr val="tx2"/>
                </a:solidFill>
                <a:latin typeface="Arial" charset="0"/>
              </a:defRPr>
            </a:lvl5pPr>
            <a:lvl6pPr marL="2514600" indent="-228600" algn="ctr" eaLnBrk="0" fontAlgn="base" hangingPunct="0">
              <a:spcBef>
                <a:spcPct val="0"/>
              </a:spcBef>
              <a:spcAft>
                <a:spcPct val="0"/>
              </a:spcAft>
              <a:defRPr sz="3200" b="1">
                <a:solidFill>
                  <a:schemeClr val="tx2"/>
                </a:solidFill>
                <a:latin typeface="Arial" charset="0"/>
              </a:defRPr>
            </a:lvl6pPr>
            <a:lvl7pPr marL="2971800" indent="-228600" algn="ctr" eaLnBrk="0" fontAlgn="base" hangingPunct="0">
              <a:spcBef>
                <a:spcPct val="0"/>
              </a:spcBef>
              <a:spcAft>
                <a:spcPct val="0"/>
              </a:spcAft>
              <a:defRPr sz="3200" b="1">
                <a:solidFill>
                  <a:schemeClr val="tx2"/>
                </a:solidFill>
                <a:latin typeface="Arial" charset="0"/>
              </a:defRPr>
            </a:lvl7pPr>
            <a:lvl8pPr marL="3429000" indent="-228600" algn="ctr" eaLnBrk="0" fontAlgn="base" hangingPunct="0">
              <a:spcBef>
                <a:spcPct val="0"/>
              </a:spcBef>
              <a:spcAft>
                <a:spcPct val="0"/>
              </a:spcAft>
              <a:defRPr sz="3200" b="1">
                <a:solidFill>
                  <a:schemeClr val="tx2"/>
                </a:solidFill>
                <a:latin typeface="Arial" charset="0"/>
              </a:defRPr>
            </a:lvl8pPr>
            <a:lvl9pPr marL="3886200" indent="-228600" algn="ctr" eaLnBrk="0" fontAlgn="base" hangingPunct="0">
              <a:spcBef>
                <a:spcPct val="0"/>
              </a:spcBef>
              <a:spcAft>
                <a:spcPct val="0"/>
              </a:spcAft>
              <a:defRPr sz="3200" b="1">
                <a:solidFill>
                  <a:schemeClr val="tx2"/>
                </a:solidFill>
                <a:latin typeface="Arial" charset="0"/>
              </a:defRPr>
            </a:lvl9pPr>
          </a:lstStyle>
          <a:p>
            <a:pPr algn="l" eaLnBrk="1" hangingPunct="1"/>
            <a:r>
              <a:rPr lang="fi-FI" altLang="fi-FI" sz="1700">
                <a:solidFill>
                  <a:schemeClr val="tx1"/>
                </a:solidFill>
              </a:rPr>
              <a:t>EXTERIORS</a:t>
            </a:r>
          </a:p>
          <a:p>
            <a:pPr algn="l" eaLnBrk="1" hangingPunct="1">
              <a:buFont typeface="Arial" charset="0"/>
              <a:buChar char="•"/>
            </a:pPr>
            <a:r>
              <a:rPr lang="fi-FI" altLang="fi-FI" sz="1700">
                <a:solidFill>
                  <a:schemeClr val="tx1"/>
                </a:solidFill>
              </a:rPr>
              <a:t> </a:t>
            </a:r>
            <a:r>
              <a:rPr lang="en-US" altLang="fi-FI" sz="1700">
                <a:solidFill>
                  <a:schemeClr val="tx1"/>
                </a:solidFill>
              </a:rPr>
              <a:t>Recreational facilities in accommodation areas</a:t>
            </a:r>
          </a:p>
          <a:p>
            <a:pPr algn="l" eaLnBrk="1" hangingPunct="1"/>
            <a:endParaRPr lang="fi-FI" altLang="fi-FI" sz="1700">
              <a:solidFill>
                <a:schemeClr val="tx1"/>
              </a:solidFill>
            </a:endParaRPr>
          </a:p>
          <a:p>
            <a:pPr algn="l" eaLnBrk="1" hangingPunct="1"/>
            <a:endParaRPr lang="fi-FI" altLang="fi-FI" sz="1700">
              <a:solidFill>
                <a:schemeClr val="tx1"/>
              </a:solidFill>
            </a:endParaRPr>
          </a:p>
        </p:txBody>
      </p:sp>
      <p:sp>
        <p:nvSpPr>
          <p:cNvPr id="13" name="Tekstikehys 26"/>
          <p:cNvSpPr txBox="1">
            <a:spLocks noChangeArrowheads="1"/>
          </p:cNvSpPr>
          <p:nvPr/>
        </p:nvSpPr>
        <p:spPr bwMode="auto">
          <a:xfrm>
            <a:off x="1731503" y="6411858"/>
            <a:ext cx="4774618" cy="223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28" tIns="65014" rIns="130028" bIns="65014">
            <a:spAutoFit/>
          </a:bodyPr>
          <a:lstStyle>
            <a:lvl1pPr eaLnBrk="0" hangingPunct="0">
              <a:defRPr sz="3200" b="1">
                <a:solidFill>
                  <a:schemeClr val="tx2"/>
                </a:solidFill>
                <a:latin typeface="Arial" charset="0"/>
              </a:defRPr>
            </a:lvl1pPr>
            <a:lvl2pPr marL="742950" indent="-285750" eaLnBrk="0" hangingPunct="0">
              <a:defRPr sz="3200" b="1">
                <a:solidFill>
                  <a:schemeClr val="tx2"/>
                </a:solidFill>
                <a:latin typeface="Arial" charset="0"/>
              </a:defRPr>
            </a:lvl2pPr>
            <a:lvl3pPr marL="1143000" indent="-228600" eaLnBrk="0" hangingPunct="0">
              <a:defRPr sz="3200" b="1">
                <a:solidFill>
                  <a:schemeClr val="tx2"/>
                </a:solidFill>
                <a:latin typeface="Arial" charset="0"/>
              </a:defRPr>
            </a:lvl3pPr>
            <a:lvl4pPr marL="1600200" indent="-228600" eaLnBrk="0" hangingPunct="0">
              <a:defRPr sz="3200" b="1">
                <a:solidFill>
                  <a:schemeClr val="tx2"/>
                </a:solidFill>
                <a:latin typeface="Arial" charset="0"/>
              </a:defRPr>
            </a:lvl4pPr>
            <a:lvl5pPr marL="2057400" indent="-228600" eaLnBrk="0" hangingPunct="0">
              <a:defRPr sz="3200" b="1">
                <a:solidFill>
                  <a:schemeClr val="tx2"/>
                </a:solidFill>
                <a:latin typeface="Arial" charset="0"/>
              </a:defRPr>
            </a:lvl5pPr>
            <a:lvl6pPr marL="2514600" indent="-228600" algn="ctr" eaLnBrk="0" fontAlgn="base" hangingPunct="0">
              <a:spcBef>
                <a:spcPct val="0"/>
              </a:spcBef>
              <a:spcAft>
                <a:spcPct val="0"/>
              </a:spcAft>
              <a:defRPr sz="3200" b="1">
                <a:solidFill>
                  <a:schemeClr val="tx2"/>
                </a:solidFill>
                <a:latin typeface="Arial" charset="0"/>
              </a:defRPr>
            </a:lvl6pPr>
            <a:lvl7pPr marL="2971800" indent="-228600" algn="ctr" eaLnBrk="0" fontAlgn="base" hangingPunct="0">
              <a:spcBef>
                <a:spcPct val="0"/>
              </a:spcBef>
              <a:spcAft>
                <a:spcPct val="0"/>
              </a:spcAft>
              <a:defRPr sz="3200" b="1">
                <a:solidFill>
                  <a:schemeClr val="tx2"/>
                </a:solidFill>
                <a:latin typeface="Arial" charset="0"/>
              </a:defRPr>
            </a:lvl7pPr>
            <a:lvl8pPr marL="3429000" indent="-228600" algn="ctr" eaLnBrk="0" fontAlgn="base" hangingPunct="0">
              <a:spcBef>
                <a:spcPct val="0"/>
              </a:spcBef>
              <a:spcAft>
                <a:spcPct val="0"/>
              </a:spcAft>
              <a:defRPr sz="3200" b="1">
                <a:solidFill>
                  <a:schemeClr val="tx2"/>
                </a:solidFill>
                <a:latin typeface="Arial" charset="0"/>
              </a:defRPr>
            </a:lvl8pPr>
            <a:lvl9pPr marL="3886200" indent="-228600" algn="ctr" eaLnBrk="0" fontAlgn="base" hangingPunct="0">
              <a:spcBef>
                <a:spcPct val="0"/>
              </a:spcBef>
              <a:spcAft>
                <a:spcPct val="0"/>
              </a:spcAft>
              <a:defRPr sz="3200" b="1">
                <a:solidFill>
                  <a:schemeClr val="tx2"/>
                </a:solidFill>
                <a:latin typeface="Arial" charset="0"/>
              </a:defRPr>
            </a:lvl9pPr>
          </a:lstStyle>
          <a:p>
            <a:pPr algn="l" eaLnBrk="1" hangingPunct="1"/>
            <a:r>
              <a:rPr lang="en-US" altLang="fi-FI" sz="1700" dirty="0" smtClean="0">
                <a:solidFill>
                  <a:schemeClr val="tx1"/>
                </a:solidFill>
              </a:rPr>
              <a:t>INSULATED INTERIORS</a:t>
            </a:r>
          </a:p>
          <a:p>
            <a:pPr algn="l" eaLnBrk="1" hangingPunct="1">
              <a:buFont typeface="Arial" charset="0"/>
              <a:buChar char="•"/>
            </a:pPr>
            <a:r>
              <a:rPr lang="en-US" altLang="fi-FI" sz="1700" dirty="0" smtClean="0">
                <a:solidFill>
                  <a:schemeClr val="tx1"/>
                </a:solidFill>
              </a:rPr>
              <a:t> Sleeping quarters</a:t>
            </a:r>
          </a:p>
          <a:p>
            <a:pPr algn="l" eaLnBrk="1" hangingPunct="1">
              <a:buFont typeface="Arial" charset="0"/>
              <a:buChar char="•"/>
            </a:pPr>
            <a:r>
              <a:rPr lang="en-US" altLang="fi-FI" sz="1700" dirty="0" smtClean="0">
                <a:solidFill>
                  <a:schemeClr val="tx1"/>
                </a:solidFill>
              </a:rPr>
              <a:t> Office spaces</a:t>
            </a:r>
          </a:p>
          <a:p>
            <a:pPr algn="l" eaLnBrk="1" hangingPunct="1">
              <a:buFont typeface="Arial" charset="0"/>
              <a:buChar char="•"/>
            </a:pPr>
            <a:r>
              <a:rPr lang="en-US" altLang="fi-FI" sz="1700" dirty="0" smtClean="0">
                <a:solidFill>
                  <a:schemeClr val="tx1"/>
                </a:solidFill>
              </a:rPr>
              <a:t> Briefing / meeting rooms</a:t>
            </a:r>
          </a:p>
          <a:p>
            <a:pPr algn="l" eaLnBrk="1" hangingPunct="1">
              <a:buFont typeface="Arial" charset="0"/>
              <a:buChar char="•"/>
            </a:pPr>
            <a:r>
              <a:rPr lang="en-US" altLang="fi-FI" sz="1700" dirty="0" smtClean="0">
                <a:solidFill>
                  <a:schemeClr val="tx1"/>
                </a:solidFill>
              </a:rPr>
              <a:t> Sanitary facilities</a:t>
            </a:r>
          </a:p>
          <a:p>
            <a:pPr algn="l" eaLnBrk="1" hangingPunct="1">
              <a:buFont typeface="Arial" charset="0"/>
              <a:buChar char="•"/>
            </a:pPr>
            <a:r>
              <a:rPr lang="en-US" altLang="fi-FI" sz="1700" dirty="0" smtClean="0">
                <a:solidFill>
                  <a:schemeClr val="tx1"/>
                </a:solidFill>
              </a:rPr>
              <a:t> Drying rooms</a:t>
            </a:r>
          </a:p>
          <a:p>
            <a:pPr algn="l" eaLnBrk="1" hangingPunct="1">
              <a:buFont typeface="Arial" charset="0"/>
              <a:buChar char="•"/>
            </a:pPr>
            <a:r>
              <a:rPr lang="en-US" altLang="fi-FI" sz="1700" dirty="0" smtClean="0">
                <a:solidFill>
                  <a:schemeClr val="tx1"/>
                </a:solidFill>
              </a:rPr>
              <a:t> Common spaces in harsh environments</a:t>
            </a:r>
          </a:p>
          <a:p>
            <a:pPr algn="l" eaLnBrk="1" hangingPunct="1">
              <a:buFont typeface="Arial" charset="0"/>
              <a:buChar char="•"/>
            </a:pPr>
            <a:r>
              <a:rPr lang="en-US" altLang="fi-FI" sz="1700" dirty="0" smtClean="0">
                <a:solidFill>
                  <a:schemeClr val="tx1"/>
                </a:solidFill>
              </a:rPr>
              <a:t> Saunas</a:t>
            </a:r>
            <a:endParaRPr lang="en-US" altLang="fi-FI" sz="1700" dirty="0">
              <a:solidFill>
                <a:schemeClr val="tx1"/>
              </a:solidFill>
            </a:endParaRPr>
          </a:p>
        </p:txBody>
      </p:sp>
      <p:sp>
        <p:nvSpPr>
          <p:cNvPr id="14" name="Otsikko 1"/>
          <p:cNvSpPr txBox="1">
            <a:spLocks/>
          </p:cNvSpPr>
          <p:nvPr/>
        </p:nvSpPr>
        <p:spPr bwMode="auto">
          <a:xfrm>
            <a:off x="1373496" y="138499"/>
            <a:ext cx="10865747" cy="1132658"/>
          </a:xfrm>
          <a:prstGeom prst="rect">
            <a:avLst/>
          </a:prstGeom>
          <a:noFill/>
          <a:ln w="9525">
            <a:noFill/>
            <a:miter lim="800000"/>
            <a:headEnd/>
            <a:tailEnd/>
          </a:ln>
        </p:spPr>
        <p:txBody>
          <a:bodyPr lIns="130028" tIns="65014" rIns="130028" bIns="65014" anchor="ctr"/>
          <a:lstStyle/>
          <a:p>
            <a:pPr algn="ctr" eaLnBrk="0" hangingPunct="0">
              <a:defRPr/>
            </a:pPr>
            <a:r>
              <a:rPr lang="en-US" sz="4000" b="1" kern="0" dirty="0" smtClean="0">
                <a:latin typeface="+mj-lt"/>
                <a:ea typeface="+mj-ea"/>
                <a:cs typeface="+mj-cs"/>
              </a:rPr>
              <a:t>Energy Efficiency</a:t>
            </a:r>
          </a:p>
          <a:p>
            <a:pPr algn="ctr" eaLnBrk="0" hangingPunct="0">
              <a:defRPr/>
            </a:pPr>
            <a:r>
              <a:rPr lang="en-US" sz="4000" b="1" i="1" kern="0" dirty="0" smtClean="0">
                <a:latin typeface="+mj-lt"/>
                <a:ea typeface="+mj-ea"/>
                <a:cs typeface="+mj-cs"/>
              </a:rPr>
              <a:t>Zoning by Use</a:t>
            </a:r>
            <a:endParaRPr lang="en-US" sz="4000" b="1" i="1" kern="0" dirty="0">
              <a:latin typeface="+mj-lt"/>
              <a:ea typeface="+mj-ea"/>
              <a:cs typeface="+mj-cs"/>
            </a:endParaRPr>
          </a:p>
        </p:txBody>
      </p:sp>
      <p:sp>
        <p:nvSpPr>
          <p:cNvPr id="15"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951862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p:cNvSpPr txBox="1">
            <a:spLocks/>
          </p:cNvSpPr>
          <p:nvPr/>
        </p:nvSpPr>
        <p:spPr bwMode="auto">
          <a:xfrm>
            <a:off x="1344265" y="178762"/>
            <a:ext cx="10865747" cy="1132658"/>
          </a:xfrm>
          <a:prstGeom prst="rect">
            <a:avLst/>
          </a:prstGeom>
          <a:noFill/>
          <a:ln w="9525">
            <a:noFill/>
            <a:miter lim="800000"/>
            <a:headEnd/>
            <a:tailEnd/>
          </a:ln>
        </p:spPr>
        <p:txBody>
          <a:bodyPr lIns="130028" tIns="65014" rIns="130028" bIns="65014" anchor="ctr"/>
          <a:lstStyle/>
          <a:p>
            <a:pPr algn="ctr" eaLnBrk="0" hangingPunct="0">
              <a:defRPr/>
            </a:pPr>
            <a:r>
              <a:rPr lang="en-US" sz="4000" b="1" kern="0" dirty="0" smtClean="0">
                <a:latin typeface="+mj-lt"/>
                <a:ea typeface="+mj-ea"/>
                <a:cs typeface="+mj-cs"/>
              </a:rPr>
              <a:t>Energy Efficiency</a:t>
            </a:r>
          </a:p>
          <a:p>
            <a:pPr algn="ctr" eaLnBrk="0" hangingPunct="0">
              <a:defRPr/>
            </a:pPr>
            <a:r>
              <a:rPr lang="en-US" sz="4000" b="1" i="1" kern="0" dirty="0" smtClean="0">
                <a:latin typeface="+mj-lt"/>
                <a:ea typeface="+mj-ea"/>
                <a:cs typeface="+mj-cs"/>
              </a:rPr>
              <a:t>Passive Cooling Methods</a:t>
            </a:r>
            <a:endParaRPr lang="en-US" sz="4000" b="1" i="1" kern="0" dirty="0">
              <a:latin typeface="+mj-lt"/>
              <a:ea typeface="+mj-ea"/>
              <a:cs typeface="+mj-cs"/>
            </a:endParaRPr>
          </a:p>
        </p:txBody>
      </p:sp>
      <p:grpSp>
        <p:nvGrpSpPr>
          <p:cNvPr id="4" name="Group 3"/>
          <p:cNvGrpSpPr/>
          <p:nvPr/>
        </p:nvGrpSpPr>
        <p:grpSpPr>
          <a:xfrm>
            <a:off x="0" y="1556963"/>
            <a:ext cx="11705249" cy="8195050"/>
            <a:chOff x="669362" y="1556963"/>
            <a:chExt cx="11705249" cy="819505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3829" y="1556963"/>
              <a:ext cx="11550782" cy="819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9362" y="2025055"/>
              <a:ext cx="5595179" cy="12699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79855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90839" y="2004254"/>
            <a:ext cx="6469519" cy="7259832"/>
          </a:xfrm>
          <a:prstGeom prst="rect">
            <a:avLst/>
          </a:prstGeom>
        </p:spPr>
        <p:txBody>
          <a:bodyPr lIns="130028" tIns="65014" rIns="130028" bIns="65014">
            <a:noAutofit/>
          </a:bodyPr>
          <a:lstStyle/>
          <a:p>
            <a:pPr marL="457200" indent="-457200">
              <a:spcAft>
                <a:spcPts val="1800"/>
              </a:spcAft>
              <a:buFont typeface="Arial"/>
              <a:buChar char="•"/>
            </a:pPr>
            <a:r>
              <a:rPr lang="en-US" sz="3200" dirty="0"/>
              <a:t>Thorough air sealing substantially increases the energy efficiency of </a:t>
            </a:r>
            <a:r>
              <a:rPr lang="en-US" sz="3200" dirty="0" smtClean="0"/>
              <a:t>structures</a:t>
            </a:r>
          </a:p>
          <a:p>
            <a:pPr marL="457200" indent="-457200">
              <a:spcAft>
                <a:spcPts val="1800"/>
              </a:spcAft>
              <a:buFont typeface="Arial"/>
              <a:buChar char="•"/>
            </a:pPr>
            <a:endParaRPr lang="en-US" sz="3200" dirty="0"/>
          </a:p>
          <a:p>
            <a:pPr marL="457200" indent="-457200">
              <a:spcAft>
                <a:spcPts val="1800"/>
              </a:spcAft>
              <a:buFont typeface="Arial"/>
              <a:buChar char="•"/>
            </a:pPr>
            <a:r>
              <a:rPr lang="en-US" sz="3200" dirty="0"/>
              <a:t>Air infiltrates in and out through every hole and </a:t>
            </a:r>
            <a:r>
              <a:rPr lang="en-US" sz="3200" dirty="0" smtClean="0"/>
              <a:t>crack</a:t>
            </a:r>
          </a:p>
          <a:p>
            <a:pPr marL="457200" indent="-457200">
              <a:spcAft>
                <a:spcPts val="1800"/>
              </a:spcAft>
              <a:buFont typeface="Arial"/>
              <a:buChar char="•"/>
            </a:pPr>
            <a:endParaRPr lang="en-US" sz="3200" dirty="0"/>
          </a:p>
          <a:p>
            <a:pPr marL="457200" indent="-457200">
              <a:spcAft>
                <a:spcPts val="1800"/>
              </a:spcAft>
              <a:buFont typeface="Arial"/>
              <a:buChar char="•"/>
            </a:pPr>
            <a:r>
              <a:rPr lang="en-US" sz="3200" dirty="0" smtClean="0"/>
              <a:t>About 30% of air leaks through openings in ceilings, walls and floors</a:t>
            </a:r>
            <a:endParaRPr lang="en-US" sz="3200" dirty="0"/>
          </a:p>
        </p:txBody>
      </p:sp>
      <p:sp>
        <p:nvSpPr>
          <p:cNvPr id="2" name="Rubrik 1"/>
          <p:cNvSpPr>
            <a:spLocks noGrp="1"/>
          </p:cNvSpPr>
          <p:nvPr>
            <p:ph type="title"/>
          </p:nvPr>
        </p:nvSpPr>
        <p:spPr/>
        <p:txBody>
          <a:bodyPr>
            <a:normAutofit fontScale="90000"/>
          </a:bodyPr>
          <a:lstStyle/>
          <a:p>
            <a:pPr algn="ctr"/>
            <a:r>
              <a:rPr lang="en-US" sz="4000" b="1" dirty="0" smtClean="0"/>
              <a:t>Energy Efficiency</a:t>
            </a:r>
            <a:br>
              <a:rPr lang="en-US" sz="4000" b="1" dirty="0" smtClean="0"/>
            </a:br>
            <a:r>
              <a:rPr lang="en-US" sz="4000" b="1" i="1" dirty="0" smtClean="0"/>
              <a:t>Air Sealing</a:t>
            </a:r>
            <a:endParaRPr lang="sv-SE" sz="4000" b="1" i="1" dirty="0"/>
          </a:p>
        </p:txBody>
      </p:sp>
      <p:pic>
        <p:nvPicPr>
          <p:cNvPr id="4" name="Picture 3"/>
          <p:cNvPicPr>
            <a:picLocks noChangeAspect="1"/>
          </p:cNvPicPr>
          <p:nvPr/>
        </p:nvPicPr>
        <p:blipFill>
          <a:blip r:embed="rId3"/>
          <a:stretch>
            <a:fillRect/>
          </a:stretch>
        </p:blipFill>
        <p:spPr>
          <a:xfrm>
            <a:off x="8181845" y="5609915"/>
            <a:ext cx="3145549" cy="310623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7015673" y="1782904"/>
            <a:ext cx="5477893" cy="3638234"/>
          </a:xfrm>
          <a:prstGeom prst="rect">
            <a:avLst/>
          </a:prstGeom>
          <a:ln>
            <a:noFill/>
          </a:ln>
          <a:effectLst>
            <a:outerShdw blurRad="292100" dist="139700" dir="2700000" algn="tl" rotWithShape="0">
              <a:srgbClr val="333333">
                <a:alpha val="65000"/>
              </a:srgbClr>
            </a:outerShdw>
          </a:effectLst>
        </p:spPr>
      </p:pic>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3711615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prstGeom prst="rect">
            <a:avLst/>
          </a:prstGeom>
        </p:spPr>
        <p:txBody>
          <a:bodyPr lIns="130028" tIns="65014" rIns="130028" bIns="65014">
            <a:normAutofit/>
          </a:bodyPr>
          <a:lstStyle/>
          <a:p>
            <a:pPr marL="571500" indent="-571500">
              <a:spcAft>
                <a:spcPts val="600"/>
              </a:spcAft>
              <a:buFont typeface="Arial" panose="020B0604020202020204" pitchFamily="34" charset="0"/>
              <a:buChar char="•"/>
            </a:pPr>
            <a:r>
              <a:rPr lang="en-US" sz="3600" dirty="0" smtClean="0"/>
              <a:t>Discuss objectives and definitions of energy considerations</a:t>
            </a:r>
          </a:p>
          <a:p>
            <a:pPr marL="571500" indent="-571500">
              <a:spcAft>
                <a:spcPts val="600"/>
              </a:spcAft>
              <a:buFont typeface="Arial" panose="020B0604020202020204" pitchFamily="34" charset="0"/>
              <a:buChar char="•"/>
            </a:pPr>
            <a:r>
              <a:rPr lang="en-US" sz="3600" dirty="0" smtClean="0"/>
              <a:t>Describe the significance of energy in operations</a:t>
            </a:r>
          </a:p>
          <a:p>
            <a:pPr marL="571500" indent="-571500">
              <a:spcAft>
                <a:spcPts val="600"/>
              </a:spcAft>
              <a:buFont typeface="Arial" panose="020B0604020202020204" pitchFamily="34" charset="0"/>
              <a:buChar char="•"/>
            </a:pPr>
            <a:r>
              <a:rPr lang="en-US" sz="3600" dirty="0" smtClean="0"/>
              <a:t>Identify planning considerations for optimal energy management</a:t>
            </a:r>
          </a:p>
          <a:p>
            <a:pPr marL="571500" indent="-571500">
              <a:spcAft>
                <a:spcPts val="600"/>
              </a:spcAft>
              <a:buFont typeface="Arial" panose="020B0604020202020204" pitchFamily="34" charset="0"/>
              <a:buChar char="•"/>
            </a:pPr>
            <a:r>
              <a:rPr lang="en-US" sz="3600" dirty="0" smtClean="0"/>
              <a:t>Provide examples of energy use in specific military operations</a:t>
            </a:r>
          </a:p>
          <a:p>
            <a:pPr marL="571500" indent="-571500">
              <a:spcAft>
                <a:spcPts val="600"/>
              </a:spcAft>
              <a:buFont typeface="Arial" panose="020B0604020202020204" pitchFamily="34" charset="0"/>
              <a:buChar char="•"/>
            </a:pPr>
            <a:r>
              <a:rPr lang="en-US" sz="3600" dirty="0" smtClean="0"/>
              <a:t>Present options for energy production, storage and distribution</a:t>
            </a:r>
          </a:p>
          <a:p>
            <a:pPr marL="571500" indent="-571500">
              <a:spcAft>
                <a:spcPts val="600"/>
              </a:spcAft>
              <a:buFont typeface="Arial" panose="020B0604020202020204" pitchFamily="34" charset="0"/>
              <a:buChar char="•"/>
            </a:pPr>
            <a:r>
              <a:rPr lang="en-US" sz="3600" dirty="0" smtClean="0"/>
              <a:t>Discuss energy efficiency practices</a:t>
            </a:r>
            <a:endParaRPr lang="en-US" sz="3600" dirty="0"/>
          </a:p>
        </p:txBody>
      </p:sp>
      <p:sp>
        <p:nvSpPr>
          <p:cNvPr id="2" name="Otsikko 1"/>
          <p:cNvSpPr>
            <a:spLocks noGrp="1"/>
          </p:cNvSpPr>
          <p:nvPr>
            <p:ph type="title"/>
          </p:nvPr>
        </p:nvSpPr>
        <p:spPr/>
        <p:txBody>
          <a:bodyPr/>
          <a:lstStyle/>
          <a:p>
            <a:pPr algn="ctr"/>
            <a:r>
              <a:rPr lang="en-US" sz="4000" b="1" dirty="0" smtClean="0"/>
              <a:t>Overview</a:t>
            </a:r>
            <a:endParaRPr lang="en-US" sz="4000" b="1" dirty="0"/>
          </a:p>
        </p:txBody>
      </p:sp>
      <p:sp>
        <p:nvSpPr>
          <p:cNvPr id="4"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343556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en-GB" sz="4000" b="1" dirty="0" smtClean="0"/>
              <a:t>Energy Efficiency</a:t>
            </a:r>
            <a:br>
              <a:rPr lang="en-GB" sz="4000" b="1" dirty="0" smtClean="0"/>
            </a:br>
            <a:r>
              <a:rPr lang="en-GB" sz="4000" b="1" i="1" dirty="0" smtClean="0"/>
              <a:t>Efficient Use </a:t>
            </a:r>
            <a:r>
              <a:rPr lang="en-GB" sz="4000" b="1" i="1" dirty="0"/>
              <a:t>of </a:t>
            </a:r>
            <a:r>
              <a:rPr lang="en-GB" sz="4000" b="1" i="1" dirty="0" smtClean="0"/>
              <a:t>Heaters </a:t>
            </a:r>
            <a:r>
              <a:rPr lang="en-GB" sz="4000" b="1" i="1" dirty="0"/>
              <a:t>and </a:t>
            </a:r>
            <a:r>
              <a:rPr lang="en-GB" sz="4000" b="1" i="1" dirty="0" smtClean="0"/>
              <a:t>Air Conditioners </a:t>
            </a:r>
            <a:endParaRPr lang="sv-SE" sz="4000" b="1" i="1" dirty="0"/>
          </a:p>
        </p:txBody>
      </p:sp>
      <p:sp>
        <p:nvSpPr>
          <p:cNvPr id="3" name="Platshållare för innehåll 2"/>
          <p:cNvSpPr>
            <a:spLocks noGrp="1"/>
          </p:cNvSpPr>
          <p:nvPr>
            <p:ph sz="half" idx="1"/>
          </p:nvPr>
        </p:nvSpPr>
        <p:spPr>
          <a:xfrm>
            <a:off x="163773" y="2193584"/>
            <a:ext cx="7453983" cy="6435878"/>
          </a:xfrm>
          <a:prstGeom prst="rect">
            <a:avLst/>
          </a:prstGeom>
        </p:spPr>
        <p:txBody>
          <a:bodyPr lIns="130028" tIns="65014" rIns="130028" bIns="65014">
            <a:normAutofit/>
          </a:bodyPr>
          <a:lstStyle/>
          <a:p>
            <a:pPr marL="571500" indent="-571500">
              <a:spcAft>
                <a:spcPts val="1200"/>
              </a:spcAft>
              <a:buFont typeface="Arial"/>
              <a:buChar char="•"/>
            </a:pPr>
            <a:r>
              <a:rPr lang="en-US" sz="3000" dirty="0" smtClean="0">
                <a:latin typeface="Arial" panose="020B0604020202020204" pitchFamily="34" charset="0"/>
                <a:cs typeface="Arial" panose="020B0604020202020204" pitchFamily="34" charset="0"/>
              </a:rPr>
              <a:t>Use centrally regulated systems and programmable thermostats</a:t>
            </a:r>
          </a:p>
          <a:p>
            <a:pPr marL="571500" indent="-571500">
              <a:spcAft>
                <a:spcPts val="1200"/>
              </a:spcAft>
              <a:buFont typeface="Arial"/>
              <a:buChar char="•"/>
            </a:pPr>
            <a:r>
              <a:rPr lang="en-US" sz="3000" dirty="0" smtClean="0">
                <a:latin typeface="Arial" panose="020B0604020202020204" pitchFamily="34" charset="0"/>
                <a:cs typeface="Arial" panose="020B0604020202020204" pitchFamily="34" charset="0"/>
              </a:rPr>
              <a:t>Keep doors and windows closed to prevent loss of conditioned air</a:t>
            </a:r>
          </a:p>
          <a:p>
            <a:pPr marL="571500" indent="-571500">
              <a:spcAft>
                <a:spcPts val="1200"/>
              </a:spcAft>
              <a:buFont typeface="Arial"/>
              <a:buChar char="•"/>
            </a:pPr>
            <a:r>
              <a:rPr lang="en-US" sz="3000" dirty="0" smtClean="0">
                <a:latin typeface="Arial" panose="020B0604020202020204" pitchFamily="34" charset="0"/>
                <a:cs typeface="Arial" panose="020B0604020202020204" pitchFamily="34" charset="0"/>
              </a:rPr>
              <a:t>Perform preventative maintenance on schedule </a:t>
            </a:r>
          </a:p>
          <a:p>
            <a:pPr marL="571500" indent="-571500">
              <a:spcAft>
                <a:spcPts val="1200"/>
              </a:spcAft>
              <a:buFont typeface="Arial"/>
              <a:buChar char="•"/>
            </a:pPr>
            <a:r>
              <a:rPr lang="en-US" sz="3000" dirty="0" smtClean="0">
                <a:latin typeface="Arial" panose="020B0604020202020204" pitchFamily="34" charset="0"/>
                <a:cs typeface="Arial" panose="020B0604020202020204" pitchFamily="34" charset="0"/>
              </a:rPr>
              <a:t>Reduce heating and air conditioning in spaces that are only used for short periods</a:t>
            </a:r>
          </a:p>
          <a:p>
            <a:pPr marL="571500" indent="-571500">
              <a:spcAft>
                <a:spcPts val="1200"/>
              </a:spcAft>
              <a:buFont typeface="Arial"/>
              <a:buChar char="•"/>
            </a:pPr>
            <a:r>
              <a:rPr lang="en-US" sz="3000" dirty="0" smtClean="0">
                <a:latin typeface="Arial" panose="020B0604020202020204" pitchFamily="34" charset="0"/>
                <a:cs typeface="Arial" panose="020B0604020202020204" pitchFamily="34" charset="0"/>
              </a:rPr>
              <a:t>Shut down heating and air conditioning systems when not required</a:t>
            </a:r>
            <a:endParaRPr lang="en-US" sz="3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1529" y="5309344"/>
            <a:ext cx="4712006" cy="273770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a:stretch>
            <a:fillRect/>
          </a:stretch>
        </p:blipFill>
        <p:spPr>
          <a:xfrm>
            <a:off x="8153953" y="1875119"/>
            <a:ext cx="3967159" cy="2933570"/>
          </a:xfrm>
          <a:prstGeom prst="rect">
            <a:avLst/>
          </a:prstGeom>
          <a:ln>
            <a:noFill/>
          </a:ln>
          <a:effectLst>
            <a:outerShdw blurRad="292100" dist="139700" dir="2700000" algn="tl" rotWithShape="0">
              <a:srgbClr val="333333">
                <a:alpha val="65000"/>
              </a:srgbClr>
            </a:outerShdw>
          </a:effectLst>
        </p:spPr>
      </p:pic>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392558657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94748" y="1858174"/>
            <a:ext cx="7396517" cy="7259832"/>
          </a:xfrm>
          <a:prstGeom prst="rect">
            <a:avLst/>
          </a:prstGeom>
        </p:spPr>
        <p:txBody>
          <a:bodyPr lIns="130028" tIns="65014" rIns="130028" bIns="65014">
            <a:noAutofit/>
          </a:bodyPr>
          <a:lstStyle/>
          <a:p>
            <a:pPr marL="457200" indent="-457200">
              <a:spcAft>
                <a:spcPts val="1200"/>
              </a:spcAft>
              <a:buFont typeface="Arial"/>
              <a:buChar char="•"/>
            </a:pPr>
            <a:r>
              <a:rPr lang="en-US" sz="3200" dirty="0" smtClean="0"/>
              <a:t>Skilled operation and maintenance staff for power production and distribution</a:t>
            </a:r>
          </a:p>
          <a:p>
            <a:pPr marL="457200" indent="-457200">
              <a:spcAft>
                <a:spcPts val="1200"/>
              </a:spcAft>
              <a:buFont typeface="Arial"/>
              <a:buChar char="•"/>
            </a:pPr>
            <a:r>
              <a:rPr lang="en-US" sz="3200" dirty="0" smtClean="0"/>
              <a:t>Efficient use of motorized equipment (reduce or eliminate unnecessary idling)</a:t>
            </a:r>
            <a:endParaRPr lang="en-US" sz="3200" dirty="0"/>
          </a:p>
          <a:p>
            <a:pPr marL="457200" indent="-457200">
              <a:spcAft>
                <a:spcPts val="1200"/>
              </a:spcAft>
              <a:buFont typeface="Arial"/>
              <a:buChar char="•"/>
            </a:pPr>
            <a:r>
              <a:rPr lang="en-US" sz="3200" dirty="0" smtClean="0"/>
              <a:t>Metering of main consumption points and centralized monitoring of energy use</a:t>
            </a:r>
          </a:p>
          <a:p>
            <a:pPr marL="457200" indent="-457200">
              <a:spcAft>
                <a:spcPts val="1200"/>
              </a:spcAft>
              <a:buFont typeface="Arial"/>
              <a:buChar char="•"/>
            </a:pPr>
            <a:endParaRPr lang="en-US" sz="3200" dirty="0"/>
          </a:p>
        </p:txBody>
      </p:sp>
      <p:sp>
        <p:nvSpPr>
          <p:cNvPr id="2" name="Otsikko 1"/>
          <p:cNvSpPr>
            <a:spLocks noGrp="1"/>
          </p:cNvSpPr>
          <p:nvPr>
            <p:ph type="title"/>
          </p:nvPr>
        </p:nvSpPr>
        <p:spPr/>
        <p:txBody>
          <a:bodyPr>
            <a:noAutofit/>
          </a:bodyPr>
          <a:lstStyle/>
          <a:p>
            <a:pPr algn="ctr"/>
            <a:r>
              <a:rPr lang="en-US" sz="4000" b="1" dirty="0"/>
              <a:t>Energy </a:t>
            </a:r>
            <a:r>
              <a:rPr lang="en-US" sz="4000" b="1" dirty="0" smtClean="0"/>
              <a:t>Efficiency </a:t>
            </a:r>
            <a:r>
              <a:rPr lang="en-US" sz="4000" b="1" dirty="0"/>
              <a:t/>
            </a:r>
            <a:br>
              <a:rPr lang="en-US" sz="4000" b="1" dirty="0"/>
            </a:br>
            <a:r>
              <a:rPr lang="en-US" sz="4000" b="1" i="1" dirty="0" smtClean="0"/>
              <a:t>Use </a:t>
            </a:r>
            <a:r>
              <a:rPr lang="en-US" sz="4000" b="1" i="1" dirty="0"/>
              <a:t>and </a:t>
            </a:r>
            <a:r>
              <a:rPr lang="en-US" sz="4000" b="1" i="1" dirty="0" smtClean="0"/>
              <a:t>Behavior</a:t>
            </a:r>
            <a:endParaRPr lang="en-US" sz="4000" b="1" i="1" dirty="0"/>
          </a:p>
        </p:txBody>
      </p:sp>
      <p:pic>
        <p:nvPicPr>
          <p:cNvPr id="4" name="Picture 3"/>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8155038" y="2623438"/>
            <a:ext cx="4552849" cy="341463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a:stretch>
            <a:fillRect/>
          </a:stretch>
        </p:blipFill>
        <p:spPr>
          <a:xfrm>
            <a:off x="3155382" y="6954197"/>
            <a:ext cx="6805741" cy="2399460"/>
          </a:xfrm>
          <a:prstGeom prst="rect">
            <a:avLst/>
          </a:prstGeom>
          <a:ln>
            <a:noFill/>
          </a:ln>
          <a:effectLst>
            <a:outerShdw blurRad="292100" dist="139700" dir="2700000" algn="tl" rotWithShape="0">
              <a:srgbClr val="333333">
                <a:alpha val="65000"/>
              </a:srgbClr>
            </a:outerShdw>
          </a:effectLst>
        </p:spPr>
      </p:pic>
      <p:sp>
        <p:nvSpPr>
          <p:cNvPr id="6"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668210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91069" y="1516980"/>
            <a:ext cx="7751929" cy="7259832"/>
          </a:xfrm>
        </p:spPr>
        <p:txBody>
          <a:bodyPr>
            <a:normAutofit/>
          </a:bodyPr>
          <a:lstStyle/>
          <a:p>
            <a:pPr marL="457200" indent="-457200">
              <a:spcAft>
                <a:spcPts val="1200"/>
              </a:spcAft>
              <a:buFont typeface="Arial"/>
              <a:buChar char="•"/>
            </a:pPr>
            <a:r>
              <a:rPr lang="en-US" altLang="zh-CN" sz="3200" dirty="0" smtClean="0">
                <a:ea typeface="SimSun" panose="02010600030101010101" pitchFamily="2" charset="-122"/>
              </a:rPr>
              <a:t>Use power management settings on computers and turn off lights when not needed</a:t>
            </a:r>
          </a:p>
          <a:p>
            <a:pPr marL="457200" indent="-457200">
              <a:spcAft>
                <a:spcPts val="1200"/>
              </a:spcAft>
              <a:buFont typeface="Arial"/>
              <a:buChar char="•"/>
            </a:pPr>
            <a:r>
              <a:rPr lang="en-US" altLang="zh-CN" sz="3200" dirty="0" smtClean="0">
                <a:ea typeface="SimSun" panose="02010600030101010101" pitchFamily="2" charset="-122"/>
              </a:rPr>
              <a:t>Eliminate unnecessary vehicle use</a:t>
            </a:r>
          </a:p>
          <a:p>
            <a:pPr marL="457200" indent="-457200">
              <a:spcAft>
                <a:spcPts val="1200"/>
              </a:spcAft>
              <a:buFont typeface="Arial"/>
              <a:buChar char="•"/>
            </a:pPr>
            <a:r>
              <a:rPr lang="en-US" altLang="zh-CN" sz="3200" dirty="0" smtClean="0">
                <a:ea typeface="SimSun" panose="02010600030101010101" pitchFamily="2" charset="-122"/>
              </a:rPr>
              <a:t>Ensure dishwashing and laundry machines are full before being operated</a:t>
            </a:r>
          </a:p>
          <a:p>
            <a:pPr marL="457200" indent="-457200">
              <a:spcAft>
                <a:spcPts val="1200"/>
              </a:spcAft>
              <a:buFont typeface="Arial"/>
              <a:buChar char="•"/>
            </a:pPr>
            <a:r>
              <a:rPr lang="en-US" altLang="zh-CN" sz="3200" dirty="0" smtClean="0">
                <a:ea typeface="SimSun" panose="02010600030101010101" pitchFamily="2" charset="-122"/>
              </a:rPr>
              <a:t>Take shorter showers</a:t>
            </a:r>
          </a:p>
          <a:p>
            <a:pPr marL="457200" indent="-457200">
              <a:spcAft>
                <a:spcPts val="1200"/>
              </a:spcAft>
              <a:buFont typeface="Arial"/>
              <a:buChar char="•"/>
            </a:pPr>
            <a:r>
              <a:rPr lang="en-US" sz="3200" dirty="0" smtClean="0"/>
              <a:t>Use natural lightning when possible</a:t>
            </a:r>
          </a:p>
          <a:p>
            <a:pPr marL="457200" indent="-457200">
              <a:spcAft>
                <a:spcPts val="1200"/>
              </a:spcAft>
              <a:buFont typeface="Arial"/>
              <a:buChar char="•"/>
            </a:pPr>
            <a:r>
              <a:rPr lang="en-US" sz="3200" dirty="0" smtClean="0"/>
              <a:t>Turn off the tap when brushing teeth or shaving</a:t>
            </a:r>
          </a:p>
        </p:txBody>
      </p:sp>
      <p:sp>
        <p:nvSpPr>
          <p:cNvPr id="27650" name="Rectangle 2"/>
          <p:cNvSpPr>
            <a:spLocks noGrp="1" noChangeArrowheads="1"/>
          </p:cNvSpPr>
          <p:nvPr>
            <p:ph type="title"/>
          </p:nvPr>
        </p:nvSpPr>
        <p:spPr/>
        <p:txBody>
          <a:bodyPr>
            <a:noAutofit/>
          </a:bodyPr>
          <a:lstStyle/>
          <a:p>
            <a:pPr algn="ctr"/>
            <a:r>
              <a:rPr lang="en-US" altLang="sv-SE" sz="4000" b="1" dirty="0" smtClean="0"/>
              <a:t>Energy Efficiency</a:t>
            </a:r>
            <a:br>
              <a:rPr lang="en-US" altLang="sv-SE" sz="4000" b="1" dirty="0" smtClean="0"/>
            </a:br>
            <a:r>
              <a:rPr lang="en-US" altLang="sv-SE" sz="4000" b="1" i="1" dirty="0" smtClean="0"/>
              <a:t>Conservation Actions</a:t>
            </a:r>
            <a:endParaRPr lang="en-US" altLang="sv-SE" sz="4000" b="1" i="1" dirty="0"/>
          </a:p>
        </p:txBody>
      </p:sp>
      <p:pic>
        <p:nvPicPr>
          <p:cNvPr id="4" name="Picture 4"/>
          <p:cNvPicPr>
            <a:picLocks noChangeAspect="1"/>
          </p:cNvPicPr>
          <p:nvPr/>
        </p:nvPicPr>
        <p:blipFill rotWithShape="1">
          <a:blip cstate="email">
            <a:extLst>
              <a:ext uri="{28A0092B-C50C-407E-A947-70E740481C1C}">
                <a14:useLocalDpi xmlns:a14="http://schemas.microsoft.com/office/drawing/2010/main"/>
              </a:ext>
            </a:extLst>
          </a:blip>
          <a:srcRect/>
          <a:stretch/>
        </p:blipFill>
        <p:spPr>
          <a:xfrm>
            <a:off x="7845381" y="1592883"/>
            <a:ext cx="4946395" cy="3297462"/>
          </a:xfrm>
          <a:prstGeom prst="rect">
            <a:avLst/>
          </a:prstGeom>
          <a:ln>
            <a:noFill/>
          </a:ln>
          <a:effectLst>
            <a:outerShdw blurRad="292100" dist="139700" dir="2700000" algn="tl" rotWithShape="0">
              <a:srgbClr val="333333">
                <a:alpha val="65000"/>
              </a:srgbClr>
            </a:outerShdw>
          </a:effectLst>
        </p:spPr>
      </p:pic>
      <p:sp>
        <p:nvSpPr>
          <p:cNvPr id="6" name="Rektangel 5"/>
          <p:cNvSpPr/>
          <p:nvPr/>
        </p:nvSpPr>
        <p:spPr>
          <a:xfrm>
            <a:off x="7845381" y="9127712"/>
            <a:ext cx="3542970" cy="439074"/>
          </a:xfrm>
          <a:prstGeom prst="rect">
            <a:avLst/>
          </a:prstGeom>
        </p:spPr>
        <p:txBody>
          <a:bodyPr wrap="square" lIns="130028" tIns="65014" rIns="130028" bIns="65014">
            <a:spAutoFit/>
          </a:bodyPr>
          <a:lstStyle/>
          <a:p>
            <a:r>
              <a:rPr lang="en-US" sz="2000" i="1" dirty="0" smtClean="0"/>
              <a:t>Photo credit: Swedish FO</a:t>
            </a:r>
            <a:r>
              <a:rPr lang="sv-SE" sz="2000" i="1" dirty="0" smtClean="0"/>
              <a:t>I</a:t>
            </a:r>
            <a:endParaRPr lang="sv-SE" sz="2000" i="1" dirty="0"/>
          </a:p>
        </p:txBody>
      </p:sp>
      <p:sp>
        <p:nvSpPr>
          <p:cNvPr id="7" name="Rectangle 3"/>
          <p:cNvSpPr txBox="1">
            <a:spLocks noChangeArrowheads="1"/>
          </p:cNvSpPr>
          <p:nvPr/>
        </p:nvSpPr>
        <p:spPr>
          <a:xfrm>
            <a:off x="643956" y="5490376"/>
            <a:ext cx="7613950" cy="5426918"/>
          </a:xfrm>
          <a:prstGeom prst="rect">
            <a:avLst/>
          </a:prstGeom>
        </p:spPr>
        <p:txBody>
          <a:bodyPr vert="horz" lIns="130028" tIns="65014" rIns="130028" bIns="65014"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endParaRPr lang="en-US" altLang="zh-CN" sz="3400" dirty="0">
              <a:ea typeface="SimSun" panose="02010600030101010101" pitchFamily="2" charset="-122"/>
            </a:endParaRPr>
          </a:p>
        </p:txBody>
      </p:sp>
      <p:pic>
        <p:nvPicPr>
          <p:cNvPr id="2" name="Picture 1"/>
          <p:cNvPicPr>
            <a:picLocks noChangeAspect="1"/>
          </p:cNvPicPr>
          <p:nvPr/>
        </p:nvPicPr>
        <p:blipFill>
          <a:blip r:embed="rId3"/>
          <a:stretch>
            <a:fillRect/>
          </a:stretch>
        </p:blipFill>
        <p:spPr>
          <a:xfrm>
            <a:off x="7845381" y="5019574"/>
            <a:ext cx="4946395" cy="3693309"/>
          </a:xfrm>
          <a:prstGeom prst="rect">
            <a:avLst/>
          </a:prstGeom>
          <a:ln>
            <a:noFill/>
          </a:ln>
          <a:effectLst>
            <a:outerShdw blurRad="292100" dist="139700" dir="2700000" algn="tl" rotWithShape="0">
              <a:srgbClr val="333333">
                <a:alpha val="65000"/>
              </a:srgbClr>
            </a:outerShdw>
          </a:effectLst>
        </p:spPr>
      </p:pic>
      <p:sp>
        <p:nvSpPr>
          <p:cNvPr id="8" name="Rektangel med rundade hörn 7"/>
          <p:cNvSpPr/>
          <p:nvPr/>
        </p:nvSpPr>
        <p:spPr>
          <a:xfrm>
            <a:off x="643956" y="8312048"/>
            <a:ext cx="6450527" cy="136295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Conserving resources conserves energy!</a:t>
            </a:r>
            <a:endParaRPr lang="en-US" sz="3200" b="1" dirty="0"/>
          </a:p>
        </p:txBody>
      </p:sp>
      <p:sp>
        <p:nvSpPr>
          <p:cNvPr id="9"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6972698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91319" y="2188009"/>
            <a:ext cx="7124133" cy="7259832"/>
          </a:xfrm>
          <a:prstGeom prst="rect">
            <a:avLst/>
          </a:prstGeom>
        </p:spPr>
        <p:txBody>
          <a:bodyPr lIns="130028" tIns="65014" rIns="130028" bIns="65014">
            <a:noAutofit/>
          </a:bodyPr>
          <a:lstStyle/>
          <a:p>
            <a:pPr marL="457200" indent="-457200">
              <a:spcAft>
                <a:spcPts val="1200"/>
              </a:spcAft>
              <a:buFont typeface="Arial"/>
              <a:buChar char="•"/>
            </a:pPr>
            <a:r>
              <a:rPr lang="en-US" altLang="sv-SE" sz="3200" dirty="0" smtClean="0">
                <a:solidFill>
                  <a:schemeClr val="tx1"/>
                </a:solidFill>
                <a:latin typeface="Arial" panose="020B0604020202020204" pitchFamily="34" charset="0"/>
              </a:rPr>
              <a:t>Energy efficiency is a tactical issue for the commander and planning staff</a:t>
            </a:r>
          </a:p>
          <a:p>
            <a:pPr marL="457200" indent="-457200">
              <a:spcAft>
                <a:spcPts val="1200"/>
              </a:spcAft>
              <a:buFont typeface="Arial"/>
              <a:buChar char="•"/>
            </a:pPr>
            <a:r>
              <a:rPr lang="en-US" altLang="sv-SE" sz="3200" dirty="0" smtClean="0">
                <a:solidFill>
                  <a:schemeClr val="tx1"/>
                </a:solidFill>
                <a:latin typeface="Arial" panose="020B0604020202020204" pitchFamily="34" charset="0"/>
              </a:rPr>
              <a:t>Energy conservation saves money and lives</a:t>
            </a:r>
          </a:p>
          <a:p>
            <a:pPr marL="457200" indent="-457200">
              <a:spcAft>
                <a:spcPts val="1200"/>
              </a:spcAft>
              <a:buFont typeface="Arial"/>
              <a:buChar char="•"/>
            </a:pPr>
            <a:r>
              <a:rPr lang="en-US" altLang="en-US" sz="3200" dirty="0" smtClean="0">
                <a:solidFill>
                  <a:schemeClr val="tx1"/>
                </a:solidFill>
                <a:latin typeface="Arial" panose="020B0604020202020204" pitchFamily="34" charset="0"/>
              </a:rPr>
              <a:t>Environmental and energy issues need to be integrated early in the planning process</a:t>
            </a:r>
          </a:p>
          <a:p>
            <a:pPr marL="457200" indent="-457200" eaLnBrk="1" hangingPunct="1">
              <a:spcAft>
                <a:spcPts val="1200"/>
              </a:spcAft>
              <a:buFont typeface="Arial"/>
              <a:buChar char="•"/>
            </a:pPr>
            <a:r>
              <a:rPr lang="en-US" altLang="en-US" sz="3200" dirty="0" smtClean="0">
                <a:solidFill>
                  <a:schemeClr val="tx1"/>
                </a:solidFill>
                <a:latin typeface="Arial" panose="020B0604020202020204" pitchFamily="34" charset="0"/>
              </a:rPr>
              <a:t>There’s no ”right answer”…</a:t>
            </a:r>
            <a:r>
              <a:rPr lang="en-US" altLang="en-US" sz="3200" i="1" dirty="0" smtClean="0">
                <a:solidFill>
                  <a:schemeClr val="tx1"/>
                </a:solidFill>
                <a:latin typeface="Arial" panose="020B0604020202020204" pitchFamily="34" charset="0"/>
              </a:rPr>
              <a:t>each situation requires its own solution</a:t>
            </a:r>
            <a:endParaRPr lang="en-US" altLang="en-US" sz="3200" dirty="0" smtClean="0">
              <a:solidFill>
                <a:schemeClr val="tx1"/>
              </a:solidFill>
              <a:latin typeface="Arial" panose="020B0604020202020204" pitchFamily="34" charset="0"/>
            </a:endParaRPr>
          </a:p>
        </p:txBody>
      </p:sp>
      <p:sp>
        <p:nvSpPr>
          <p:cNvPr id="25602" name="Title 1"/>
          <p:cNvSpPr>
            <a:spLocks noGrp="1"/>
          </p:cNvSpPr>
          <p:nvPr>
            <p:ph type="title"/>
          </p:nvPr>
        </p:nvSpPr>
        <p:spPr/>
        <p:txBody>
          <a:bodyPr/>
          <a:lstStyle/>
          <a:p>
            <a:pPr algn="ctr"/>
            <a:r>
              <a:rPr lang="en-US" altLang="en-US" sz="4000" b="1" dirty="0" smtClean="0">
                <a:latin typeface="Arial" panose="020B0604020202020204" pitchFamily="34" charset="0"/>
              </a:rPr>
              <a:t>Conclusion and Key-Take </a:t>
            </a:r>
            <a:r>
              <a:rPr lang="en-US" altLang="en-US" sz="4000" b="1" dirty="0" err="1" smtClean="0">
                <a:latin typeface="Arial" panose="020B0604020202020204" pitchFamily="34" charset="0"/>
              </a:rPr>
              <a:t>Aways</a:t>
            </a:r>
            <a:endParaRPr lang="en-US" altLang="sv-SE" sz="4000" b="1" dirty="0" smtClean="0">
              <a:latin typeface="Arial" panose="020B0604020202020204" pitchFamily="34" charset="0"/>
            </a:endParaRPr>
          </a:p>
        </p:txBody>
      </p:sp>
      <p:pic>
        <p:nvPicPr>
          <p:cNvPr id="6" name="Picture 7" descr="mrap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0579" y="6052462"/>
            <a:ext cx="4008132" cy="2672088"/>
          </a:xfrm>
          <a:prstGeom prst="rect">
            <a:avLst/>
          </a:prstGeom>
          <a:ln>
            <a:noFill/>
          </a:ln>
          <a:effectLst>
            <a:softEdge rad="112500"/>
          </a:effectLst>
        </p:spPr>
      </p:pic>
      <p:pic>
        <p:nvPicPr>
          <p:cNvPr id="7" name="Picture 3"/>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7885862" y="2188009"/>
            <a:ext cx="4552849" cy="3414637"/>
          </a:xfrm>
          <a:prstGeom prst="rect">
            <a:avLst/>
          </a:prstGeom>
          <a:ln>
            <a:noFill/>
          </a:ln>
          <a:effectLst>
            <a:outerShdw blurRad="292100" dist="139700" dir="2700000" algn="tl" rotWithShape="0">
              <a:srgbClr val="333333">
                <a:alpha val="65000"/>
              </a:srgbClr>
            </a:outerShdw>
          </a:effectLst>
        </p:spPr>
      </p:pic>
      <p:sp>
        <p:nvSpPr>
          <p:cNvPr id="8"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639751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sv-SE" dirty="0" smtClean="0">
                <a:ea typeface="ＭＳ Ｐゴシック" pitchFamily="34" charset="-128"/>
              </a:rPr>
              <a:t>References</a:t>
            </a:r>
          </a:p>
        </p:txBody>
      </p:sp>
      <p:sp>
        <p:nvSpPr>
          <p:cNvPr id="6" name="Rektangel 3"/>
          <p:cNvSpPr/>
          <p:nvPr/>
        </p:nvSpPr>
        <p:spPr>
          <a:xfrm>
            <a:off x="11393846" y="1977"/>
            <a:ext cx="1609367" cy="393890"/>
          </a:xfrm>
          <a:prstGeom prst="rect">
            <a:avLst/>
          </a:prstGeom>
        </p:spPr>
        <p:txBody>
          <a:bodyPr wrap="square" lIns="130028" tIns="65014" rIns="130028" bIns="65014">
            <a:spAutoFit/>
          </a:bodyPr>
          <a:lstStyle>
            <a:defPPr>
              <a:defRPr lang="sv-SE"/>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r>
              <a:rPr lang="sv-SE" sz="1700" dirty="0"/>
              <a:t>2017_ver 1.0</a:t>
            </a:r>
          </a:p>
        </p:txBody>
      </p:sp>
    </p:spTree>
    <p:extLst>
      <p:ext uri="{BB962C8B-B14F-4D97-AF65-F5344CB8AC3E}">
        <p14:creationId xmlns:p14="http://schemas.microsoft.com/office/powerpoint/2010/main" val="1519250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5278702"/>
              </p:ext>
            </p:extLst>
          </p:nvPr>
        </p:nvGraphicFramePr>
        <p:xfrm>
          <a:off x="313900" y="1646257"/>
          <a:ext cx="11322398" cy="7699248"/>
        </p:xfrm>
        <a:graphic>
          <a:graphicData uri="http://schemas.openxmlformats.org/drawingml/2006/table">
            <a:tbl>
              <a:tblPr firstRow="1" firstCol="1" bandRow="1">
                <a:tableStyleId>{5C22544A-7EE6-4342-B048-85BDC9FD1C3A}</a:tableStyleId>
              </a:tblPr>
              <a:tblGrid>
                <a:gridCol w="1673746"/>
                <a:gridCol w="4528959"/>
                <a:gridCol w="5119693"/>
              </a:tblGrid>
              <a:tr h="298820">
                <a:tc>
                  <a:txBody>
                    <a:bodyPr/>
                    <a:lstStyle/>
                    <a:p>
                      <a:pPr marL="59690" indent="-59690">
                        <a:lnSpc>
                          <a:spcPct val="107000"/>
                        </a:lnSpc>
                        <a:spcAft>
                          <a:spcPts val="0"/>
                        </a:spcAft>
                      </a:pPr>
                      <a:r>
                        <a:rPr lang="en-US" sz="2000" noProof="0" dirty="0" smtClean="0">
                          <a:effectLst/>
                        </a:rPr>
                        <a:t>Document</a:t>
                      </a:r>
                    </a:p>
                  </a:txBody>
                  <a:tcPr marL="97524" marR="97524" marT="0" marB="0">
                    <a:solidFill>
                      <a:srgbClr val="4F81BD"/>
                    </a:solidFill>
                  </a:tcPr>
                </a:tc>
                <a:tc>
                  <a:txBody>
                    <a:bodyPr/>
                    <a:lstStyle/>
                    <a:p>
                      <a:pPr marL="17145" indent="-3810">
                        <a:lnSpc>
                          <a:spcPct val="107000"/>
                        </a:lnSpc>
                        <a:spcAft>
                          <a:spcPts val="0"/>
                        </a:spcAft>
                      </a:pPr>
                      <a:r>
                        <a:rPr lang="en-US" sz="2000" noProof="0" dirty="0" smtClean="0">
                          <a:effectLst/>
                        </a:rPr>
                        <a:t>Source</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4F81BD"/>
                    </a:solidFill>
                  </a:tcPr>
                </a:tc>
                <a:tc>
                  <a:txBody>
                    <a:bodyPr/>
                    <a:lstStyle/>
                    <a:p>
                      <a:pPr>
                        <a:lnSpc>
                          <a:spcPct val="107000"/>
                        </a:lnSpc>
                        <a:spcAft>
                          <a:spcPts val="0"/>
                        </a:spcAft>
                      </a:pPr>
                      <a:r>
                        <a:rPr lang="en-US" sz="2000" noProof="0" dirty="0" smtClean="0">
                          <a:effectLst/>
                        </a:rPr>
                        <a:t>Energy</a:t>
                      </a:r>
                      <a:r>
                        <a:rPr lang="en-US" sz="2000" baseline="0" noProof="0" dirty="0" smtClean="0">
                          <a:effectLst/>
                        </a:rPr>
                        <a:t> mentions</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4F81BD"/>
                    </a:solidFill>
                  </a:tcPr>
                </a:tc>
              </a:tr>
              <a:tr h="919816">
                <a:tc>
                  <a:txBody>
                    <a:bodyPr/>
                    <a:lstStyle/>
                    <a:p>
                      <a:pPr marL="59690" indent="-59690">
                        <a:lnSpc>
                          <a:spcPct val="107000"/>
                        </a:lnSpc>
                        <a:spcAft>
                          <a:spcPts val="800"/>
                        </a:spcAft>
                      </a:pPr>
                      <a:r>
                        <a:rPr lang="en-US" sz="2000" noProof="0" dirty="0" smtClean="0">
                          <a:effectLst/>
                        </a:rPr>
                        <a:t>Policy</a:t>
                      </a:r>
                    </a:p>
                    <a:p>
                      <a:pPr>
                        <a:lnSpc>
                          <a:spcPct val="107000"/>
                        </a:lnSpc>
                        <a:spcAft>
                          <a:spcPts val="0"/>
                        </a:spcAft>
                      </a:pPr>
                      <a:r>
                        <a:rPr lang="en-US" sz="2000" noProof="0" dirty="0" smtClean="0">
                          <a:effectLst/>
                        </a:rPr>
                        <a:t> </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4F81BD"/>
                    </a:solidFill>
                  </a:tcPr>
                </a:tc>
                <a:tc>
                  <a:txBody>
                    <a:bodyPr/>
                    <a:lstStyle/>
                    <a:p>
                      <a:pPr marL="17145" indent="-3810">
                        <a:lnSpc>
                          <a:spcPct val="107000"/>
                        </a:lnSpc>
                        <a:spcAft>
                          <a:spcPts val="800"/>
                        </a:spcAft>
                      </a:pPr>
                      <a:r>
                        <a:rPr lang="en-US" sz="2000" noProof="0" dirty="0" smtClean="0">
                          <a:effectLst/>
                        </a:rPr>
                        <a:t>MC469/1 (14 Oct. ‘11) - NATO Military Principles and Policies for Environmental Protection (EP) </a:t>
                      </a:r>
                      <a:endParaRPr lang="en-US" sz="2000" noProof="0" dirty="0">
                        <a:effectLst/>
                      </a:endParaRPr>
                    </a:p>
                  </a:txBody>
                  <a:tcPr marL="97524" marR="97524" marT="0" marB="0">
                    <a:solidFill>
                      <a:srgbClr val="D0D8E8"/>
                    </a:solidFill>
                  </a:tcPr>
                </a:tc>
                <a:tc>
                  <a:txBody>
                    <a:bodyPr/>
                    <a:lstStyle/>
                    <a:p>
                      <a:pPr>
                        <a:lnSpc>
                          <a:spcPct val="107000"/>
                        </a:lnSpc>
                        <a:spcAft>
                          <a:spcPts val="0"/>
                        </a:spcAft>
                      </a:pPr>
                      <a:r>
                        <a:rPr lang="en-US" sz="2000" noProof="0" dirty="0" smtClean="0">
                          <a:effectLst/>
                        </a:rPr>
                        <a:t> No mention</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D0D8E8"/>
                    </a:solidFill>
                  </a:tcPr>
                </a:tc>
              </a:tr>
              <a:tr h="1555214">
                <a:tc>
                  <a:txBody>
                    <a:bodyPr/>
                    <a:lstStyle/>
                    <a:p>
                      <a:pPr>
                        <a:lnSpc>
                          <a:spcPct val="107000"/>
                        </a:lnSpc>
                        <a:spcAft>
                          <a:spcPts val="0"/>
                        </a:spcAft>
                      </a:pPr>
                      <a:r>
                        <a:rPr lang="en-US" sz="2000" noProof="0" dirty="0" smtClean="0">
                          <a:effectLst/>
                        </a:rPr>
                        <a:t>Doctrine</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4F81BD"/>
                    </a:solidFill>
                  </a:tcPr>
                </a:tc>
                <a:tc>
                  <a:txBody>
                    <a:bodyPr/>
                    <a:lstStyle/>
                    <a:p>
                      <a:pPr>
                        <a:lnSpc>
                          <a:spcPct val="107000"/>
                        </a:lnSpc>
                        <a:spcAft>
                          <a:spcPts val="0"/>
                        </a:spcAft>
                      </a:pPr>
                      <a:r>
                        <a:rPr lang="en-US" sz="2000" noProof="0" dirty="0" smtClean="0">
                          <a:effectLst/>
                        </a:rPr>
                        <a:t>AJEPP 4/ STANAG 7141 Joint NATO EP Doctrine during NATO-led Military Activities</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E9EDF4"/>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000" noProof="0" dirty="0" smtClean="0">
                          <a:effectLst/>
                        </a:rPr>
                        <a:t>Multiple mentions</a:t>
                      </a:r>
                      <a:endParaRPr lang="en-US" sz="2000" b="0" i="0" u="none" strike="noStrike" kern="1200" baseline="0" noProof="0" dirty="0" smtClean="0">
                        <a:solidFill>
                          <a:schemeClr val="dk1"/>
                        </a:solidFill>
                        <a:latin typeface="+mn-lt"/>
                        <a:ea typeface="+mn-ea"/>
                        <a:cs typeface="+mn-cs"/>
                      </a:endParaRPr>
                    </a:p>
                    <a:p>
                      <a:pPr>
                        <a:lnSpc>
                          <a:spcPct val="107000"/>
                        </a:lnSpc>
                        <a:spcAft>
                          <a:spcPts val="0"/>
                        </a:spcAft>
                      </a:pPr>
                      <a:r>
                        <a:rPr lang="en-US" sz="2000" kern="1200" noProof="0" dirty="0" smtClean="0">
                          <a:solidFill>
                            <a:schemeClr val="tx1"/>
                          </a:solidFill>
                          <a:effectLst/>
                          <a:latin typeface="+mn-lt"/>
                          <a:ea typeface="+mn-ea"/>
                          <a:cs typeface="+mn-cs"/>
                        </a:rPr>
                        <a:t>…Ensure careful use of energy  sources/ supplies… </a:t>
                      </a:r>
                    </a:p>
                    <a:p>
                      <a:pPr>
                        <a:lnSpc>
                          <a:spcPct val="107000"/>
                        </a:lnSpc>
                        <a:spcAft>
                          <a:spcPts val="0"/>
                        </a:spcAft>
                      </a:pPr>
                      <a:r>
                        <a:rPr lang="en-US" sz="2000" b="0" kern="1200" noProof="0" dirty="0" smtClean="0">
                          <a:solidFill>
                            <a:schemeClr val="tx1"/>
                          </a:solidFill>
                          <a:effectLst/>
                          <a:latin typeface="+mn-lt"/>
                          <a:ea typeface="+mn-ea"/>
                          <a:cs typeface="+mn-cs"/>
                        </a:rPr>
                        <a:t>…energy efficiency/conservation </a:t>
                      </a:r>
                      <a:r>
                        <a:rPr lang="en-US" sz="2000" kern="1200" noProof="0" dirty="0" smtClean="0">
                          <a:solidFill>
                            <a:schemeClr val="tx1"/>
                          </a:solidFill>
                          <a:effectLst/>
                          <a:latin typeface="+mn-lt"/>
                          <a:ea typeface="+mn-ea"/>
                          <a:cs typeface="+mn-cs"/>
                        </a:rPr>
                        <a:t>awareness/responsibilities… </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E9EDF4"/>
                    </a:solidFill>
                  </a:tcPr>
                </a:tc>
              </a:tr>
              <a:tr h="605605">
                <a:tc rowSpan="6">
                  <a:txBody>
                    <a:bodyPr/>
                    <a:lstStyle/>
                    <a:p>
                      <a:pPr>
                        <a:lnSpc>
                          <a:spcPct val="107000"/>
                        </a:lnSpc>
                        <a:spcAft>
                          <a:spcPts val="0"/>
                        </a:spcAft>
                      </a:pPr>
                      <a:r>
                        <a:rPr lang="en-US" sz="2000" noProof="0" dirty="0" smtClean="0">
                          <a:effectLst/>
                        </a:rPr>
                        <a:t>Procedures/ Instructions</a:t>
                      </a:r>
                      <a:endParaRPr lang="en-US" sz="20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noProof="0" dirty="0" smtClean="0">
                          <a:effectLst/>
                        </a:rPr>
                        <a:t> </a:t>
                      </a:r>
                      <a:endParaRPr lang="en-US" sz="20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noProof="0" dirty="0" smtClean="0">
                          <a:effectLst/>
                        </a:rPr>
                        <a:t> </a:t>
                      </a:r>
                      <a:endParaRPr lang="en-US" sz="20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noProof="0" dirty="0" smtClean="0">
                          <a:effectLst/>
                        </a:rPr>
                        <a:t> </a:t>
                      </a:r>
                      <a:endParaRPr lang="en-US" sz="20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noProof="0" dirty="0" smtClean="0">
                          <a:effectLst/>
                        </a:rPr>
                        <a:t> </a:t>
                      </a:r>
                      <a:endParaRPr lang="en-US" sz="20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noProof="0" dirty="0" smtClean="0">
                          <a:effectLst/>
                        </a:rPr>
                        <a:t> </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4F81BD"/>
                    </a:solidFill>
                  </a:tcPr>
                </a:tc>
                <a:tc>
                  <a:txBody>
                    <a:bodyPr/>
                    <a:lstStyle/>
                    <a:p>
                      <a:pPr marL="21590">
                        <a:lnSpc>
                          <a:spcPct val="107000"/>
                        </a:lnSpc>
                        <a:spcAft>
                          <a:spcPts val="800"/>
                        </a:spcAft>
                      </a:pPr>
                      <a:r>
                        <a:rPr lang="en-US" sz="2000" noProof="0" dirty="0" smtClean="0">
                          <a:effectLst/>
                        </a:rPr>
                        <a:t>AJEPP 5 /STANAG 2510 Joint NATO Waste Management </a:t>
                      </a:r>
                      <a:endParaRPr lang="en-US" sz="2000" noProof="0" dirty="0">
                        <a:effectLst/>
                      </a:endParaRPr>
                    </a:p>
                  </a:txBody>
                  <a:tcPr marL="97524" marR="97524" marT="0" marB="0">
                    <a:solidFill>
                      <a:srgbClr val="D0D8E8"/>
                    </a:solidFill>
                  </a:tcPr>
                </a:tc>
                <a:tc>
                  <a:txBody>
                    <a:bodyPr/>
                    <a:lstStyle/>
                    <a:p>
                      <a:pPr>
                        <a:lnSpc>
                          <a:spcPct val="107000"/>
                        </a:lnSpc>
                        <a:spcAft>
                          <a:spcPts val="0"/>
                        </a:spcAft>
                      </a:pPr>
                      <a:r>
                        <a:rPr lang="en-US" sz="2000" noProof="0" dirty="0" smtClean="0">
                          <a:effectLst/>
                        </a:rPr>
                        <a:t>No mention</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D0D8E8"/>
                    </a:solidFill>
                  </a:tcPr>
                </a:tc>
              </a:tr>
              <a:tr h="612579">
                <a:tc vMerge="1">
                  <a:txBody>
                    <a:bodyPr/>
                    <a:lstStyle/>
                    <a:p>
                      <a:pPr>
                        <a:lnSpc>
                          <a:spcPct val="107000"/>
                        </a:lnSpc>
                        <a:spcAft>
                          <a:spcPts val="0"/>
                        </a:spcAft>
                      </a:pP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nSpc>
                          <a:spcPct val="107000"/>
                        </a:lnSpc>
                        <a:spcAft>
                          <a:spcPts val="0"/>
                        </a:spcAft>
                      </a:pPr>
                      <a:r>
                        <a:rPr lang="en-US" sz="2000" noProof="0" dirty="0" smtClean="0">
                          <a:effectLst/>
                        </a:rPr>
                        <a:t>AJEPP 6/STANAG 6500 NATO Compound Environmental File</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E9EDF4"/>
                    </a:solidFill>
                  </a:tcPr>
                </a:tc>
                <a:tc>
                  <a:txBody>
                    <a:bodyPr/>
                    <a:lstStyle/>
                    <a:p>
                      <a:pPr>
                        <a:lnSpc>
                          <a:spcPct val="107000"/>
                        </a:lnSpc>
                        <a:spcAft>
                          <a:spcPts val="0"/>
                        </a:spcAft>
                      </a:pPr>
                      <a:r>
                        <a:rPr lang="en-US" sz="2000" noProof="0" dirty="0" smtClean="0">
                          <a:effectLst/>
                        </a:rPr>
                        <a:t>No mention</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E9EDF4"/>
                    </a:solidFill>
                  </a:tcPr>
                </a:tc>
              </a:tr>
              <a:tr h="612579">
                <a:tc vMerge="1">
                  <a:txBody>
                    <a:bodyPr/>
                    <a:lstStyle/>
                    <a:p>
                      <a:pPr>
                        <a:lnSpc>
                          <a:spcPct val="107000"/>
                        </a:lnSpc>
                        <a:spcAft>
                          <a:spcPts val="0"/>
                        </a:spcAft>
                      </a:pP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nSpc>
                          <a:spcPct val="107000"/>
                        </a:lnSpc>
                        <a:spcAft>
                          <a:spcPts val="0"/>
                        </a:spcAft>
                      </a:pPr>
                      <a:r>
                        <a:rPr lang="en-US" sz="2000" noProof="0" dirty="0" smtClean="0">
                          <a:effectLst/>
                        </a:rPr>
                        <a:t>AJEPP 1 /STANAG 2581 EP Standards and Norms for Military Camps</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D0D8E8"/>
                    </a:solidFill>
                  </a:tcPr>
                </a:tc>
                <a:tc>
                  <a:txBody>
                    <a:bodyPr/>
                    <a:lstStyle/>
                    <a:p>
                      <a:pPr>
                        <a:lnSpc>
                          <a:spcPct val="107000"/>
                        </a:lnSpc>
                        <a:spcAft>
                          <a:spcPts val="0"/>
                        </a:spcAft>
                      </a:pPr>
                      <a:r>
                        <a:rPr lang="en-US" sz="2000" noProof="0" dirty="0" smtClean="0">
                          <a:effectLst/>
                        </a:rPr>
                        <a:t>Annex</a:t>
                      </a:r>
                      <a:r>
                        <a:rPr lang="en-US" sz="2000" baseline="0" noProof="0" dirty="0" smtClean="0">
                          <a:effectLst/>
                        </a:rPr>
                        <a:t> F. Energy</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D0D8E8"/>
                    </a:solidFill>
                  </a:tcPr>
                </a:tc>
              </a:tr>
              <a:tr h="612579">
                <a:tc vMerge="1">
                  <a:txBody>
                    <a:bodyPr/>
                    <a:lstStyle/>
                    <a:p>
                      <a:pPr>
                        <a:lnSpc>
                          <a:spcPct val="107000"/>
                        </a:lnSpc>
                        <a:spcAft>
                          <a:spcPts val="0"/>
                        </a:spcAft>
                      </a:pP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nSpc>
                          <a:spcPct val="107000"/>
                        </a:lnSpc>
                        <a:spcAft>
                          <a:spcPts val="0"/>
                        </a:spcAft>
                      </a:pPr>
                      <a:r>
                        <a:rPr lang="en-US" sz="2000" noProof="0" dirty="0" smtClean="0">
                          <a:effectLst/>
                        </a:rPr>
                        <a:t>AJEPP 2 /STANAG 2582 Best EP Practices for Military Camps</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E9EDF4"/>
                    </a:solidFill>
                  </a:tcPr>
                </a:tc>
                <a:tc>
                  <a:txBody>
                    <a:bodyPr/>
                    <a:lstStyle/>
                    <a:p>
                      <a:pPr>
                        <a:lnSpc>
                          <a:spcPct val="107000"/>
                        </a:lnSpc>
                        <a:spcAft>
                          <a:spcPts val="0"/>
                        </a:spcAft>
                      </a:pPr>
                      <a:r>
                        <a:rPr lang="en-US" sz="2000" b="0" i="0" u="none" strike="noStrike" kern="1200" baseline="0" noProof="0" dirty="0" smtClean="0">
                          <a:solidFill>
                            <a:schemeClr val="tx1"/>
                          </a:solidFill>
                          <a:latin typeface="+mn-lt"/>
                          <a:ea typeface="+mn-ea"/>
                          <a:cs typeface="+mn-cs"/>
                        </a:rPr>
                        <a:t>Annex F - Infrastructure Planning and Energy Conservation</a:t>
                      </a:r>
                      <a:endParaRPr lang="en-US" sz="2000" b="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E9EDF4"/>
                    </a:solidFill>
                  </a:tcPr>
                </a:tc>
              </a:tr>
              <a:tr h="880968">
                <a:tc vMerge="1">
                  <a:txBody>
                    <a:bodyPr/>
                    <a:lstStyle/>
                    <a:p>
                      <a:pPr>
                        <a:lnSpc>
                          <a:spcPct val="107000"/>
                        </a:lnSpc>
                        <a:spcAft>
                          <a:spcPts val="0"/>
                        </a:spcAft>
                      </a:pP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nSpc>
                          <a:spcPct val="107000"/>
                        </a:lnSpc>
                        <a:spcAft>
                          <a:spcPts val="0"/>
                        </a:spcAft>
                      </a:pPr>
                      <a:r>
                        <a:rPr lang="en-US" sz="2000" noProof="0" dirty="0" smtClean="0">
                          <a:effectLst/>
                        </a:rPr>
                        <a:t>AJEPP 5 /STANAG 2583 EMS in NATO Operations</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D0D8E8"/>
                    </a:solidFill>
                  </a:tcPr>
                </a:tc>
                <a:tc>
                  <a:txBody>
                    <a:bodyPr/>
                    <a:lstStyle/>
                    <a:p>
                      <a:r>
                        <a:rPr lang="en-US" sz="2000" noProof="0" dirty="0" smtClean="0">
                          <a:effectLst/>
                        </a:rPr>
                        <a:t>Multiple mentions</a:t>
                      </a:r>
                      <a:endParaRPr lang="en-US" sz="2000" b="0" i="0" u="none" strike="noStrike" kern="1200" baseline="0" noProof="0" dirty="0" smtClean="0">
                        <a:solidFill>
                          <a:schemeClr val="dk1"/>
                        </a:solidFill>
                        <a:latin typeface="+mn-lt"/>
                        <a:ea typeface="+mn-ea"/>
                        <a:cs typeface="+mn-cs"/>
                      </a:endParaRPr>
                    </a:p>
                    <a:p>
                      <a:r>
                        <a:rPr lang="en-US" sz="2000" b="0" i="0" u="none" strike="noStrike" kern="1200" baseline="0" noProof="0" dirty="0" smtClean="0">
                          <a:solidFill>
                            <a:schemeClr val="dk1"/>
                          </a:solidFill>
                          <a:latin typeface="+mn-lt"/>
                          <a:ea typeface="+mn-ea"/>
                          <a:cs typeface="+mn-cs"/>
                        </a:rPr>
                        <a:t>..Sources of energy … energy efficiency </a:t>
                      </a:r>
                    </a:p>
                    <a:p>
                      <a:r>
                        <a:rPr lang="en-US" sz="2000" b="0" i="0" u="none" strike="noStrike" kern="1200" baseline="0" noProof="0" dirty="0" smtClean="0">
                          <a:solidFill>
                            <a:schemeClr val="dk1"/>
                          </a:solidFill>
                          <a:latin typeface="+mn-lt"/>
                          <a:ea typeface="+mn-ea"/>
                          <a:cs typeface="+mn-cs"/>
                        </a:rPr>
                        <a:t>…</a:t>
                      </a:r>
                    </a:p>
                  </a:txBody>
                  <a:tcPr marL="97524" marR="97524" marT="0" marB="0">
                    <a:solidFill>
                      <a:srgbClr val="D0D8E8"/>
                    </a:solidFill>
                  </a:tcPr>
                </a:tc>
              </a:tr>
              <a:tr h="880968">
                <a:tc vMerge="1">
                  <a:txBody>
                    <a:bodyPr/>
                    <a:lstStyle/>
                    <a:p>
                      <a:pPr>
                        <a:lnSpc>
                          <a:spcPct val="107000"/>
                        </a:lnSpc>
                        <a:spcAft>
                          <a:spcPts val="0"/>
                        </a:spcAft>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1590">
                        <a:lnSpc>
                          <a:spcPct val="107000"/>
                        </a:lnSpc>
                        <a:spcAft>
                          <a:spcPts val="0"/>
                        </a:spcAft>
                      </a:pPr>
                      <a:r>
                        <a:rPr lang="en-US" sz="2000" noProof="0" dirty="0" smtClean="0">
                          <a:effectLst/>
                        </a:rPr>
                        <a:t>AJEPP 7 /STANAG 2594 Best EP Practices for Military Training Areas</a:t>
                      </a:r>
                      <a:endParaRPr lang="en-US"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97524" marR="97524" marT="0" marB="0">
                    <a:solidFill>
                      <a:srgbClr val="E9EDF4"/>
                    </a:solidFill>
                  </a:tcPr>
                </a:tc>
                <a:tc>
                  <a:txBody>
                    <a:bodyPr/>
                    <a:lstStyle/>
                    <a:p>
                      <a:r>
                        <a:rPr lang="en-US" sz="2000" noProof="0" dirty="0" smtClean="0">
                          <a:effectLst/>
                        </a:rPr>
                        <a:t> Multiple mentions</a:t>
                      </a:r>
                      <a:endParaRPr lang="en-US" sz="2000" b="0" i="0" u="none" strike="noStrike" kern="1200" baseline="0" noProof="0" dirty="0" smtClean="0">
                        <a:solidFill>
                          <a:schemeClr val="dk1"/>
                        </a:solidFill>
                        <a:latin typeface="+mn-lt"/>
                        <a:ea typeface="+mn-ea"/>
                        <a:cs typeface="+mn-cs"/>
                      </a:endParaRPr>
                    </a:p>
                    <a:p>
                      <a:r>
                        <a:rPr lang="en-US" sz="2000" b="0" i="0" u="none" strike="noStrike" kern="1200" baseline="0" noProof="0" dirty="0" smtClean="0">
                          <a:solidFill>
                            <a:schemeClr val="dk1"/>
                          </a:solidFill>
                          <a:latin typeface="+mn-lt"/>
                          <a:ea typeface="+mn-ea"/>
                          <a:cs typeface="+mn-cs"/>
                        </a:rPr>
                        <a:t>…energy dissipation… energy depletion… energy intense… </a:t>
                      </a:r>
                    </a:p>
                  </a:txBody>
                  <a:tcPr marL="97524" marR="97524" marT="0" marB="0">
                    <a:solidFill>
                      <a:srgbClr val="E9EDF4"/>
                    </a:solidFill>
                  </a:tcPr>
                </a:tc>
              </a:tr>
            </a:tbl>
          </a:graphicData>
        </a:graphic>
      </p:graphicFrame>
      <p:sp>
        <p:nvSpPr>
          <p:cNvPr id="2" name="Title 1"/>
          <p:cNvSpPr>
            <a:spLocks noGrp="1"/>
          </p:cNvSpPr>
          <p:nvPr>
            <p:ph type="title"/>
          </p:nvPr>
        </p:nvSpPr>
        <p:spPr/>
        <p:txBody>
          <a:bodyPr>
            <a:normAutofit fontScale="90000"/>
          </a:bodyPr>
          <a:lstStyle/>
          <a:p>
            <a:pPr algn="ctr"/>
            <a:r>
              <a:rPr lang="sv-SE" sz="4000" b="1" dirty="0" smtClean="0"/>
              <a:t>Energy in NATO Environmental Policy / Doctrine</a:t>
            </a:r>
            <a:endParaRPr lang="sv-SE" sz="4000" b="1" dirty="0"/>
          </a:p>
        </p:txBody>
      </p:sp>
      <p:sp>
        <p:nvSpPr>
          <p:cNvPr id="5"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8664045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12" y="4956216"/>
            <a:ext cx="6829634" cy="7259832"/>
          </a:xfrm>
          <a:prstGeom prst="rect">
            <a:avLst/>
          </a:prstGeom>
        </p:spPr>
        <p:txBody>
          <a:bodyPr lIns="130028" tIns="65014" rIns="130028" bIns="65014">
            <a:noAutofit/>
          </a:bodyPr>
          <a:lstStyle/>
          <a:p>
            <a:pPr marL="342900" indent="-342900">
              <a:spcAft>
                <a:spcPts val="1200"/>
              </a:spcAft>
              <a:buFont typeface="Arial"/>
              <a:buChar char="•"/>
            </a:pPr>
            <a:r>
              <a:rPr lang="en-US" sz="2400" b="1" dirty="0" smtClean="0"/>
              <a:t>NATO Energy Security Center of Excellence (ENSEC COE), Lithuania</a:t>
            </a:r>
          </a:p>
          <a:p>
            <a:pPr marL="342900" indent="-342900">
              <a:spcAft>
                <a:spcPts val="1200"/>
              </a:spcAft>
              <a:buFont typeface="Arial"/>
              <a:buChar char="•"/>
            </a:pPr>
            <a:r>
              <a:rPr lang="en-US" sz="2400" b="1" dirty="0" smtClean="0"/>
              <a:t>NATO Smart Energy Team</a:t>
            </a:r>
            <a:endParaRPr lang="en-US" sz="2400" b="1" dirty="0" smtClean="0">
              <a:solidFill>
                <a:srgbClr val="FF0000"/>
              </a:solidFill>
            </a:endParaRPr>
          </a:p>
          <a:p>
            <a:pPr marL="342900" indent="-342900">
              <a:spcAft>
                <a:spcPts val="1200"/>
              </a:spcAft>
              <a:buFont typeface="Arial"/>
              <a:buChar char="•"/>
            </a:pPr>
            <a:r>
              <a:rPr lang="en-US" sz="2400" b="1" dirty="0" smtClean="0"/>
              <a:t>NATO Library Guide on Energy Security</a:t>
            </a:r>
          </a:p>
        </p:txBody>
      </p:sp>
      <p:sp>
        <p:nvSpPr>
          <p:cNvPr id="2" name="Title 1"/>
          <p:cNvSpPr>
            <a:spLocks noGrp="1"/>
          </p:cNvSpPr>
          <p:nvPr>
            <p:ph type="title"/>
          </p:nvPr>
        </p:nvSpPr>
        <p:spPr/>
        <p:txBody>
          <a:bodyPr>
            <a:normAutofit/>
          </a:bodyPr>
          <a:lstStyle/>
          <a:p>
            <a:pPr algn="ctr"/>
            <a:r>
              <a:rPr lang="en-US" sz="3600" b="1" dirty="0" smtClean="0"/>
              <a:t>Other NATO Energy Activities</a:t>
            </a:r>
            <a:endParaRPr lang="en-US" sz="3600" b="1" dirty="0"/>
          </a:p>
        </p:txBody>
      </p:sp>
      <p:pic>
        <p:nvPicPr>
          <p:cNvPr id="1026" name="Picture 2" descr="http://www.enseccoe.org/images/853/oberamergau.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809" y="1586935"/>
            <a:ext cx="5582209" cy="2511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2706" name="Picture 2" descr="LibGuide Smart Energ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78997" y="4231944"/>
            <a:ext cx="5603027" cy="314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23094" y="8875557"/>
            <a:ext cx="7468711" cy="523220"/>
          </a:xfrm>
          <a:prstGeom prst="rect">
            <a:avLst/>
          </a:prstGeom>
          <a:solidFill>
            <a:srgbClr val="FFFF00"/>
          </a:solidFill>
        </p:spPr>
        <p:txBody>
          <a:bodyPr wrap="none">
            <a:spAutoFit/>
          </a:bodyPr>
          <a:lstStyle/>
          <a:p>
            <a:r>
              <a:rPr lang="en-US" sz="2800" b="1"/>
              <a:t>http://www.natolibguides.info/smartenergy</a:t>
            </a:r>
          </a:p>
        </p:txBody>
      </p:sp>
      <p:sp>
        <p:nvSpPr>
          <p:cNvPr id="7"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672535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7" name="Text Box 5"/>
          <p:cNvSpPr txBox="1">
            <a:spLocks noChangeArrowheads="1"/>
          </p:cNvSpPr>
          <p:nvPr/>
        </p:nvSpPr>
        <p:spPr bwMode="auto">
          <a:xfrm>
            <a:off x="318782" y="1511147"/>
            <a:ext cx="8432221" cy="426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28" tIns="65014" rIns="130028" bIns="65014">
            <a:spAutoFit/>
          </a:bodyPr>
          <a:lstStyle/>
          <a:p>
            <a:pPr>
              <a:spcAft>
                <a:spcPct val="35000"/>
              </a:spcAft>
              <a:buClr>
                <a:srgbClr val="777777"/>
              </a:buClr>
              <a:buFontTx/>
              <a:buChar char="•"/>
            </a:pPr>
            <a:r>
              <a:rPr lang="en-GB" sz="3200" dirty="0"/>
              <a:t> </a:t>
            </a:r>
            <a:r>
              <a:rPr lang="en-US" sz="3200" dirty="0" smtClean="0"/>
              <a:t>Energy conservation </a:t>
            </a:r>
          </a:p>
          <a:p>
            <a:pPr marL="292100" indent="-292100">
              <a:spcAft>
                <a:spcPct val="35000"/>
              </a:spcAft>
              <a:buClr>
                <a:srgbClr val="777777"/>
              </a:buClr>
              <a:buFontTx/>
              <a:buChar char="•"/>
            </a:pPr>
            <a:r>
              <a:rPr lang="en-US" sz="3200" dirty="0" smtClean="0"/>
              <a:t>Amounts and type of energy required for the camp sites</a:t>
            </a:r>
          </a:p>
          <a:p>
            <a:pPr marL="292100" indent="-292100">
              <a:spcAft>
                <a:spcPct val="35000"/>
              </a:spcAft>
              <a:buClr>
                <a:srgbClr val="777777"/>
              </a:buClr>
              <a:buFontTx/>
              <a:buChar char="•"/>
            </a:pPr>
            <a:r>
              <a:rPr lang="en-US" sz="3200" dirty="0" smtClean="0"/>
              <a:t>Investigation of possible use of renewable energy sources</a:t>
            </a:r>
          </a:p>
          <a:p>
            <a:pPr marL="292100" indent="-292100">
              <a:spcAft>
                <a:spcPct val="35000"/>
              </a:spcAft>
              <a:buClr>
                <a:srgbClr val="777777"/>
              </a:buClr>
              <a:buFontTx/>
              <a:buChar char="•"/>
            </a:pPr>
            <a:r>
              <a:rPr lang="en-US" sz="3200" dirty="0" smtClean="0"/>
              <a:t>UN climate neutrality</a:t>
            </a:r>
          </a:p>
          <a:p>
            <a:pPr marL="292100" indent="-292100">
              <a:spcAft>
                <a:spcPct val="35000"/>
              </a:spcAft>
              <a:buClr>
                <a:srgbClr val="777777"/>
              </a:buClr>
              <a:buFontTx/>
              <a:buChar char="•"/>
            </a:pPr>
            <a:r>
              <a:rPr lang="en-US" sz="3200" dirty="0" smtClean="0"/>
              <a:t>Changing behavior!</a:t>
            </a:r>
            <a:endParaRPr lang="en-US" sz="3200" dirty="0"/>
          </a:p>
        </p:txBody>
      </p:sp>
      <p:sp>
        <p:nvSpPr>
          <p:cNvPr id="5" name="Text Box 5"/>
          <p:cNvSpPr txBox="1">
            <a:spLocks noChangeArrowheads="1"/>
          </p:cNvSpPr>
          <p:nvPr/>
        </p:nvSpPr>
        <p:spPr bwMode="auto">
          <a:xfrm>
            <a:off x="6706404" y="5346036"/>
            <a:ext cx="6088628" cy="3455285"/>
          </a:xfrm>
          <a:prstGeom prst="rect">
            <a:avLst/>
          </a:prstGeom>
          <a:solidFill>
            <a:srgbClr val="92D050"/>
          </a:solidFill>
          <a:ln w="50800">
            <a:solidFill>
              <a:srgbClr val="FF9900"/>
            </a:solidFill>
            <a:miter lim="800000"/>
            <a:headEnd/>
            <a:tailEnd/>
          </a:ln>
        </p:spPr>
        <p:txBody>
          <a:bodyPr wrap="square" lIns="130028" tIns="65014" rIns="130028" bIns="65014">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a:spcBef>
                <a:spcPct val="50000"/>
              </a:spcBef>
            </a:pPr>
            <a:r>
              <a:rPr lang="en-US" sz="2600" b="1" u="sng" dirty="0"/>
              <a:t>R</a:t>
            </a:r>
            <a:r>
              <a:rPr lang="en-US" sz="2600" b="1" u="sng" dirty="0" smtClean="0"/>
              <a:t>ecommended </a:t>
            </a:r>
            <a:r>
              <a:rPr lang="en-US" sz="2600" b="1" u="sng" dirty="0"/>
              <a:t>Actions</a:t>
            </a:r>
            <a:r>
              <a:rPr lang="en-US" sz="2600" b="1" dirty="0"/>
              <a:t>:</a:t>
            </a:r>
          </a:p>
          <a:p>
            <a:pPr>
              <a:spcBef>
                <a:spcPct val="50000"/>
              </a:spcBef>
              <a:buFont typeface="Wingdings" pitchFamily="2" charset="2"/>
              <a:buChar char="ü"/>
            </a:pPr>
            <a:r>
              <a:rPr lang="en-GB" sz="2000" dirty="0">
                <a:latin typeface="Corbel" pitchFamily="34" charset="0"/>
              </a:rPr>
              <a:t> Install wind-driven ventilators</a:t>
            </a:r>
          </a:p>
          <a:p>
            <a:pPr>
              <a:spcBef>
                <a:spcPct val="50000"/>
              </a:spcBef>
              <a:buFont typeface="Wingdings" pitchFamily="2" charset="2"/>
              <a:buChar char="ü"/>
            </a:pPr>
            <a:r>
              <a:rPr lang="en-US" sz="2000" dirty="0">
                <a:latin typeface="Corbel" pitchFamily="34" charset="0"/>
              </a:rPr>
              <a:t> Install visible thermometers &amp; hygrometers to monitor temperature &amp; humidity</a:t>
            </a:r>
          </a:p>
          <a:p>
            <a:pPr>
              <a:spcBef>
                <a:spcPct val="50000"/>
              </a:spcBef>
              <a:buFont typeface="Wingdings" pitchFamily="2" charset="2"/>
              <a:buChar char="ü"/>
            </a:pPr>
            <a:r>
              <a:rPr lang="en-US" sz="2000" dirty="0">
                <a:latin typeface="Corbel" pitchFamily="34" charset="0"/>
              </a:rPr>
              <a:t> Choose energy-efficient appliances &amp; lighting</a:t>
            </a:r>
          </a:p>
          <a:p>
            <a:pPr>
              <a:spcBef>
                <a:spcPct val="50000"/>
              </a:spcBef>
              <a:buFont typeface="Wingdings" pitchFamily="2" charset="2"/>
              <a:buChar char="ü"/>
            </a:pPr>
            <a:r>
              <a:rPr lang="en-US" sz="2000" dirty="0">
                <a:latin typeface="Corbel" pitchFamily="34" charset="0"/>
              </a:rPr>
              <a:t> </a:t>
            </a:r>
            <a:r>
              <a:rPr lang="en-GB" sz="2000" dirty="0">
                <a:latin typeface="Corbel" pitchFamily="34" charset="0"/>
              </a:rPr>
              <a:t>Use renewable energy devices for water heating and electrical appliances where affordable/practical</a:t>
            </a:r>
          </a:p>
          <a:p>
            <a:pPr>
              <a:spcBef>
                <a:spcPct val="50000"/>
              </a:spcBef>
              <a:buFont typeface="Wingdings" pitchFamily="2" charset="2"/>
              <a:buChar char="ü"/>
            </a:pPr>
            <a:r>
              <a:rPr lang="en-GB" sz="2000" dirty="0">
                <a:latin typeface="Corbel" pitchFamily="34" charset="0"/>
              </a:rPr>
              <a:t> Promote Eco driving</a:t>
            </a:r>
            <a:endParaRPr lang="en-US" sz="2000" dirty="0">
              <a:latin typeface="Corbel" pitchFamily="34" charset="0"/>
            </a:endParaRPr>
          </a:p>
        </p:txBody>
      </p:sp>
      <p:sp>
        <p:nvSpPr>
          <p:cNvPr id="2" name="Rectangle 1"/>
          <p:cNvSpPr/>
          <p:nvPr/>
        </p:nvSpPr>
        <p:spPr>
          <a:xfrm>
            <a:off x="318782" y="5778962"/>
            <a:ext cx="6204848" cy="2778176"/>
          </a:xfrm>
          <a:prstGeom prst="rect">
            <a:avLst/>
          </a:prstGeom>
          <a:solidFill>
            <a:srgbClr val="00B0F0">
              <a:alpha val="33000"/>
            </a:srgbClr>
          </a:solidFill>
        </p:spPr>
        <p:txBody>
          <a:bodyPr wrap="square" lIns="130028" tIns="65014" rIns="130028" bIns="65014">
            <a:spAutoFit/>
          </a:bodyPr>
          <a:lstStyle/>
          <a:p>
            <a:r>
              <a:rPr lang="en-US" sz="2300" dirty="0"/>
              <a:t>The mission </a:t>
            </a:r>
            <a:r>
              <a:rPr lang="en-US" sz="2300" i="1" dirty="0"/>
              <a:t>“will take measures to ensure that the use of energy is optimized by the mission with the aim to minimize the mission’s greenhouse-gas emissions while ensuring enough power for proper functioning.</a:t>
            </a:r>
            <a:r>
              <a:rPr lang="en-US" sz="2300" i="1" dirty="0" smtClean="0"/>
              <a:t>”</a:t>
            </a:r>
          </a:p>
          <a:p>
            <a:endParaRPr lang="en-US" sz="2300" i="1" dirty="0"/>
          </a:p>
          <a:p>
            <a:r>
              <a:rPr lang="en-US" sz="1700" b="1" dirty="0"/>
              <a:t>UN DPKO/DFS Environmental Policy for UN Field Missions (2009), para 37</a:t>
            </a:r>
            <a:endParaRPr lang="sv-SE" sz="1700" b="1" dirty="0"/>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86775" y="1647913"/>
            <a:ext cx="2308257" cy="3065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4" descr="EnvPolic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01766" y="2217968"/>
            <a:ext cx="2207861" cy="30114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223182" y="223769"/>
            <a:ext cx="10700889" cy="858920"/>
          </a:xfrm>
          <a:prstGeom prst="rect">
            <a:avLst/>
          </a:prstGeom>
        </p:spPr>
        <p:txBody>
          <a:bodyPr vert="horz" lIns="130028" tIns="65014" rIns="130028" bIns="65014" rtlCol="0" anchor="ctr">
            <a:normAutofit/>
          </a:bodyPr>
          <a:lstStyle>
            <a:lvl1pPr algn="ctr" defTabSz="914400" rtl="0" eaLnBrk="1" latinLnBrk="0" hangingPunct="1">
              <a:spcBef>
                <a:spcPct val="0"/>
              </a:spcBef>
              <a:buNone/>
              <a:defRPr sz="4400" kern="1200" cap="none" baseline="0">
                <a:solidFill>
                  <a:schemeClr val="tx1"/>
                </a:solidFill>
                <a:latin typeface="+mn-lt"/>
                <a:ea typeface="+mj-ea"/>
                <a:cs typeface="+mj-cs"/>
              </a:defRPr>
            </a:lvl1pPr>
          </a:lstStyle>
          <a:p>
            <a:r>
              <a:rPr lang="en-US" sz="4000" b="1" dirty="0" smtClean="0"/>
              <a:t>UN Peacekeeping and Energy</a:t>
            </a:r>
            <a:endParaRPr lang="en-US" sz="4000" b="1" dirty="0"/>
          </a:p>
        </p:txBody>
      </p:sp>
      <p:sp>
        <p:nvSpPr>
          <p:cNvPr id="10"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03410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50160" y="1607255"/>
            <a:ext cx="11702892" cy="7272976"/>
          </a:xfrm>
        </p:spPr>
        <p:txBody>
          <a:bodyPr/>
          <a:lstStyle/>
          <a:p>
            <a:pPr marL="0" indent="0">
              <a:buNone/>
            </a:pPr>
            <a:r>
              <a:rPr lang="en-US" sz="2400" b="1" dirty="0" smtClean="0"/>
              <a:t>European Union (EU)</a:t>
            </a:r>
          </a:p>
          <a:p>
            <a:pPr marL="0" lvl="1" indent="0">
              <a:buNone/>
              <a:defRPr/>
            </a:pPr>
            <a:r>
              <a:rPr lang="en-US" sz="1800" dirty="0">
                <a:latin typeface="Arial" panose="020B0604020202020204" pitchFamily="34" charset="0"/>
                <a:cs typeface="Arial" panose="020B0604020202020204" pitchFamily="34" charset="0"/>
              </a:rPr>
              <a:t>The 2012 Energy Efficiency Directive</a:t>
            </a:r>
            <a:r>
              <a:rPr lang="en-US" sz="1800" u="sng"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(http://ec.europa.eu/energy/en/topics/energy-efficiency/energy-efficiency-directive) establishes a set of binding measures to help the EU reach its 20% energy efficiency target by 2020. Under the Directive, all EU countries are required to use energy more efficiently at all stages of the energy chain from its production to its final consumption</a:t>
            </a:r>
            <a:r>
              <a:rPr lang="en-US" sz="1800" dirty="0" smtClean="0">
                <a:latin typeface="Arial" panose="020B0604020202020204" pitchFamily="34" charset="0"/>
                <a:cs typeface="Arial" panose="020B0604020202020204" pitchFamily="34" charset="0"/>
              </a:rPr>
              <a:t>.</a:t>
            </a:r>
          </a:p>
          <a:p>
            <a:pPr marL="0" lvl="1" indent="0">
              <a:buNone/>
              <a:defRPr/>
            </a:pPr>
            <a:r>
              <a:rPr lang="en-US" altLang="sv-SE" sz="1800" dirty="0" smtClean="0">
                <a:latin typeface="Arial" panose="020B0604020202020204" pitchFamily="34" charset="0"/>
                <a:cs typeface="Arial" panose="020B0604020202020204" pitchFamily="34" charset="0"/>
              </a:rPr>
              <a:t>Additional sources of information about EU guidance and assessments include:</a:t>
            </a:r>
            <a:endParaRPr lang="en-US" altLang="sv-SE" sz="1800" dirty="0">
              <a:latin typeface="Arial" panose="020B0604020202020204" pitchFamily="34" charset="0"/>
              <a:cs typeface="Arial" panose="020B0604020202020204" pitchFamily="34" charset="0"/>
            </a:endParaRPr>
          </a:p>
          <a:p>
            <a:pPr marL="457200" lvl="1" indent="-404813">
              <a:defRPr/>
            </a:pPr>
            <a:r>
              <a:rPr lang="en-US" altLang="sv-SE" sz="1800" dirty="0">
                <a:latin typeface="Arial" panose="020B0604020202020204" pitchFamily="34" charset="0"/>
                <a:cs typeface="Arial" panose="020B0604020202020204" pitchFamily="34" charset="0"/>
              </a:rPr>
              <a:t>European </a:t>
            </a:r>
            <a:r>
              <a:rPr lang="en-US" altLang="sv-SE" sz="1800" dirty="0" err="1">
                <a:latin typeface="Arial" panose="020B0604020202020204" pitchFamily="34" charset="0"/>
                <a:cs typeface="Arial" panose="020B0604020202020204" pitchFamily="34" charset="0"/>
              </a:rPr>
              <a:t>Defence</a:t>
            </a:r>
            <a:r>
              <a:rPr lang="en-US" altLang="sv-SE" sz="1800" dirty="0">
                <a:latin typeface="Arial" panose="020B0604020202020204" pitchFamily="34" charset="0"/>
                <a:cs typeface="Arial" panose="020B0604020202020204" pitchFamily="34" charset="0"/>
              </a:rPr>
              <a:t> Agency (EDA). “Military Green 2013 Climate, Environmental and Energy Security – From Strategy to Action Report from Workshop Series 6 – 7 June and 13 June 2013.” </a:t>
            </a:r>
            <a:r>
              <a:rPr lang="sv-SE" sz="1800" dirty="0">
                <a:latin typeface="Arial" panose="020B0604020202020204" pitchFamily="34" charset="0"/>
                <a:cs typeface="Arial" panose="020B0604020202020204" pitchFamily="34" charset="0"/>
              </a:rPr>
              <a:t>See https://www.eda.europa.eu/what-we-do/activities/activities-search/european-armed-forces-go-green   </a:t>
            </a:r>
            <a:endParaRPr lang="en-US" sz="1800" dirty="0">
              <a:latin typeface="Arial" panose="020B0604020202020204" pitchFamily="34" charset="0"/>
              <a:cs typeface="Arial" panose="020B0604020202020204" pitchFamily="34" charset="0"/>
            </a:endParaRPr>
          </a:p>
          <a:p>
            <a:pPr marL="457200" lvl="1" indent="-404813">
              <a:defRPr/>
            </a:pPr>
            <a:r>
              <a:rPr lang="en-US" sz="1800" dirty="0">
                <a:latin typeface="Arial" panose="020B0604020202020204" pitchFamily="34" charset="0"/>
                <a:cs typeface="Arial" panose="020B0604020202020204" pitchFamily="34" charset="0"/>
              </a:rPr>
              <a:t>“EDA installs energy management equipment at EUTM Mali camp,” https://eda.europa.eu/info-hub/press-centre/latest-news/2015/10/13/eda-installs-energy-management-equipment-at-eutm-mali-camp </a:t>
            </a:r>
            <a:endParaRPr lang="en-US" sz="1800" dirty="0" smtClean="0">
              <a:latin typeface="Arial" panose="020B0604020202020204" pitchFamily="34" charset="0"/>
              <a:cs typeface="Arial" panose="020B0604020202020204" pitchFamily="34" charset="0"/>
            </a:endParaRPr>
          </a:p>
          <a:p>
            <a:pPr marL="457200" indent="-404813">
              <a:defRPr/>
            </a:pPr>
            <a:r>
              <a:rPr lang="en-US" sz="1800" dirty="0" smtClean="0">
                <a:latin typeface="Arial" panose="020B0604020202020204" pitchFamily="34" charset="0"/>
                <a:cs typeface="Arial" panose="020B0604020202020204" pitchFamily="34" charset="0"/>
              </a:rPr>
              <a:t>European </a:t>
            </a:r>
            <a:r>
              <a:rPr lang="en-US" sz="1800" dirty="0">
                <a:latin typeface="Arial" panose="020B0604020202020204" pitchFamily="34" charset="0"/>
                <a:cs typeface="Arial" panose="020B0604020202020204" pitchFamily="34" charset="0"/>
              </a:rPr>
              <a:t>External Action Service (EEAS). </a:t>
            </a:r>
            <a:r>
              <a:rPr lang="en-US" sz="1800" i="1" dirty="0">
                <a:latin typeface="Arial" panose="020B0604020202020204" pitchFamily="34" charset="0"/>
                <a:cs typeface="Arial" panose="020B0604020202020204" pitchFamily="34" charset="0"/>
              </a:rPr>
              <a:t>European Union Military Concept on Environmental Protection and Energy Efficiency for EU-led military operations</a:t>
            </a:r>
            <a:r>
              <a:rPr lang="en-US" sz="1800" dirty="0">
                <a:latin typeface="Arial" panose="020B0604020202020204" pitchFamily="34" charset="0"/>
                <a:cs typeface="Arial" panose="020B0604020202020204" pitchFamily="34" charset="0"/>
              </a:rPr>
              <a:t>. EEAS (14 September 2012) </a:t>
            </a:r>
            <a:endParaRPr lang="en-US" sz="1800" dirty="0" smtClean="0">
              <a:latin typeface="Arial" panose="020B0604020202020204" pitchFamily="34" charset="0"/>
              <a:cs typeface="Arial" panose="020B0604020202020204" pitchFamily="34" charset="0"/>
            </a:endParaRPr>
          </a:p>
          <a:p>
            <a:pPr marL="457200" indent="-404813">
              <a:defRPr/>
            </a:pPr>
            <a:r>
              <a:rPr lang="sv-SE" sz="1800" dirty="0">
                <a:latin typeface="Arial" panose="020B0604020202020204" pitchFamily="34" charset="0"/>
                <a:cs typeface="Arial" panose="020B0604020202020204" pitchFamily="34" charset="0"/>
              </a:rPr>
              <a:t>Righi, M. </a:t>
            </a:r>
            <a:r>
              <a:rPr lang="sv-SE" sz="1800" i="1" dirty="0">
                <a:latin typeface="Arial" panose="020B0604020202020204" pitchFamily="34" charset="0"/>
                <a:cs typeface="Arial" panose="020B0604020202020204" pitchFamily="34" charset="0"/>
              </a:rPr>
              <a:t>EUFOR Feasibility Study</a:t>
            </a:r>
            <a:r>
              <a:rPr lang="sv-SE" sz="1800" dirty="0">
                <a:latin typeface="Arial" panose="020B0604020202020204" pitchFamily="34" charset="0"/>
                <a:cs typeface="Arial" panose="020B0604020202020204" pitchFamily="34" charset="0"/>
              </a:rPr>
              <a:t>. Internal document. EUFOR: Butmir, Sarajevo, 2008, p. </a:t>
            </a:r>
            <a:r>
              <a:rPr lang="sv-SE" sz="1800" dirty="0" smtClean="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a:p>
            <a:pPr marL="0" indent="0">
              <a:buNone/>
            </a:pPr>
            <a:r>
              <a:rPr lang="en-US" sz="2400" b="1" dirty="0" smtClean="0"/>
              <a:t>North Atlantic Treaty Organization (NATO)</a:t>
            </a:r>
          </a:p>
          <a:p>
            <a:pPr>
              <a:defRPr/>
            </a:pPr>
            <a:r>
              <a:rPr lang="en-US" sz="1800" dirty="0">
                <a:latin typeface="Arial" panose="020B0604020202020204" pitchFamily="34" charset="0"/>
                <a:cs typeface="Arial" panose="020B0604020202020204" pitchFamily="34" charset="0"/>
              </a:rPr>
              <a:t>NATO’s Energy Security Center of Excellence (ENSEC COE),</a:t>
            </a:r>
            <a:r>
              <a:rPr lang="en-US" sz="1800" u="sng" dirty="0">
                <a:latin typeface="Arial" panose="020B0604020202020204" pitchFamily="34" charset="0"/>
                <a:cs typeface="Arial" panose="020B0604020202020204" pitchFamily="34" charset="0"/>
              </a:rPr>
              <a:t> http://</a:t>
            </a:r>
            <a:r>
              <a:rPr lang="en-US" sz="1800" u="sng" dirty="0" smtClean="0">
                <a:latin typeface="Arial" panose="020B0604020202020204" pitchFamily="34" charset="0"/>
                <a:cs typeface="Arial" panose="020B0604020202020204" pitchFamily="34" charset="0"/>
              </a:rPr>
              <a:t>www.enseccoe.org/en/home.html</a:t>
            </a:r>
            <a:endParaRPr lang="en-GB" sz="1800" dirty="0" smtClean="0">
              <a:latin typeface="Arial" panose="020B0604020202020204" pitchFamily="34" charset="0"/>
              <a:cs typeface="Arial" panose="020B0604020202020204" pitchFamily="34" charset="0"/>
            </a:endParaRPr>
          </a:p>
          <a:p>
            <a:pPr>
              <a:defRPr/>
            </a:pPr>
            <a:r>
              <a:rPr lang="en-US" sz="1800" dirty="0" smtClean="0">
                <a:latin typeface="Arial" panose="020B0604020202020204" pitchFamily="34" charset="0"/>
                <a:cs typeface="Arial" panose="020B0604020202020204" pitchFamily="34" charset="0"/>
              </a:rPr>
              <a:t>NATO’s </a:t>
            </a:r>
            <a:r>
              <a:rPr lang="en-US" sz="1800" dirty="0">
                <a:latin typeface="Arial" panose="020B0604020202020204" pitchFamily="34" charset="0"/>
                <a:cs typeface="Arial" panose="020B0604020202020204" pitchFamily="34" charset="0"/>
              </a:rPr>
              <a:t>Library Guide on Energy </a:t>
            </a:r>
            <a:r>
              <a:rPr lang="en-US" sz="1800" dirty="0" smtClean="0">
                <a:latin typeface="Arial" panose="020B0604020202020204" pitchFamily="34" charset="0"/>
                <a:cs typeface="Arial" panose="020B0604020202020204" pitchFamily="34" charset="0"/>
              </a:rPr>
              <a:t>Security,</a:t>
            </a:r>
            <a:r>
              <a:rPr lang="sv-SE" sz="1800" dirty="0" smtClean="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http://www.natolibguides.info/energysecurity</a:t>
            </a:r>
            <a:r>
              <a:rPr lang="sv-SE" sz="1800" dirty="0">
                <a:latin typeface="Arial" panose="020B0604020202020204" pitchFamily="34" charset="0"/>
                <a:cs typeface="Arial" panose="020B0604020202020204" pitchFamily="34" charset="0"/>
              </a:rPr>
              <a:t> </a:t>
            </a:r>
          </a:p>
          <a:p>
            <a:pPr>
              <a:defRPr/>
            </a:pPr>
            <a:r>
              <a:rPr lang="en-US" sz="1800" dirty="0" smtClean="0">
                <a:latin typeface="Arial" panose="020B0604020202020204" pitchFamily="34" charset="0"/>
                <a:cs typeface="Arial" panose="020B0604020202020204" pitchFamily="34" charset="0"/>
              </a:rPr>
              <a:t>NATO’s Energy </a:t>
            </a:r>
            <a:r>
              <a:rPr lang="en-US" sz="1800" dirty="0">
                <a:latin typeface="Arial" panose="020B0604020202020204" pitchFamily="34" charset="0"/>
                <a:cs typeface="Arial" panose="020B0604020202020204" pitchFamily="34" charset="0"/>
              </a:rPr>
              <a:t>Security Strategic Awareness Course, </a:t>
            </a:r>
            <a:r>
              <a:rPr lang="sv-SE" sz="1800" dirty="0">
                <a:latin typeface="Arial" panose="020B0604020202020204" pitchFamily="34" charset="0"/>
                <a:cs typeface="Arial" panose="020B0604020202020204" pitchFamily="34" charset="0"/>
              </a:rPr>
              <a:t>http://www.enseccoe.org/en/news/the-first-energy-sw1c.html</a:t>
            </a:r>
          </a:p>
          <a:p>
            <a:pPr>
              <a:defRPr/>
            </a:pPr>
            <a:r>
              <a:rPr lang="en-US" sz="1800" dirty="0" smtClean="0">
                <a:latin typeface="Arial" panose="020B0604020202020204" pitchFamily="34" charset="0"/>
                <a:cs typeface="Arial" panose="020B0604020202020204" pitchFamily="34" charset="0"/>
              </a:rPr>
              <a:t>NATO’s </a:t>
            </a:r>
            <a:r>
              <a:rPr lang="en-US" sz="1800" dirty="0">
                <a:latin typeface="Arial" panose="020B0604020202020204" pitchFamily="34" charset="0"/>
                <a:cs typeface="Arial" panose="020B0604020202020204" pitchFamily="34" charset="0"/>
              </a:rPr>
              <a:t>Smart Energy Team (SENT)</a:t>
            </a:r>
            <a:r>
              <a:rPr lang="sv-SE"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final </a:t>
            </a:r>
            <a:r>
              <a:rPr lang="en-US" sz="1800" dirty="0" smtClean="0">
                <a:latin typeface="Arial" panose="020B0604020202020204" pitchFamily="34" charset="0"/>
                <a:cs typeface="Arial" panose="020B0604020202020204" pitchFamily="34" charset="0"/>
              </a:rPr>
              <a:t>report, http</a:t>
            </a:r>
            <a:r>
              <a:rPr lang="en-US" sz="1800" dirty="0">
                <a:latin typeface="Arial" panose="020B0604020202020204" pitchFamily="34" charset="0"/>
                <a:cs typeface="Arial" panose="020B0604020202020204" pitchFamily="34" charset="0"/>
              </a:rPr>
              <a:t>://www.natolibguides.info/ld.php?content_id=18110194</a:t>
            </a:r>
            <a:r>
              <a:rPr lang="sv-SE" sz="1800" dirty="0">
                <a:latin typeface="Arial" panose="020B0604020202020204" pitchFamily="34" charset="0"/>
                <a:cs typeface="Arial" panose="020B0604020202020204" pitchFamily="34" charset="0"/>
              </a:rPr>
              <a:t> (2015)</a:t>
            </a:r>
          </a:p>
          <a:p>
            <a:pPr marL="285750" indent="-285750">
              <a:buFont typeface="Arial" panose="020B0604020202020204" pitchFamily="34" charset="0"/>
              <a:buChar char="•"/>
              <a:defRPr/>
            </a:pPr>
            <a:endParaRPr lang="en-GB" sz="18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4F453C22-F918-4071-994B-1D7AE3C574E9}" type="slidenum">
              <a:rPr lang="en-US" smtClean="0">
                <a:solidFill>
                  <a:srgbClr val="000000"/>
                </a:solidFill>
                <a:cs typeface="Arial" charset="0"/>
              </a:rPr>
              <a:pPr fontAlgn="base">
                <a:spcBef>
                  <a:spcPct val="0"/>
                </a:spcBef>
                <a:spcAft>
                  <a:spcPct val="0"/>
                </a:spcAft>
              </a:pPr>
              <a:t>48</a:t>
            </a:fld>
            <a:endParaRPr lang="en-US" dirty="0">
              <a:solidFill>
                <a:srgbClr val="000000"/>
              </a:solidFill>
              <a:cs typeface="Arial" charset="0"/>
            </a:endParaRPr>
          </a:p>
        </p:txBody>
      </p:sp>
    </p:spTree>
    <p:extLst>
      <p:ext uri="{BB962C8B-B14F-4D97-AF65-F5344CB8AC3E}">
        <p14:creationId xmlns:p14="http://schemas.microsoft.com/office/powerpoint/2010/main" val="2239004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50160" y="1765516"/>
            <a:ext cx="11702892" cy="6921283"/>
          </a:xfrm>
        </p:spPr>
        <p:txBody>
          <a:bodyPr/>
          <a:lstStyle/>
          <a:p>
            <a:pPr marL="0" indent="0">
              <a:buNone/>
            </a:pPr>
            <a:r>
              <a:rPr lang="en-US" sz="2400" b="1" dirty="0" smtClean="0"/>
              <a:t>NATO (continued)</a:t>
            </a:r>
          </a:p>
          <a:p>
            <a:pPr>
              <a:defRPr/>
            </a:pPr>
            <a:r>
              <a:rPr lang="en-GB" sz="1800" dirty="0">
                <a:latin typeface="Arial" panose="020B0604020202020204" pitchFamily="34" charset="0"/>
                <a:cs typeface="Arial" panose="020B0604020202020204" pitchFamily="34" charset="0"/>
              </a:rPr>
              <a:t>NATO Wales Summit Declaration, </a:t>
            </a:r>
            <a:r>
              <a:rPr lang="en-GB" sz="1800" dirty="0">
                <a:latin typeface="Arial" panose="020B0604020202020204" pitchFamily="34" charset="0"/>
                <a:cs typeface="Arial" panose="020B0604020202020204" pitchFamily="34" charset="0"/>
                <a:hlinkClick r:id="rId2"/>
              </a:rPr>
              <a:t>http://www.nato.int/cps/ic/natohq/official_texts_112964.htm</a:t>
            </a:r>
            <a:r>
              <a:rPr lang="en-GB" sz="1800" dirty="0">
                <a:latin typeface="Arial" panose="020B0604020202020204" pitchFamily="34" charset="0"/>
                <a:cs typeface="Arial" panose="020B0604020202020204" pitchFamily="34" charset="0"/>
              </a:rPr>
              <a:t> (September 2014)</a:t>
            </a:r>
          </a:p>
          <a:p>
            <a:pPr>
              <a:defRPr/>
            </a:pPr>
            <a:r>
              <a:rPr lang="en-GB" sz="1800" dirty="0">
                <a:latin typeface="Arial" panose="020B0604020202020204" pitchFamily="34" charset="0"/>
                <a:cs typeface="Arial" panose="020B0604020202020204" pitchFamily="34" charset="0"/>
              </a:rPr>
              <a:t>NATO Chicago Summit Declaration, </a:t>
            </a:r>
            <a:r>
              <a:rPr lang="sv-SE" sz="1800" dirty="0">
                <a:latin typeface="Arial" panose="020B0604020202020204" pitchFamily="34" charset="0"/>
                <a:cs typeface="Arial" panose="020B0604020202020204" pitchFamily="34" charset="0"/>
                <a:hlinkClick r:id="rId3"/>
              </a:rPr>
              <a:t>http://www.nato.int/cps/en/natohq/official_texts_87593.htm?selectedLocale=en</a:t>
            </a:r>
            <a:r>
              <a:rPr lang="sv-SE" sz="1800" dirty="0">
                <a:latin typeface="Arial" panose="020B0604020202020204" pitchFamily="34" charset="0"/>
                <a:cs typeface="Arial" panose="020B0604020202020204" pitchFamily="34" charset="0"/>
              </a:rPr>
              <a:t> (May 2012)</a:t>
            </a:r>
          </a:p>
          <a:p>
            <a:pPr>
              <a:defRPr/>
            </a:pPr>
            <a:r>
              <a:rPr lang="en-US" sz="1800" i="1" dirty="0" smtClean="0">
                <a:latin typeface="Arial" panose="020B0604020202020204" pitchFamily="34" charset="0"/>
                <a:cs typeface="Arial" panose="020B0604020202020204" pitchFamily="34" charset="0"/>
              </a:rPr>
              <a:t>NATO </a:t>
            </a:r>
            <a:r>
              <a:rPr lang="en-US" sz="1800" i="1" dirty="0">
                <a:latin typeface="Arial" panose="020B0604020202020204" pitchFamily="34" charset="0"/>
                <a:cs typeface="Arial" panose="020B0604020202020204" pitchFamily="34" charset="0"/>
              </a:rPr>
              <a:t>Military Principles and Policies for Environmental Protection (EP), </a:t>
            </a:r>
            <a:r>
              <a:rPr lang="en-US" sz="1800" dirty="0">
                <a:latin typeface="Arial" panose="020B0604020202020204" pitchFamily="34" charset="0"/>
                <a:cs typeface="Arial" panose="020B0604020202020204" pitchFamily="34" charset="0"/>
              </a:rPr>
              <a:t>MC469/1 (14 October 2011) </a:t>
            </a:r>
            <a:endParaRPr lang="sv-SE" sz="1800" dirty="0">
              <a:latin typeface="Arial" panose="020B0604020202020204" pitchFamily="34" charset="0"/>
              <a:cs typeface="Arial" panose="020B0604020202020204" pitchFamily="34" charset="0"/>
            </a:endParaRPr>
          </a:p>
          <a:p>
            <a:pPr>
              <a:defRPr/>
            </a:pPr>
            <a:r>
              <a:rPr lang="sv-SE" sz="1800" i="1" dirty="0">
                <a:latin typeface="Arial" panose="020B0604020202020204" pitchFamily="34" charset="0"/>
                <a:cs typeface="Arial" panose="020B0604020202020204" pitchFamily="34" charset="0"/>
              </a:rPr>
              <a:t>NATO Strategic Concept of 2010. ”Active Engagement, Modern Defence”  </a:t>
            </a:r>
            <a:r>
              <a:rPr lang="sv-SE" sz="1800" dirty="0">
                <a:latin typeface="Arial" panose="020B0604020202020204" pitchFamily="34" charset="0"/>
                <a:cs typeface="Arial" panose="020B0604020202020204" pitchFamily="34" charset="0"/>
              </a:rPr>
              <a:t>(para 15), http://www.nato.int/cps/en/natohq/topics_82705.htm </a:t>
            </a:r>
            <a:endParaRPr lang="sv-SE" sz="1800" dirty="0" smtClean="0">
              <a:latin typeface="Arial" panose="020B0604020202020204" pitchFamily="34" charset="0"/>
              <a:cs typeface="Arial" panose="020B0604020202020204" pitchFamily="34" charset="0"/>
            </a:endParaRPr>
          </a:p>
          <a:p>
            <a:pPr>
              <a:defRPr/>
            </a:pPr>
            <a:endParaRPr lang="sv-SE" sz="1800" dirty="0">
              <a:latin typeface="Arial" panose="020B0604020202020204" pitchFamily="34" charset="0"/>
              <a:cs typeface="Arial" panose="020B0604020202020204" pitchFamily="34" charset="0"/>
            </a:endParaRPr>
          </a:p>
          <a:p>
            <a:pPr marL="0" indent="0">
              <a:buNone/>
              <a:defRPr/>
            </a:pPr>
            <a:r>
              <a:rPr lang="sv-SE" sz="2400" b="1" dirty="0" smtClean="0">
                <a:latin typeface="Arial" panose="020B0604020202020204" pitchFamily="34" charset="0"/>
                <a:cs typeface="Arial" panose="020B0604020202020204" pitchFamily="34" charset="0"/>
              </a:rPr>
              <a:t>United Nations (UN)</a:t>
            </a:r>
          </a:p>
          <a:p>
            <a:pPr>
              <a:defRPr/>
            </a:pPr>
            <a:r>
              <a:rPr lang="en-US" sz="1800" dirty="0" smtClean="0">
                <a:latin typeface="Arial" panose="020B0604020202020204" pitchFamily="34" charset="0"/>
                <a:cs typeface="Arial" panose="020B0604020202020204" pitchFamily="34" charset="0"/>
              </a:rPr>
              <a:t>United Nations Development </a:t>
            </a:r>
            <a:r>
              <a:rPr lang="en-US" sz="1800" dirty="0" err="1" smtClean="0">
                <a:latin typeface="Arial" panose="020B0604020202020204" pitchFamily="34" charset="0"/>
                <a:cs typeface="Arial" panose="020B0604020202020204" pitchFamily="34" charset="0"/>
              </a:rPr>
              <a:t>Programme</a:t>
            </a:r>
            <a:r>
              <a:rPr lang="en-US" sz="1800" dirty="0" smtClean="0">
                <a:latin typeface="Arial" panose="020B0604020202020204" pitchFamily="34" charset="0"/>
                <a:cs typeface="Arial" panose="020B0604020202020204" pitchFamily="34" charset="0"/>
              </a:rPr>
              <a:t> (UNDP). </a:t>
            </a:r>
            <a:r>
              <a:rPr lang="en-GB" sz="1800" i="1" dirty="0">
                <a:latin typeface="Arial" panose="020B0604020202020204" pitchFamily="34" charset="0"/>
                <a:cs typeface="Arial" panose="020B0604020202020204" pitchFamily="34" charset="0"/>
              </a:rPr>
              <a:t>Guidelines for Energy Savi</a:t>
            </a:r>
            <a:r>
              <a:rPr lang="en-GB" sz="1800" dirty="0">
                <a:latin typeface="Arial" panose="020B0604020202020204" pitchFamily="34" charset="0"/>
                <a:cs typeface="Arial" panose="020B0604020202020204" pitchFamily="34" charset="0"/>
              </a:rPr>
              <a:t>ngs (2015)</a:t>
            </a:r>
          </a:p>
          <a:p>
            <a:pPr>
              <a:defRPr/>
            </a:pPr>
            <a:r>
              <a:rPr lang="en-GB" sz="1800" dirty="0">
                <a:latin typeface="Arial" panose="020B0604020202020204" pitchFamily="34" charset="0"/>
                <a:cs typeface="Arial" panose="020B0604020202020204" pitchFamily="34" charset="0"/>
              </a:rPr>
              <a:t>United Nations Environmental Programme (UNEP). </a:t>
            </a:r>
            <a:r>
              <a:rPr lang="en-GB" sz="1800" i="1" dirty="0">
                <a:latin typeface="Arial" panose="020B0604020202020204" pitchFamily="34" charset="0"/>
                <a:cs typeface="Arial" panose="020B0604020202020204" pitchFamily="34" charset="0"/>
              </a:rPr>
              <a:t>Greening the Blue Helmets - Environment, Natural Resources and UN Peacekeeping Operations</a:t>
            </a:r>
            <a:r>
              <a:rPr lang="en-GB" sz="1800" dirty="0">
                <a:latin typeface="Arial" panose="020B0604020202020204" pitchFamily="34" charset="0"/>
                <a:cs typeface="Arial" panose="020B0604020202020204" pitchFamily="34" charset="0"/>
              </a:rPr>
              <a:t>.</a:t>
            </a:r>
            <a:r>
              <a:rPr lang="en-GB" sz="1800" i="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Nairobi, Kenya: UNEP, May </a:t>
            </a:r>
            <a:r>
              <a:rPr lang="en-GB" sz="1800" dirty="0" smtClean="0">
                <a:latin typeface="Arial" panose="020B0604020202020204" pitchFamily="34" charset="0"/>
                <a:cs typeface="Arial" panose="020B0604020202020204" pitchFamily="34" charset="0"/>
              </a:rPr>
              <a:t>2012</a:t>
            </a:r>
            <a:endParaRPr lang="sv-SE" sz="1800" dirty="0">
              <a:latin typeface="Arial" panose="020B0604020202020204" pitchFamily="34" charset="0"/>
              <a:cs typeface="Arial" panose="020B0604020202020204" pitchFamily="34" charset="0"/>
            </a:endParaRPr>
          </a:p>
          <a:p>
            <a:pPr>
              <a:defRPr/>
            </a:pPr>
            <a:r>
              <a:rPr lang="sv-SE" sz="1800" dirty="0" smtClean="0">
                <a:latin typeface="Arial" panose="020B0604020202020204" pitchFamily="34" charset="0"/>
                <a:cs typeface="Arial" panose="020B0604020202020204" pitchFamily="34" charset="0"/>
              </a:rPr>
              <a:t>”On </a:t>
            </a:r>
            <a:r>
              <a:rPr lang="sv-SE" sz="1800" dirty="0">
                <a:latin typeface="Arial" panose="020B0604020202020204" pitchFamily="34" charset="0"/>
                <a:cs typeface="Arial" panose="020B0604020202020204" pitchFamily="34" charset="0"/>
              </a:rPr>
              <a:t>the Establishment of MINUSMA</a:t>
            </a:r>
            <a:r>
              <a:rPr lang="sv-SE" sz="1800" dirty="0" smtClean="0">
                <a:latin typeface="Arial" panose="020B0604020202020204" pitchFamily="34" charset="0"/>
                <a:cs typeface="Arial" panose="020B0604020202020204" pitchFamily="34" charset="0"/>
              </a:rPr>
              <a:t>.” </a:t>
            </a:r>
            <a:r>
              <a:rPr lang="sv-SE" sz="1800" dirty="0">
                <a:latin typeface="Arial" panose="020B0604020202020204" pitchFamily="34" charset="0"/>
                <a:cs typeface="Arial" panose="020B0604020202020204" pitchFamily="34" charset="0"/>
              </a:rPr>
              <a:t>S/RES/2100 (April 2013) </a:t>
            </a:r>
            <a:r>
              <a:rPr lang="sv-SE" sz="1800" dirty="0">
                <a:latin typeface="Arial" panose="020B0604020202020204" pitchFamily="34" charset="0"/>
                <a:cs typeface="Arial" panose="020B0604020202020204" pitchFamily="34" charset="0"/>
                <a:hlinkClick r:id="rId4"/>
              </a:rPr>
              <a:t>http://www.un.org/en/peacekeeping/missions/minusma/documents/mali%20_2100_E_.</a:t>
            </a:r>
            <a:r>
              <a:rPr lang="sv-SE" sz="1800" dirty="0" smtClean="0">
                <a:latin typeface="Arial" panose="020B0604020202020204" pitchFamily="34" charset="0"/>
                <a:cs typeface="Arial" panose="020B0604020202020204" pitchFamily="34" charset="0"/>
                <a:hlinkClick r:id="rId4"/>
              </a:rPr>
              <a:t>pdf</a:t>
            </a:r>
            <a:endParaRPr lang="sv-SE" sz="1800" dirty="0" smtClean="0">
              <a:latin typeface="Arial" panose="020B0604020202020204" pitchFamily="34" charset="0"/>
              <a:cs typeface="Arial" panose="020B0604020202020204" pitchFamily="34" charset="0"/>
            </a:endParaRPr>
          </a:p>
          <a:p>
            <a:pPr>
              <a:defRPr/>
            </a:pPr>
            <a:r>
              <a:rPr lang="en-US" sz="1800" dirty="0">
                <a:latin typeface="Arial" panose="020B0604020202020204" pitchFamily="34" charset="0"/>
                <a:cs typeface="Arial" panose="020B0604020202020204" pitchFamily="34" charset="0"/>
              </a:rPr>
              <a:t>UNEP. </a:t>
            </a:r>
            <a:r>
              <a:rPr lang="en-US" sz="1800" i="1" dirty="0">
                <a:latin typeface="Arial" panose="020B0604020202020204" pitchFamily="34" charset="0"/>
                <a:cs typeface="Arial" panose="020B0604020202020204" pitchFamily="34" charset="0"/>
              </a:rPr>
              <a:t>Assessment of Energy, Water and Waste Reduction Options for the Proposed </a:t>
            </a:r>
            <a:r>
              <a:rPr lang="sv-SE" sz="1800" i="1" dirty="0">
                <a:latin typeface="Arial" panose="020B0604020202020204" pitchFamily="34" charset="0"/>
                <a:cs typeface="Arial" panose="020B0604020202020204" pitchFamily="34" charset="0"/>
              </a:rPr>
              <a:t>AMISOM HQ Camp in Mogadishu, Somalia </a:t>
            </a:r>
            <a:r>
              <a:rPr lang="en-US" sz="1800" i="1" dirty="0">
                <a:latin typeface="Arial" panose="020B0604020202020204" pitchFamily="34" charset="0"/>
                <a:cs typeface="Arial" panose="020B0604020202020204" pitchFamily="34" charset="0"/>
              </a:rPr>
              <a:t>and the Support Base in Mombasa </a:t>
            </a:r>
            <a:r>
              <a:rPr lang="en-US" sz="1800" dirty="0">
                <a:latin typeface="Arial" panose="020B0604020202020204" pitchFamily="34" charset="0"/>
                <a:cs typeface="Arial" panose="020B0604020202020204" pitchFamily="34" charset="0"/>
              </a:rPr>
              <a:t>(2010) </a:t>
            </a:r>
            <a:endParaRPr lang="en-US" sz="1800" dirty="0" smtClean="0">
              <a:latin typeface="Arial" panose="020B0604020202020204" pitchFamily="34" charset="0"/>
              <a:cs typeface="Arial" panose="020B0604020202020204" pitchFamily="34" charset="0"/>
            </a:endParaRPr>
          </a:p>
          <a:p>
            <a:pPr>
              <a:defRPr/>
            </a:pPr>
            <a:r>
              <a:rPr lang="en-US" sz="1800" dirty="0" smtClean="0">
                <a:latin typeface="Arial" panose="020B0604020202020204" pitchFamily="34" charset="0"/>
                <a:cs typeface="Arial" panose="020B0604020202020204" pitchFamily="34" charset="0"/>
              </a:rPr>
              <a:t>UN </a:t>
            </a:r>
            <a:r>
              <a:rPr lang="en-US" sz="1800" dirty="0">
                <a:latin typeface="Arial" panose="020B0604020202020204" pitchFamily="34" charset="0"/>
                <a:cs typeface="Arial" panose="020B0604020202020204" pitchFamily="34" charset="0"/>
              </a:rPr>
              <a:t>DPKO/DFS. </a:t>
            </a:r>
            <a:r>
              <a:rPr lang="en-US" sz="1800" i="1" dirty="0">
                <a:latin typeface="Arial" panose="020B0604020202020204" pitchFamily="34" charset="0"/>
                <a:cs typeface="Arial" panose="020B0604020202020204" pitchFamily="34" charset="0"/>
              </a:rPr>
              <a:t>Environmental Policy for UN Field Missions </a:t>
            </a:r>
            <a:r>
              <a:rPr lang="en-US" sz="1800" dirty="0">
                <a:latin typeface="Arial" panose="020B0604020202020204" pitchFamily="34" charset="0"/>
                <a:cs typeface="Arial" panose="020B0604020202020204" pitchFamily="34" charset="0"/>
              </a:rPr>
              <a:t>(2009</a:t>
            </a:r>
            <a:r>
              <a:rPr lang="en-US" sz="1800" dirty="0" smtClean="0">
                <a:latin typeface="Arial" panose="020B0604020202020204" pitchFamily="34" charset="0"/>
                <a:cs typeface="Arial" panose="020B0604020202020204" pitchFamily="34" charset="0"/>
              </a:rPr>
              <a:t>)</a:t>
            </a:r>
          </a:p>
          <a:p>
            <a:pPr>
              <a:defRPr/>
            </a:pPr>
            <a:r>
              <a:rPr lang="en-US" sz="1800" dirty="0">
                <a:latin typeface="Arial" panose="020B0604020202020204" pitchFamily="34" charset="0"/>
                <a:cs typeface="Arial" panose="020B0604020202020204" pitchFamily="34" charset="0"/>
              </a:rPr>
              <a:t>Moving Towards a Climate Neutral UN: The UN System’s Footprint and Efforts to Reduce It (2009 edition) http://www.greeningtheblue.org/sites/default/files/MovingTowardsAClimateNeutral%20UN.pdf</a:t>
            </a:r>
          </a:p>
          <a:p>
            <a:pPr marL="0" indent="0">
              <a:buNone/>
              <a:defRPr/>
            </a:pPr>
            <a:endParaRPr lang="sv-SE"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pPr fontAlgn="base">
              <a:spcBef>
                <a:spcPct val="0"/>
              </a:spcBef>
              <a:spcAft>
                <a:spcPct val="0"/>
              </a:spcAft>
            </a:pPr>
            <a:fld id="{4F453C22-F918-4071-994B-1D7AE3C574E9}" type="slidenum">
              <a:rPr lang="en-US" smtClean="0">
                <a:solidFill>
                  <a:srgbClr val="000000"/>
                </a:solidFill>
                <a:cs typeface="Arial" charset="0"/>
              </a:rPr>
              <a:pPr fontAlgn="base">
                <a:spcBef>
                  <a:spcPct val="0"/>
                </a:spcBef>
                <a:spcAft>
                  <a:spcPct val="0"/>
                </a:spcAft>
              </a:pPr>
              <a:t>49</a:t>
            </a:fld>
            <a:endParaRPr lang="en-US" dirty="0">
              <a:solidFill>
                <a:srgbClr val="000000"/>
              </a:solidFill>
              <a:cs typeface="Arial" charset="0"/>
            </a:endParaRPr>
          </a:p>
        </p:txBody>
      </p:sp>
    </p:spTree>
    <p:extLst>
      <p:ext uri="{BB962C8B-B14F-4D97-AF65-F5344CB8AC3E}">
        <p14:creationId xmlns:p14="http://schemas.microsoft.com/office/powerpoint/2010/main" val="183261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prstGeom prst="rect">
            <a:avLst/>
          </a:prstGeom>
        </p:spPr>
        <p:txBody>
          <a:bodyPr lIns="130028" tIns="65014" rIns="130028" bIns="65014">
            <a:normAutofit/>
          </a:bodyPr>
          <a:lstStyle/>
          <a:p>
            <a:pPr marL="457200" indent="-457200">
              <a:buFont typeface="Arial" panose="020B0604020202020204" pitchFamily="34" charset="0"/>
              <a:buChar char="•"/>
            </a:pPr>
            <a:r>
              <a:rPr lang="en-US" sz="3200" b="1" dirty="0" smtClean="0"/>
              <a:t>Operational energy</a:t>
            </a:r>
            <a:r>
              <a:rPr lang="en-US" sz="3200" dirty="0" smtClean="0"/>
              <a:t>: the energy required for training, moving and sustaining military forces and weapons platforms for military operations </a:t>
            </a:r>
          </a:p>
          <a:p>
            <a:pPr marL="457200" indent="-457200">
              <a:buFont typeface="Arial" panose="020B0604020202020204" pitchFamily="34" charset="0"/>
              <a:buChar char="•"/>
            </a:pPr>
            <a:r>
              <a:rPr lang="en-US" sz="3200" b="1" dirty="0" smtClean="0"/>
              <a:t>Energy efficiency</a:t>
            </a:r>
            <a:r>
              <a:rPr lang="en-US" sz="3200" dirty="0" smtClean="0"/>
              <a:t>: Using less energy to provide the same service </a:t>
            </a:r>
          </a:p>
          <a:p>
            <a:pPr marL="457200" indent="-457200">
              <a:buFont typeface="Arial" panose="020B0604020202020204" pitchFamily="34" charset="0"/>
              <a:buChar char="•"/>
            </a:pPr>
            <a:r>
              <a:rPr lang="en-US" sz="3200" b="1" dirty="0" smtClean="0"/>
              <a:t>Renewable energy</a:t>
            </a:r>
            <a:r>
              <a:rPr lang="en-US" sz="3200" dirty="0" smtClean="0"/>
              <a:t>: energy generated from natural resources such as sunlight, wind, rain, tides and geothermal heat</a:t>
            </a:r>
          </a:p>
          <a:p>
            <a:pPr marL="457200" indent="-457200">
              <a:buFont typeface="Arial" panose="020B0604020202020204" pitchFamily="34" charset="0"/>
              <a:buChar char="•"/>
            </a:pPr>
            <a:r>
              <a:rPr lang="en-US" sz="3200" b="1" dirty="0" smtClean="0">
                <a:solidFill>
                  <a:schemeClr val="tx1"/>
                </a:solidFill>
              </a:rPr>
              <a:t>Energy management: </a:t>
            </a:r>
            <a:r>
              <a:rPr lang="en-US" sz="3200" dirty="0" smtClean="0">
                <a:solidFill>
                  <a:schemeClr val="tx1"/>
                </a:solidFill>
              </a:rPr>
              <a:t>a balanced combination of energy awareness, behavioral practices and technology to systematically achieve energy efficiency for optimal military operations.</a:t>
            </a:r>
            <a:r>
              <a:rPr lang="sv-SE" sz="3200" dirty="0" smtClean="0">
                <a:solidFill>
                  <a:schemeClr val="tx1"/>
                </a:solidFill>
              </a:rPr>
              <a:t> </a:t>
            </a:r>
          </a:p>
          <a:p>
            <a:pPr marL="457200" indent="-457200">
              <a:buFont typeface="Arial" panose="020B0604020202020204" pitchFamily="34" charset="0"/>
              <a:buChar char="•"/>
            </a:pPr>
            <a:endParaRPr lang="en-US" sz="3200" i="1" dirty="0" smtClean="0"/>
          </a:p>
        </p:txBody>
      </p:sp>
      <p:sp>
        <p:nvSpPr>
          <p:cNvPr id="2" name="Otsikko 1"/>
          <p:cNvSpPr>
            <a:spLocks noGrp="1"/>
          </p:cNvSpPr>
          <p:nvPr>
            <p:ph type="title"/>
          </p:nvPr>
        </p:nvSpPr>
        <p:spPr/>
        <p:txBody>
          <a:bodyPr>
            <a:normAutofit/>
          </a:bodyPr>
          <a:lstStyle/>
          <a:p>
            <a:pPr algn="ctr"/>
            <a:r>
              <a:rPr lang="en-US" sz="4000" b="1" dirty="0" smtClean="0">
                <a:solidFill>
                  <a:schemeClr val="tx1"/>
                </a:solidFill>
              </a:rPr>
              <a:t>Definitions</a:t>
            </a:r>
            <a:endParaRPr lang="en-US" sz="4000" b="1" dirty="0">
              <a:solidFill>
                <a:schemeClr val="tx1"/>
              </a:solidFill>
            </a:endParaRPr>
          </a:p>
        </p:txBody>
      </p:sp>
      <p:sp>
        <p:nvSpPr>
          <p:cNvPr id="4"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3044953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39145" y="1730346"/>
            <a:ext cx="11702892" cy="7026792"/>
          </a:xfrm>
        </p:spPr>
        <p:txBody>
          <a:bodyPr/>
          <a:lstStyle/>
          <a:p>
            <a:pPr marL="0" indent="0">
              <a:buNone/>
            </a:pPr>
            <a:r>
              <a:rPr lang="en-US" sz="2400" b="1" dirty="0" smtClean="0"/>
              <a:t>Sweden</a:t>
            </a:r>
          </a:p>
          <a:p>
            <a:pPr marL="404813" indent="-404813"/>
            <a:r>
              <a:rPr lang="sv-SE" sz="1800" dirty="0">
                <a:latin typeface="Arial" panose="020B0604020202020204" pitchFamily="34" charset="0"/>
                <a:cs typeface="Arial" panose="020B0604020202020204" pitchFamily="34" charset="0"/>
              </a:rPr>
              <a:t>Liljedahl, B., M. Rydbo, E. Martinsson, and A. Waleij. </a:t>
            </a:r>
            <a:r>
              <a:rPr lang="sv-SE" sz="1800" i="1" dirty="0">
                <a:latin typeface="Arial" panose="020B0604020202020204" pitchFamily="34" charset="0"/>
                <a:cs typeface="Arial" panose="020B0604020202020204" pitchFamily="34" charset="0"/>
              </a:rPr>
              <a:t>Energy Efficient UN-Camp - Repayment on </a:t>
            </a:r>
            <a:r>
              <a:rPr lang="en-US" sz="1800" i="1" dirty="0">
                <a:latin typeface="Arial" panose="020B0604020202020204" pitchFamily="34" charset="0"/>
                <a:cs typeface="Arial" panose="020B0604020202020204" pitchFamily="34" charset="0"/>
              </a:rPr>
              <a:t>Additional </a:t>
            </a:r>
            <a:r>
              <a:rPr lang="en-US" sz="1800" i="1" dirty="0" smtClean="0">
                <a:latin typeface="Arial" panose="020B0604020202020204" pitchFamily="34" charset="0"/>
                <a:cs typeface="Arial" panose="020B0604020202020204" pitchFamily="34" charset="0"/>
              </a:rPr>
              <a:t>Investment</a:t>
            </a:r>
            <a:r>
              <a:rPr lang="en-US" sz="1800" dirty="0" smtClean="0">
                <a:latin typeface="Arial" panose="020B0604020202020204" pitchFamily="34" charset="0"/>
                <a:cs typeface="Arial" panose="020B0604020202020204" pitchFamily="34" charset="0"/>
              </a:rPr>
              <a:t>. FOI-SH—0078-SE. </a:t>
            </a:r>
            <a:r>
              <a:rPr lang="en-US" sz="1800" dirty="0" err="1" smtClean="0">
                <a:latin typeface="Arial" panose="020B0604020202020204" pitchFamily="34" charset="0"/>
                <a:cs typeface="Arial" panose="020B0604020202020204" pitchFamily="34" charset="0"/>
              </a:rPr>
              <a:t>Umeå</a:t>
            </a:r>
            <a:r>
              <a:rPr lang="en-US" sz="1800" dirty="0" smtClean="0">
                <a:latin typeface="Arial" panose="020B0604020202020204" pitchFamily="34" charset="0"/>
                <a:cs typeface="Arial" panose="020B0604020202020204" pitchFamily="34" charset="0"/>
              </a:rPr>
              <a:t>, Sweden: Swedish </a:t>
            </a:r>
            <a:r>
              <a:rPr lang="en-US" sz="1800" dirty="0" err="1" smtClean="0">
                <a:latin typeface="Arial" panose="020B0604020202020204" pitchFamily="34" charset="0"/>
                <a:cs typeface="Arial" panose="020B0604020202020204" pitchFamily="34" charset="0"/>
              </a:rPr>
              <a:t>Defence</a:t>
            </a:r>
            <a:r>
              <a:rPr lang="en-US" sz="1800" dirty="0" smtClean="0">
                <a:latin typeface="Arial" panose="020B0604020202020204" pitchFamily="34" charset="0"/>
                <a:cs typeface="Arial" panose="020B0604020202020204" pitchFamily="34" charset="0"/>
              </a:rPr>
              <a:t> Research Agency (FOI), 2009</a:t>
            </a:r>
          </a:p>
          <a:p>
            <a:pPr marL="404813" lvl="1" indent="-404813">
              <a:defRPr/>
            </a:pPr>
            <a:r>
              <a:rPr lang="sv-SE" sz="1800" dirty="0">
                <a:latin typeface="Arial" panose="020B0604020202020204" pitchFamily="34" charset="0"/>
                <a:cs typeface="Arial" panose="020B0604020202020204" pitchFamily="34" charset="0"/>
              </a:rPr>
              <a:t>Waleij, Annica, Daniel Westerlund, </a:t>
            </a:r>
            <a:r>
              <a:rPr lang="sv-SE" sz="1800" dirty="0" smtClean="0">
                <a:latin typeface="Arial" panose="020B0604020202020204" pitchFamily="34" charset="0"/>
                <a:cs typeface="Arial" panose="020B0604020202020204" pitchFamily="34" charset="0"/>
              </a:rPr>
              <a:t>and Birgitta Liljedahl. </a:t>
            </a:r>
            <a:r>
              <a:rPr lang="sv-SE" sz="1800" i="1" dirty="0">
                <a:latin typeface="Arial" panose="020B0604020202020204" pitchFamily="34" charset="0"/>
                <a:cs typeface="Arial" panose="020B0604020202020204" pitchFamily="34" charset="0"/>
              </a:rPr>
              <a:t>Experiences of Solar Energy Technologies during Field Conditions</a:t>
            </a:r>
            <a:r>
              <a:rPr lang="sv-SE" sz="1800" dirty="0">
                <a:latin typeface="Arial" panose="020B0604020202020204" pitchFamily="34" charset="0"/>
                <a:cs typeface="Arial" panose="020B0604020202020204" pitchFamily="34" charset="0"/>
              </a:rPr>
              <a:t>. </a:t>
            </a:r>
            <a:r>
              <a:rPr lang="sv-SE" sz="1800" dirty="0" smtClean="0">
                <a:latin typeface="Arial" panose="020B0604020202020204" pitchFamily="34" charset="0"/>
                <a:cs typeface="Arial" panose="020B0604020202020204" pitchFamily="34" charset="0"/>
              </a:rPr>
              <a:t>FOI-R-4204-SE. Stockholm</a:t>
            </a:r>
            <a:r>
              <a:rPr lang="sv-SE" sz="1800" dirty="0">
                <a:latin typeface="Arial" panose="020B0604020202020204" pitchFamily="34" charset="0"/>
                <a:cs typeface="Arial" panose="020B0604020202020204" pitchFamily="34" charset="0"/>
              </a:rPr>
              <a:t>, </a:t>
            </a:r>
            <a:r>
              <a:rPr lang="sv-SE" sz="1800" dirty="0" smtClean="0">
                <a:latin typeface="Arial" panose="020B0604020202020204" pitchFamily="34" charset="0"/>
                <a:cs typeface="Arial" panose="020B0604020202020204" pitchFamily="34" charset="0"/>
              </a:rPr>
              <a:t>Sweden: FOI, 2015</a:t>
            </a:r>
            <a:endParaRPr lang="sv-SE" sz="1800" dirty="0">
              <a:latin typeface="Arial" panose="020B0604020202020204" pitchFamily="34" charset="0"/>
              <a:cs typeface="Arial" panose="020B0604020202020204" pitchFamily="34" charset="0"/>
            </a:endParaRPr>
          </a:p>
          <a:p>
            <a:pPr marL="404813" indent="-404813">
              <a:defRPr/>
            </a:pPr>
            <a:r>
              <a:rPr lang="sv-SE" sz="1800" dirty="0">
                <a:latin typeface="Arial" panose="020B0604020202020204" pitchFamily="34" charset="0"/>
                <a:cs typeface="Arial" panose="020B0604020202020204" pitchFamily="34" charset="0"/>
              </a:rPr>
              <a:t>Waleij, A. and J. Hedström. ”A Life Cycle Perspective on Camps- Complex Issues Handled Holistically.” </a:t>
            </a:r>
            <a:r>
              <a:rPr lang="en-US" sz="1800" dirty="0">
                <a:latin typeface="Arial" panose="020B0604020202020204" pitchFamily="34" charset="0"/>
                <a:cs typeface="Arial" panose="020B0604020202020204" pitchFamily="34" charset="0"/>
              </a:rPr>
              <a:t>FOI MEMO 4935 (</a:t>
            </a:r>
            <a:r>
              <a:rPr lang="en-US" sz="1800" dirty="0" smtClean="0">
                <a:latin typeface="Arial" panose="020B0604020202020204" pitchFamily="34" charset="0"/>
                <a:cs typeface="Arial" panose="020B0604020202020204" pitchFamily="34" charset="0"/>
              </a:rPr>
              <a:t>2014) </a:t>
            </a:r>
          </a:p>
          <a:p>
            <a:pPr marL="404813" indent="-404813">
              <a:defRPr/>
            </a:pPr>
            <a:r>
              <a:rPr lang="en-US" sz="1800" dirty="0" smtClean="0">
                <a:latin typeface="Arial" panose="020B0604020202020204" pitchFamily="34" charset="0"/>
                <a:cs typeface="Arial" panose="020B0604020202020204" pitchFamily="34" charset="0"/>
              </a:rPr>
              <a:t>Waleij</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 K.D.  </a:t>
            </a:r>
            <a:r>
              <a:rPr lang="en-US" sz="1800" dirty="0">
                <a:latin typeface="Arial" panose="020B0604020202020204" pitchFamily="34" charset="0"/>
                <a:cs typeface="Arial" panose="020B0604020202020204" pitchFamily="34" charset="0"/>
              </a:rPr>
              <a:t>Mattson, </a:t>
            </a:r>
            <a:r>
              <a:rPr lang="en-US" sz="1800" dirty="0" smtClean="0">
                <a:latin typeface="Arial" panose="020B0604020202020204" pitchFamily="34" charset="0"/>
                <a:cs typeface="Arial" panose="020B0604020202020204" pitchFamily="34" charset="0"/>
              </a:rPr>
              <a:t>J. </a:t>
            </a:r>
            <a:r>
              <a:rPr lang="en-US" sz="1800" dirty="0">
                <a:latin typeface="Arial" panose="020B0604020202020204" pitchFamily="34" charset="0"/>
                <a:cs typeface="Arial" panose="020B0604020202020204" pitchFamily="34" charset="0"/>
              </a:rPr>
              <a:t>Berggren, J. </a:t>
            </a:r>
            <a:r>
              <a:rPr lang="en-US" sz="1800" dirty="0" err="1">
                <a:latin typeface="Arial" panose="020B0604020202020204" pitchFamily="34" charset="0"/>
                <a:cs typeface="Arial" panose="020B0604020202020204" pitchFamily="34" charset="0"/>
              </a:rPr>
              <a:t>Hedström</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and B. Liljedahl. </a:t>
            </a:r>
            <a:r>
              <a:rPr lang="en-US" sz="1800" dirty="0">
                <a:latin typeface="Arial" panose="020B0604020202020204" pitchFamily="34" charset="0"/>
                <a:cs typeface="Arial" panose="020B0604020202020204" pitchFamily="34" charset="0"/>
              </a:rPr>
              <a:t>“Holistic Camp Planning to Address the Cumulative Environmental Footprint from Military and Civilian Actors Operating in the Same Area.” </a:t>
            </a:r>
            <a:r>
              <a:rPr lang="en-GB" sz="1800" i="1" dirty="0">
                <a:latin typeface="Arial" panose="020B0604020202020204" pitchFamily="34" charset="0"/>
                <a:cs typeface="Arial" panose="020B0604020202020204" pitchFamily="34" charset="0"/>
              </a:rPr>
              <a:t>Proceedings from the European Conference of Defence and the Environment 2013. </a:t>
            </a:r>
            <a:r>
              <a:rPr lang="en-GB" sz="1800" dirty="0">
                <a:latin typeface="Arial" panose="020B0604020202020204" pitchFamily="34" charset="0"/>
                <a:cs typeface="Arial" panose="020B0604020202020204" pitchFamily="34" charset="0"/>
              </a:rPr>
              <a:t>Helsinki: 2013-05-20 - 2013-05-21, s.23-28 </a:t>
            </a:r>
            <a:endParaRPr lang="en-US" sz="1800" dirty="0">
              <a:latin typeface="Arial" panose="020B0604020202020204" pitchFamily="34" charset="0"/>
              <a:cs typeface="Arial" panose="020B0604020202020204" pitchFamily="34" charset="0"/>
            </a:endParaRPr>
          </a:p>
          <a:p>
            <a:pPr marL="404813" lvl="1" indent="-404813">
              <a:defRPr/>
            </a:pPr>
            <a:r>
              <a:rPr lang="en-GB" sz="1800" dirty="0" smtClean="0">
                <a:latin typeface="Arial" panose="020B0604020202020204" pitchFamily="34" charset="0"/>
                <a:cs typeface="Arial" panose="020B0604020202020204" pitchFamily="34" charset="0"/>
              </a:rPr>
              <a:t>Waleij</a:t>
            </a:r>
            <a:r>
              <a:rPr lang="en-GB" sz="1800" dirty="0">
                <a:latin typeface="Arial" panose="020B0604020202020204" pitchFamily="34" charset="0"/>
                <a:cs typeface="Arial" panose="020B0604020202020204" pitchFamily="34" charset="0"/>
              </a:rPr>
              <a:t>, A</a:t>
            </a:r>
            <a:r>
              <a:rPr lang="en-GB" sz="1800" dirty="0" smtClean="0">
                <a:latin typeface="Arial" panose="020B0604020202020204" pitchFamily="34" charset="0"/>
                <a:cs typeface="Arial" panose="020B0604020202020204" pitchFamily="34" charset="0"/>
              </a:rPr>
              <a:t>., M. </a:t>
            </a:r>
            <a:r>
              <a:rPr lang="en-GB" sz="1800" dirty="0" err="1" smtClean="0">
                <a:latin typeface="Arial" panose="020B0604020202020204" pitchFamily="34" charset="0"/>
                <a:cs typeface="Arial" panose="020B0604020202020204" pitchFamily="34" charset="0"/>
              </a:rPr>
              <a:t>Östensson</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D. Harriman</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and C. </a:t>
            </a:r>
            <a:r>
              <a:rPr lang="en-GB" sz="1800" dirty="0" err="1" smtClean="0">
                <a:latin typeface="Arial" panose="020B0604020202020204" pitchFamily="34" charset="0"/>
                <a:cs typeface="Arial" panose="020B0604020202020204" pitchFamily="34" charset="0"/>
              </a:rPr>
              <a:t>Edlund</a:t>
            </a:r>
            <a:r>
              <a:rPr lang="en-GB" sz="1800" dirty="0" smtClean="0">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Greening </a:t>
            </a:r>
            <a:r>
              <a:rPr lang="en-GB" sz="1800" i="1" dirty="0" smtClean="0">
                <a:latin typeface="Arial" panose="020B0604020202020204" pitchFamily="34" charset="0"/>
                <a:cs typeface="Arial" panose="020B0604020202020204" pitchFamily="34" charset="0"/>
              </a:rPr>
              <a:t>Peace Operations </a:t>
            </a:r>
            <a:r>
              <a:rPr lang="en-GB" sz="1800" i="1" dirty="0">
                <a:latin typeface="Arial" panose="020B0604020202020204" pitchFamily="34" charset="0"/>
                <a:cs typeface="Arial" panose="020B0604020202020204" pitchFamily="34" charset="0"/>
              </a:rPr>
              <a:t>- </a:t>
            </a:r>
            <a:r>
              <a:rPr lang="en-GB" sz="1800" i="1" dirty="0" smtClean="0">
                <a:latin typeface="Arial" panose="020B0604020202020204" pitchFamily="34" charset="0"/>
                <a:cs typeface="Arial" panose="020B0604020202020204" pitchFamily="34" charset="0"/>
              </a:rPr>
              <a:t>Policy </a:t>
            </a:r>
            <a:r>
              <a:rPr lang="en-GB" sz="1800" i="1" dirty="0">
                <a:latin typeface="Arial" panose="020B0604020202020204" pitchFamily="34" charset="0"/>
                <a:cs typeface="Arial" panose="020B0604020202020204" pitchFamily="34" charset="0"/>
              </a:rPr>
              <a:t>and </a:t>
            </a:r>
            <a:r>
              <a:rPr lang="en-GB" sz="1800" i="1" dirty="0" smtClean="0">
                <a:latin typeface="Arial" panose="020B0604020202020204" pitchFamily="34" charset="0"/>
                <a:cs typeface="Arial" panose="020B0604020202020204" pitchFamily="34" charset="0"/>
              </a:rPr>
              <a:t>Practice</a:t>
            </a:r>
            <a:r>
              <a:rPr lang="en-GB"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FOI-R--</a:t>
            </a:r>
            <a:r>
              <a:rPr lang="en-US" sz="1800" dirty="0" smtClean="0">
                <a:latin typeface="Arial" panose="020B0604020202020204" pitchFamily="34" charset="0"/>
                <a:cs typeface="Arial" panose="020B0604020202020204" pitchFamily="34" charset="0"/>
              </a:rPr>
              <a:t>3112—SE.</a:t>
            </a:r>
            <a:r>
              <a:rPr lang="sv-SE" sz="1800" dirty="0" smtClean="0">
                <a:latin typeface="Arial" panose="020B0604020202020204" pitchFamily="34" charset="0"/>
                <a:cs typeface="Arial" panose="020B0604020202020204" pitchFamily="34" charset="0"/>
              </a:rPr>
              <a:t> </a:t>
            </a:r>
            <a:r>
              <a:rPr lang="sv-SE" sz="1800" dirty="0">
                <a:latin typeface="Arial" panose="020B0604020202020204" pitchFamily="34" charset="0"/>
                <a:cs typeface="Arial" panose="020B0604020202020204" pitchFamily="34" charset="0"/>
              </a:rPr>
              <a:t>Stockholm, </a:t>
            </a:r>
            <a:r>
              <a:rPr lang="sv-SE" sz="1800" dirty="0" smtClean="0">
                <a:latin typeface="Arial" panose="020B0604020202020204" pitchFamily="34" charset="0"/>
                <a:cs typeface="Arial" panose="020B0604020202020204" pitchFamily="34" charset="0"/>
              </a:rPr>
              <a:t>Sweden: FOI, 2011</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United States</a:t>
            </a:r>
          </a:p>
          <a:p>
            <a:r>
              <a:rPr lang="en-US" sz="1800" dirty="0">
                <a:latin typeface="Arial" panose="020B0604020202020204" pitchFamily="34" charset="0"/>
                <a:cs typeface="Arial" panose="020B0604020202020204" pitchFamily="34" charset="0"/>
              </a:rPr>
              <a:t>Newell B. and E. B. Shields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USMC Expeditionary Energy Office Report on Expeditionary Energy Data Collection within Regional Command Southwest, Afghanistan. USMC Expeditionary Energy </a:t>
            </a:r>
            <a:r>
              <a:rPr lang="en-US" sz="1800" dirty="0" smtClean="0">
                <a:latin typeface="Arial" panose="020B0604020202020204" pitchFamily="34" charset="0"/>
                <a:cs typeface="Arial" panose="020B0604020202020204" pitchFamily="34" charset="0"/>
              </a:rPr>
              <a:t>Office: </a:t>
            </a:r>
            <a:r>
              <a:rPr lang="en-US" sz="1800" dirty="0">
                <a:latin typeface="Arial" panose="020B0604020202020204" pitchFamily="34" charset="0"/>
                <a:cs typeface="Arial" panose="020B0604020202020204" pitchFamily="34" charset="0"/>
              </a:rPr>
              <a:t>September 2012</a:t>
            </a:r>
            <a:endParaRPr lang="en-US" sz="1800" dirty="0"/>
          </a:p>
          <a:p>
            <a:r>
              <a:rPr lang="en-US" sz="1800" dirty="0" smtClean="0">
                <a:latin typeface="Arial" panose="020B0604020202020204" pitchFamily="34" charset="0"/>
                <a:cs typeface="Arial" panose="020B0604020202020204" pitchFamily="34" charset="0"/>
              </a:rPr>
              <a:t>U.S. </a:t>
            </a:r>
            <a:r>
              <a:rPr lang="en-US" sz="1800" dirty="0">
                <a:latin typeface="Arial" panose="020B0604020202020204" pitchFamily="34" charset="0"/>
                <a:cs typeface="Arial" panose="020B0604020202020204" pitchFamily="34" charset="0"/>
              </a:rPr>
              <a:t>Department of Energy. </a:t>
            </a:r>
            <a:r>
              <a:rPr lang="en-US" sz="1800" i="1" dirty="0">
                <a:latin typeface="Arial" panose="020B0604020202020204" pitchFamily="34" charset="0"/>
                <a:cs typeface="Arial" panose="020B0604020202020204" pitchFamily="34" charset="0"/>
              </a:rPr>
              <a:t>Energy Saver. Tips on Saving Money &amp; Energy at Home</a:t>
            </a:r>
            <a:r>
              <a:rPr lang="en-US" sz="1800" dirty="0">
                <a:latin typeface="Arial" panose="020B0604020202020204" pitchFamily="34" charset="0"/>
                <a:cs typeface="Arial" panose="020B0604020202020204" pitchFamily="34" charset="0"/>
              </a:rPr>
              <a:t>. Washington, DC: DOE, 2009. </a:t>
            </a:r>
          </a:p>
          <a:p>
            <a:r>
              <a:rPr lang="en-US" sz="1800" dirty="0">
                <a:latin typeface="Arial" panose="020B0604020202020204" pitchFamily="34" charset="0"/>
                <a:cs typeface="Arial" panose="020B0604020202020204" pitchFamily="34" charset="0"/>
              </a:rPr>
              <a:t>U.S. Energy Information Administration, AEO2014 Early Release Overview.</a:t>
            </a:r>
            <a:r>
              <a:rPr lang="sv-SE" sz="1800" dirty="0">
                <a:latin typeface="Arial" panose="020B0604020202020204" pitchFamily="34" charset="0"/>
                <a:cs typeface="Arial" panose="020B0604020202020204" pitchFamily="34" charset="0"/>
              </a:rPr>
              <a:t> http://energy.gov/sites/prod/files/2014/09/f18/61628_BK_EERE-EnergySavers_w150.pdf</a:t>
            </a: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4F453C22-F918-4071-994B-1D7AE3C574E9}" type="slidenum">
              <a:rPr lang="en-US" smtClean="0">
                <a:solidFill>
                  <a:srgbClr val="000000"/>
                </a:solidFill>
                <a:cs typeface="Arial" charset="0"/>
              </a:rPr>
              <a:pPr fontAlgn="base">
                <a:spcBef>
                  <a:spcPct val="0"/>
                </a:spcBef>
                <a:spcAft>
                  <a:spcPct val="0"/>
                </a:spcAft>
              </a:pPr>
              <a:t>50</a:t>
            </a:fld>
            <a:endParaRPr lang="en-US" dirty="0">
              <a:solidFill>
                <a:srgbClr val="000000"/>
              </a:solidFill>
              <a:cs typeface="Arial" charset="0"/>
            </a:endParaRPr>
          </a:p>
        </p:txBody>
      </p:sp>
    </p:spTree>
    <p:extLst>
      <p:ext uri="{BB962C8B-B14F-4D97-AF65-F5344CB8AC3E}">
        <p14:creationId xmlns:p14="http://schemas.microsoft.com/office/powerpoint/2010/main" val="1832619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50160" y="1589669"/>
            <a:ext cx="11702892" cy="7114715"/>
          </a:xfrm>
        </p:spPr>
        <p:txBody>
          <a:bodyPr/>
          <a:lstStyle/>
          <a:p>
            <a:pPr marL="0" indent="0">
              <a:buNone/>
              <a:defRPr/>
            </a:pPr>
            <a:r>
              <a:rPr lang="sv-SE" sz="2400" b="1" dirty="0" smtClean="0">
                <a:latin typeface="Arial" panose="020B0604020202020204" pitchFamily="34" charset="0"/>
                <a:cs typeface="Arial" panose="020B0604020202020204" pitchFamily="34" charset="0"/>
              </a:rPr>
              <a:t>Other</a:t>
            </a:r>
            <a:endParaRPr lang="sv-SE" sz="2400" b="1" dirty="0">
              <a:latin typeface="Arial" panose="020B0604020202020204" pitchFamily="34" charset="0"/>
              <a:cs typeface="Arial" panose="020B0604020202020204" pitchFamily="34" charset="0"/>
            </a:endParaRPr>
          </a:p>
          <a:p>
            <a:pPr marL="471803" lvl="1" indent="-471803">
              <a:defRPr/>
            </a:pPr>
            <a:r>
              <a:rPr lang="en-US" sz="1800" dirty="0">
                <a:latin typeface="Arial" panose="020B0604020202020204" pitchFamily="34" charset="0"/>
                <a:cs typeface="Arial" panose="020B0604020202020204" pitchFamily="34" charset="0"/>
              </a:rPr>
              <a:t>Bhandari, Binayak, Kyung-Tae Lee, Gil-Yong Lee, Young-Man Cho, and Sung-</a:t>
            </a:r>
            <a:r>
              <a:rPr lang="en-US" sz="1800" dirty="0" err="1">
                <a:latin typeface="Arial" panose="020B0604020202020204" pitchFamily="34" charset="0"/>
                <a:cs typeface="Arial" panose="020B0604020202020204" pitchFamily="34" charset="0"/>
              </a:rPr>
              <a:t>Hoon</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Ahn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“Optimization of Hybrid Renewable Energy Power Systems: A Review.” </a:t>
            </a:r>
            <a:r>
              <a:rPr lang="en-US" sz="1800" i="1" dirty="0">
                <a:latin typeface="Arial" panose="020B0604020202020204" pitchFamily="34" charset="0"/>
                <a:cs typeface="Arial" panose="020B0604020202020204" pitchFamily="34" charset="0"/>
              </a:rPr>
              <a:t>International Journal of Precision Engineering and Manufacturing – Green Technology</a:t>
            </a:r>
            <a:r>
              <a:rPr lang="en-US" sz="1800" dirty="0">
                <a:latin typeface="Arial" panose="020B0604020202020204" pitchFamily="34" charset="0"/>
                <a:cs typeface="Arial" panose="020B0604020202020204" pitchFamily="34" charset="0"/>
              </a:rPr>
              <a:t>, Vol. 2, No. </a:t>
            </a:r>
            <a:r>
              <a:rPr lang="en-US" sz="1800" dirty="0" smtClean="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(January 2015</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pp. 99-112 </a:t>
            </a:r>
            <a:r>
              <a:rPr lang="en-US" sz="1800" dirty="0" smtClean="0">
                <a:latin typeface="Arial" panose="020B0604020202020204" pitchFamily="34" charset="0"/>
                <a:cs typeface="Arial" panose="020B0604020202020204" pitchFamily="34" charset="0"/>
              </a:rPr>
              <a:t>at p. 99</a:t>
            </a:r>
            <a:endParaRPr lang="sv-SE" sz="1800" dirty="0">
              <a:latin typeface="Arial" panose="020B0604020202020204" pitchFamily="34" charset="0"/>
              <a:cs typeface="Arial" panose="020B0604020202020204" pitchFamily="34" charset="0"/>
            </a:endParaRPr>
          </a:p>
          <a:p>
            <a:pPr marL="471803" lvl="1" indent="-471803">
              <a:defRPr/>
            </a:pPr>
            <a:r>
              <a:rPr lang="sv-SE" sz="1800" dirty="0">
                <a:latin typeface="Arial" panose="020B0604020202020204" pitchFamily="34" charset="0"/>
                <a:cs typeface="Arial" panose="020B0604020202020204" pitchFamily="34" charset="0"/>
              </a:rPr>
              <a:t>Cassolato et al. ”</a:t>
            </a:r>
            <a:r>
              <a:rPr lang="en-US" sz="1800" dirty="0">
                <a:latin typeface="Arial" panose="020B0604020202020204" pitchFamily="34" charset="0"/>
                <a:cs typeface="Arial" panose="020B0604020202020204" pitchFamily="34" charset="0"/>
              </a:rPr>
              <a:t>Operational Energy: A Multi-Faceted Government Approach.” </a:t>
            </a:r>
            <a:r>
              <a:rPr lang="en-US" sz="1800" i="1" dirty="0">
                <a:latin typeface="Arial" panose="020B0604020202020204" pitchFamily="34" charset="0"/>
                <a:ea typeface="Calibri" panose="020F0502020204030204" pitchFamily="34" charset="0"/>
                <a:cs typeface="Arial" panose="020B0604020202020204" pitchFamily="34" charset="0"/>
              </a:rPr>
              <a:t>NATO </a:t>
            </a:r>
            <a:r>
              <a:rPr lang="en-US" sz="1800" i="1" dirty="0" err="1">
                <a:latin typeface="Arial" panose="020B0604020202020204" pitchFamily="34" charset="0"/>
                <a:ea typeface="Calibri" panose="020F0502020204030204" pitchFamily="34" charset="0"/>
                <a:cs typeface="Arial" panose="020B0604020202020204" pitchFamily="34" charset="0"/>
              </a:rPr>
              <a:t>EnvSec</a:t>
            </a:r>
            <a:r>
              <a:rPr lang="en-US" sz="1800" i="1" dirty="0">
                <a:latin typeface="Arial" panose="020B0604020202020204" pitchFamily="34" charset="0"/>
                <a:ea typeface="Calibri" panose="020F0502020204030204" pitchFamily="34" charset="0"/>
                <a:cs typeface="Arial" panose="020B0604020202020204" pitchFamily="34" charset="0"/>
              </a:rPr>
              <a:t> </a:t>
            </a:r>
            <a:r>
              <a:rPr lang="en-US" sz="1800" i="1" dirty="0" err="1">
                <a:latin typeface="Arial" panose="020B0604020202020204" pitchFamily="34" charset="0"/>
                <a:ea typeface="Calibri" panose="020F0502020204030204" pitchFamily="34" charset="0"/>
                <a:cs typeface="Arial" panose="020B0604020202020204" pitchFamily="34" charset="0"/>
              </a:rPr>
              <a:t>CoE</a:t>
            </a:r>
            <a:r>
              <a:rPr lang="en-US" sz="1800" i="1" dirty="0">
                <a:latin typeface="Arial" panose="020B0604020202020204" pitchFamily="34" charset="0"/>
                <a:ea typeface="Calibri" panose="020F0502020204030204" pitchFamily="34" charset="0"/>
                <a:cs typeface="Arial" panose="020B0604020202020204" pitchFamily="34" charset="0"/>
              </a:rPr>
              <a:t> Energy Security: Operational Highlights</a:t>
            </a:r>
            <a:r>
              <a:rPr lang="en-US" sz="1800" dirty="0">
                <a:latin typeface="Arial" panose="020B0604020202020204" pitchFamily="34" charset="0"/>
                <a:ea typeface="Calibri" panose="020F0502020204030204" pitchFamily="34" charset="0"/>
                <a:cs typeface="Arial" panose="020B0604020202020204" pitchFamily="34" charset="0"/>
              </a:rPr>
              <a:t>,  No. 6 (2014)</a:t>
            </a:r>
            <a:endParaRPr lang="sv-SE" sz="1800" dirty="0">
              <a:latin typeface="Arial" panose="020B0604020202020204" pitchFamily="34" charset="0"/>
              <a:ea typeface="Calibri" panose="020F0502020204030204" pitchFamily="34" charset="0"/>
              <a:cs typeface="Arial" panose="020B0604020202020204" pitchFamily="34" charset="0"/>
            </a:endParaRPr>
          </a:p>
          <a:p>
            <a:pPr marL="471803" lvl="1" indent="-471803">
              <a:defRPr/>
            </a:pPr>
            <a:r>
              <a:rPr lang="sv-SE" sz="1800" dirty="0" smtClean="0">
                <a:latin typeface="Arial" panose="020B0604020202020204" pitchFamily="34" charset="0"/>
                <a:cs typeface="Arial" panose="020B0604020202020204" pitchFamily="34" charset="0"/>
              </a:rPr>
              <a:t>Franceski </a:t>
            </a:r>
            <a:r>
              <a:rPr lang="sv-SE" sz="1800"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“Off-grid Solar PV Power for Humanitarian Action: From Emergency Communications to Refugee Camp Micro-grids,” </a:t>
            </a:r>
            <a:r>
              <a:rPr lang="en-US" sz="1800" i="1" dirty="0">
                <a:latin typeface="Arial" panose="020B0604020202020204" pitchFamily="34" charset="0"/>
                <a:cs typeface="Arial" panose="020B0604020202020204" pitchFamily="34" charset="0"/>
              </a:rPr>
              <a:t>Procedia Engineering</a:t>
            </a:r>
            <a:r>
              <a:rPr lang="en-US" sz="1800" dirty="0">
                <a:latin typeface="Arial" panose="020B0604020202020204" pitchFamily="34" charset="0"/>
                <a:cs typeface="Arial" panose="020B0604020202020204" pitchFamily="34" charset="0"/>
              </a:rPr>
              <a:t>, Volume </a:t>
            </a:r>
            <a:r>
              <a:rPr lang="en-US" sz="1800" dirty="0" smtClean="0">
                <a:latin typeface="Arial" panose="020B0604020202020204" pitchFamily="34" charset="0"/>
                <a:cs typeface="Arial" panose="020B0604020202020204" pitchFamily="34" charset="0"/>
              </a:rPr>
              <a:t>78 (2014), </a:t>
            </a:r>
            <a:r>
              <a:rPr lang="en-US" sz="1800" dirty="0">
                <a:latin typeface="Arial" panose="020B0604020202020204" pitchFamily="34" charset="0"/>
                <a:cs typeface="Arial" panose="020B0604020202020204" pitchFamily="34" charset="0"/>
              </a:rPr>
              <a:t>pp. </a:t>
            </a:r>
            <a:r>
              <a:rPr lang="en-US" sz="1800" dirty="0" smtClean="0">
                <a:latin typeface="Arial" panose="020B0604020202020204" pitchFamily="34" charset="0"/>
                <a:cs typeface="Arial" panose="020B0604020202020204" pitchFamily="34" charset="0"/>
              </a:rPr>
              <a:t>229–235</a:t>
            </a:r>
            <a:endParaRPr lang="en-GB" sz="1800" dirty="0" smtClean="0">
              <a:latin typeface="Arial" panose="020B0604020202020204" pitchFamily="34" charset="0"/>
              <a:cs typeface="Arial" panose="020B0604020202020204" pitchFamily="34" charset="0"/>
            </a:endParaRPr>
          </a:p>
          <a:p>
            <a:pPr>
              <a:defRPr/>
            </a:pPr>
            <a:r>
              <a:rPr lang="en-GB" sz="1800" dirty="0" smtClean="0">
                <a:latin typeface="Arial" panose="020B0604020202020204" pitchFamily="34" charset="0"/>
                <a:cs typeface="Arial" panose="020B0604020202020204" pitchFamily="34" charset="0"/>
              </a:rPr>
              <a:t>Green </a:t>
            </a:r>
            <a:r>
              <a:rPr lang="en-GB" sz="1800" dirty="0">
                <a:latin typeface="Arial" panose="020B0604020202020204" pitchFamily="34" charset="0"/>
                <a:cs typeface="Arial" panose="020B0604020202020204" pitchFamily="34" charset="0"/>
              </a:rPr>
              <a:t>Defence Framework, </a:t>
            </a:r>
            <a:r>
              <a:rPr lang="sv-SE" sz="1800" dirty="0">
                <a:latin typeface="Arial" panose="020B0604020202020204" pitchFamily="34" charset="0"/>
                <a:cs typeface="Arial" panose="020B0604020202020204" pitchFamily="34" charset="0"/>
              </a:rPr>
              <a:t>http://static.sdu.dk/mediafiles//C/2/0/%</a:t>
            </a:r>
            <a:r>
              <a:rPr lang="sv-SE" sz="1800" dirty="0" smtClean="0">
                <a:latin typeface="Arial" panose="020B0604020202020204" pitchFamily="34" charset="0"/>
                <a:cs typeface="Arial" panose="020B0604020202020204" pitchFamily="34" charset="0"/>
              </a:rPr>
              <a:t>7BC20727DA-FDA3-4002-BB25-BE49FC1C2F47%7DLloyd%20Chubbs%20AC281-N(2013)0096-REV4%20of%202014_01_23%20GREEN%20DEFENCE.pdf</a:t>
            </a:r>
          </a:p>
          <a:p>
            <a:r>
              <a:rPr lang="en-US" sz="1800" dirty="0">
                <a:latin typeface="Arial" panose="020B0604020202020204" pitchFamily="34" charset="0"/>
                <a:cs typeface="Arial" panose="020B0604020202020204" pitchFamily="34" charset="0"/>
              </a:rPr>
              <a:t>International </a:t>
            </a:r>
            <a:r>
              <a:rPr lang="en-US" sz="1800" dirty="0" err="1">
                <a:latin typeface="Arial" panose="020B0604020202020204" pitchFamily="34" charset="0"/>
                <a:cs typeface="Arial" panose="020B0604020202020204" pitchFamily="34" charset="0"/>
              </a:rPr>
              <a:t>Electrotechnical</a:t>
            </a:r>
            <a:r>
              <a:rPr lang="en-US" sz="1800" dirty="0">
                <a:latin typeface="Arial" panose="020B0604020202020204" pitchFamily="34" charset="0"/>
                <a:cs typeface="Arial" panose="020B0604020202020204" pitchFamily="34" charset="0"/>
              </a:rPr>
              <a:t> Commission (IEC). </a:t>
            </a:r>
            <a:r>
              <a:rPr lang="sv-SE" sz="1800" i="1" dirty="0">
                <a:latin typeface="Arial" panose="020B0604020202020204" pitchFamily="34" charset="0"/>
                <a:cs typeface="Arial" panose="020B0604020202020204" pitchFamily="34" charset="0"/>
              </a:rPr>
              <a:t>White Paper: Microgrids for Disaster Preparedness and Recovery with Electricity Continuity Plans and Systems </a:t>
            </a:r>
            <a:r>
              <a:rPr lang="sv-SE" sz="1800" dirty="0">
                <a:latin typeface="Arial" panose="020B0604020202020204" pitchFamily="34" charset="0"/>
                <a:cs typeface="Arial" panose="020B0604020202020204" pitchFamily="34" charset="0"/>
              </a:rPr>
              <a:t>(2014)</a:t>
            </a:r>
          </a:p>
          <a:p>
            <a:r>
              <a:rPr lang="sv-SE" sz="1800" dirty="0" smtClean="0">
                <a:latin typeface="Arial" panose="020B0604020202020204" pitchFamily="34" charset="0"/>
                <a:cs typeface="Arial" panose="020B0604020202020204" pitchFamily="34" charset="0"/>
              </a:rPr>
              <a:t>Irradiation </a:t>
            </a:r>
            <a:r>
              <a:rPr lang="sv-SE" sz="1800" dirty="0">
                <a:latin typeface="Arial" panose="020B0604020202020204" pitchFamily="34" charset="0"/>
                <a:cs typeface="Arial" panose="020B0604020202020204" pitchFamily="34" charset="0"/>
              </a:rPr>
              <a:t>mapping can be found, for example, at http://solargis.info/ </a:t>
            </a:r>
            <a:r>
              <a:rPr lang="sv-SE" sz="1800" dirty="0" smtClean="0">
                <a:latin typeface="Arial" panose="020B0604020202020204" pitchFamily="34" charset="0"/>
                <a:cs typeface="Arial" panose="020B0604020202020204" pitchFamily="34" charset="0"/>
              </a:rPr>
              <a:t>or http</a:t>
            </a:r>
            <a:r>
              <a:rPr lang="sv-SE" sz="1800" dirty="0">
                <a:latin typeface="Arial" panose="020B0604020202020204" pitchFamily="34" charset="0"/>
                <a:cs typeface="Arial" panose="020B0604020202020204" pitchFamily="34" charset="0"/>
              </a:rPr>
              <a:t>://solargis.info/doc/_pics/freemaps/1000px/ghi/SolarGIS-Solar-map-World-map-en.png </a:t>
            </a:r>
          </a:p>
          <a:p>
            <a:pPr>
              <a:defRPr/>
            </a:pPr>
            <a:r>
              <a:rPr lang="en-US" sz="1800" dirty="0" err="1">
                <a:latin typeface="Arial" panose="020B0604020202020204" pitchFamily="34" charset="0"/>
                <a:cs typeface="Arial" panose="020B0604020202020204" pitchFamily="34" charset="0"/>
              </a:rPr>
              <a:t>Nazira</a:t>
            </a:r>
            <a:r>
              <a:rPr lang="en-US" sz="1800" dirty="0">
                <a:latin typeface="Arial" panose="020B0604020202020204" pitchFamily="34" charset="0"/>
                <a:cs typeface="Arial" panose="020B0604020202020204" pitchFamily="34" charset="0"/>
              </a:rPr>
              <a:t>, R</a:t>
            </a:r>
            <a:r>
              <a:rPr lang="en-US" sz="1800" dirty="0" smtClean="0">
                <a:latin typeface="Arial" panose="020B0604020202020204" pitchFamily="34" charset="0"/>
                <a:cs typeface="Arial" panose="020B0604020202020204" pitchFamily="34" charset="0"/>
              </a:rPr>
              <a:t>., H.D. </a:t>
            </a:r>
            <a:r>
              <a:rPr lang="en-US" sz="1800" dirty="0" err="1">
                <a:latin typeface="Arial" panose="020B0604020202020204" pitchFamily="34" charset="0"/>
                <a:cs typeface="Arial" panose="020B0604020202020204" pitchFamily="34" charset="0"/>
              </a:rPr>
              <a:t>Laksonoa</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E.P.  </a:t>
            </a:r>
            <a:r>
              <a:rPr lang="en-US" sz="1800" dirty="0" err="1">
                <a:latin typeface="Arial" panose="020B0604020202020204" pitchFamily="34" charset="0"/>
                <a:cs typeface="Arial" panose="020B0604020202020204" pitchFamily="34" charset="0"/>
              </a:rPr>
              <a:t>Waldia</a:t>
            </a:r>
            <a:r>
              <a:rPr lang="en-US" sz="1800" dirty="0">
                <a:latin typeface="Arial" panose="020B0604020202020204" pitchFamily="34" charset="0"/>
                <a:cs typeface="Arial" panose="020B0604020202020204" pitchFamily="34" charset="0"/>
              </a:rPr>
              <a:t>, E</a:t>
            </a:r>
            <a:r>
              <a:rPr lang="en-US" sz="1800" dirty="0" smtClean="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Ekaputrab</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and P </a:t>
            </a:r>
            <a:r>
              <a:rPr lang="en-US" sz="1800" dirty="0" err="1" smtClean="0">
                <a:latin typeface="Arial" panose="020B0604020202020204" pitchFamily="34" charset="0"/>
                <a:cs typeface="Arial" panose="020B0604020202020204" pitchFamily="34" charset="0"/>
              </a:rPr>
              <a:t>Coveriaa</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“Renewable Energy Sources Optimization: A Micro-Grid Model Design,” </a:t>
            </a:r>
            <a:r>
              <a:rPr lang="en-US" sz="1800" i="1" dirty="0">
                <a:latin typeface="Arial" panose="020B0604020202020204" pitchFamily="34" charset="0"/>
                <a:cs typeface="Arial" panose="020B0604020202020204" pitchFamily="34" charset="0"/>
              </a:rPr>
              <a:t>Energy Procedia </a:t>
            </a:r>
            <a:r>
              <a:rPr lang="en-US" sz="1800" dirty="0">
                <a:latin typeface="Arial" panose="020B0604020202020204" pitchFamily="34" charset="0"/>
                <a:cs typeface="Arial" panose="020B0604020202020204" pitchFamily="34" charset="0"/>
              </a:rPr>
              <a:t>52 (</a:t>
            </a:r>
            <a:r>
              <a:rPr lang="en-US" sz="1800" dirty="0" smtClean="0">
                <a:latin typeface="Arial" panose="020B0604020202020204" pitchFamily="34" charset="0"/>
                <a:cs typeface="Arial" panose="020B0604020202020204" pitchFamily="34" charset="0"/>
              </a:rPr>
              <a:t>2014), </a:t>
            </a:r>
            <a:r>
              <a:rPr lang="en-US" sz="1800" dirty="0">
                <a:latin typeface="Arial" panose="020B0604020202020204" pitchFamily="34" charset="0"/>
                <a:cs typeface="Arial" panose="020B0604020202020204" pitchFamily="34" charset="0"/>
              </a:rPr>
              <a:t>pp. 316 – 327</a:t>
            </a:r>
            <a:endParaRPr lang="sv-SE" sz="1800" dirty="0">
              <a:latin typeface="Arial" panose="020B0604020202020204" pitchFamily="34" charset="0"/>
              <a:cs typeface="Arial" panose="020B0604020202020204" pitchFamily="34" charset="0"/>
            </a:endParaRPr>
          </a:p>
          <a:p>
            <a:pPr marL="0" indent="0">
              <a:buNone/>
              <a:defRPr/>
            </a:pPr>
            <a:endParaRPr lang="sv-SE"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4F453C22-F918-4071-994B-1D7AE3C574E9}" type="slidenum">
              <a:rPr lang="en-US" smtClean="0">
                <a:solidFill>
                  <a:srgbClr val="000000"/>
                </a:solidFill>
                <a:cs typeface="Arial" charset="0"/>
              </a:rPr>
              <a:pPr fontAlgn="base">
                <a:spcBef>
                  <a:spcPct val="0"/>
                </a:spcBef>
                <a:spcAft>
                  <a:spcPct val="0"/>
                </a:spcAft>
              </a:pPr>
              <a:t>51</a:t>
            </a:fld>
            <a:endParaRPr lang="en-US" dirty="0">
              <a:solidFill>
                <a:srgbClr val="000000"/>
              </a:solidFill>
              <a:cs typeface="Arial" charset="0"/>
            </a:endParaRPr>
          </a:p>
        </p:txBody>
      </p:sp>
    </p:spTree>
    <p:extLst>
      <p:ext uri="{BB962C8B-B14F-4D97-AF65-F5344CB8AC3E}">
        <p14:creationId xmlns:p14="http://schemas.microsoft.com/office/powerpoint/2010/main" val="99779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prstGeom prst="rect">
            <a:avLst/>
          </a:prstGeom>
        </p:spPr>
        <p:txBody>
          <a:bodyPr lIns="130028" tIns="65014" rIns="130028" bIns="65014">
            <a:normAutofit fontScale="92500"/>
          </a:bodyPr>
          <a:lstStyle/>
          <a:p>
            <a:pPr marL="457200" indent="-457200">
              <a:spcAft>
                <a:spcPts val="600"/>
              </a:spcAft>
              <a:buFont typeface="Arial" panose="020B0604020202020204" pitchFamily="34" charset="0"/>
              <a:buChar char="•"/>
            </a:pPr>
            <a:r>
              <a:rPr lang="en-US" sz="3300" b="1" dirty="0" smtClean="0"/>
              <a:t>All personnel</a:t>
            </a:r>
            <a:r>
              <a:rPr lang="en-US" sz="3300" dirty="0" smtClean="0"/>
              <a:t> have the responsibility to be  good stewards of energy. They should be aware of their energy use and modify their behavior</a:t>
            </a:r>
            <a:r>
              <a:rPr lang="en-US" sz="3300" dirty="0" smtClean="0">
                <a:solidFill>
                  <a:srgbClr val="00B050"/>
                </a:solidFill>
              </a:rPr>
              <a:t> </a:t>
            </a:r>
            <a:r>
              <a:rPr lang="en-US" sz="3300" dirty="0" smtClean="0"/>
              <a:t>to reduce their energy consumption </a:t>
            </a:r>
          </a:p>
          <a:p>
            <a:pPr marL="457200" indent="-457200">
              <a:spcAft>
                <a:spcPts val="600"/>
              </a:spcAft>
              <a:buFont typeface="Arial" panose="020B0604020202020204" pitchFamily="34" charset="0"/>
              <a:buChar char="•"/>
            </a:pPr>
            <a:r>
              <a:rPr lang="en-US" sz="3300" dirty="0" smtClean="0"/>
              <a:t>The </a:t>
            </a:r>
            <a:r>
              <a:rPr lang="en-US" sz="3300" b="1" dirty="0" smtClean="0"/>
              <a:t>operational planner</a:t>
            </a:r>
            <a:r>
              <a:rPr lang="en-US" sz="3300" dirty="0" smtClean="0"/>
              <a:t> and camp planner have the primary responsibility for energy management and should coordinate with the safety, logistics and engineer staff</a:t>
            </a:r>
          </a:p>
          <a:p>
            <a:pPr marL="457200" indent="-457200">
              <a:spcAft>
                <a:spcPts val="600"/>
              </a:spcAft>
              <a:buFont typeface="Arial" panose="020B0604020202020204" pitchFamily="34" charset="0"/>
              <a:buChar char="•"/>
            </a:pPr>
            <a:r>
              <a:rPr lang="en-US" sz="3300" dirty="0" smtClean="0"/>
              <a:t>The </a:t>
            </a:r>
            <a:r>
              <a:rPr lang="en-US" sz="3300" b="1" dirty="0" smtClean="0"/>
              <a:t>commander</a:t>
            </a:r>
            <a:r>
              <a:rPr lang="en-US" sz="3300" dirty="0" smtClean="0"/>
              <a:t> is responsible for designating a specific energy manager, likely within the engineer staff, and authorizing him to coordinate with all other staff as necessary</a:t>
            </a:r>
          </a:p>
          <a:p>
            <a:pPr marL="457200" indent="-457200">
              <a:spcAft>
                <a:spcPts val="600"/>
              </a:spcAft>
              <a:buFont typeface="Arial" panose="020B0604020202020204" pitchFamily="34" charset="0"/>
              <a:buChar char="•"/>
            </a:pPr>
            <a:r>
              <a:rPr lang="en-US" sz="3300" dirty="0" smtClean="0"/>
              <a:t>The </a:t>
            </a:r>
            <a:r>
              <a:rPr lang="en-US" sz="3300" b="1" dirty="0" smtClean="0"/>
              <a:t>environmental officer</a:t>
            </a:r>
            <a:r>
              <a:rPr lang="en-US" sz="3300" dirty="0" smtClean="0"/>
              <a:t> is responsible for assisting the </a:t>
            </a:r>
            <a:r>
              <a:rPr lang="en-US" sz="3300" b="1" dirty="0" smtClean="0"/>
              <a:t>energy manager </a:t>
            </a:r>
            <a:r>
              <a:rPr lang="en-US" sz="3300" dirty="0" smtClean="0"/>
              <a:t>in identifying environmental impacts from energy practices and technologies and potential mitigation of those impacts</a:t>
            </a:r>
            <a:endParaRPr lang="en-US" sz="3300" dirty="0"/>
          </a:p>
        </p:txBody>
      </p:sp>
      <p:sp>
        <p:nvSpPr>
          <p:cNvPr id="2" name="Rubrik 1"/>
          <p:cNvSpPr>
            <a:spLocks noGrp="1"/>
          </p:cNvSpPr>
          <p:nvPr>
            <p:ph type="title"/>
          </p:nvPr>
        </p:nvSpPr>
        <p:spPr/>
        <p:txBody>
          <a:bodyPr/>
          <a:lstStyle/>
          <a:p>
            <a:pPr algn="ctr"/>
            <a:r>
              <a:rPr lang="en-US" sz="4000" b="1" dirty="0" smtClean="0"/>
              <a:t>Responsibilities</a:t>
            </a:r>
            <a:endParaRPr lang="en-US" sz="4000" b="1" dirty="0"/>
          </a:p>
        </p:txBody>
      </p:sp>
      <p:sp>
        <p:nvSpPr>
          <p:cNvPr id="4"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052860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prstGeom prst="rect">
            <a:avLst/>
          </a:prstGeom>
        </p:spPr>
        <p:txBody>
          <a:bodyPr lIns="130028" tIns="65014" rIns="130028" bIns="65014">
            <a:noAutofit/>
          </a:bodyPr>
          <a:lstStyle/>
          <a:p>
            <a:pPr marL="457200" indent="-457200">
              <a:spcAft>
                <a:spcPts val="600"/>
              </a:spcAft>
              <a:buFont typeface="Arial" panose="020B0604020202020204" pitchFamily="34" charset="0"/>
              <a:buChar char="•"/>
            </a:pPr>
            <a:r>
              <a:rPr lang="en-US" sz="2800" dirty="0"/>
              <a:t>Two thirds of the fuel that a conventional diesel generator burns is blown out as heat. Only one third is converted into electricity.</a:t>
            </a:r>
          </a:p>
          <a:p>
            <a:pPr marL="457200" indent="-457200">
              <a:spcAft>
                <a:spcPts val="600"/>
              </a:spcAft>
              <a:buFont typeface="Arial" panose="020B0604020202020204" pitchFamily="34" charset="0"/>
              <a:buChar char="•"/>
            </a:pPr>
            <a:r>
              <a:rPr lang="en-US" sz="2800" dirty="0"/>
              <a:t>In a typical military camp, 60-70% of fuel is used to produce electricity to heat/cool water or air.</a:t>
            </a:r>
          </a:p>
          <a:p>
            <a:pPr marL="457200" indent="-457200">
              <a:spcAft>
                <a:spcPts val="600"/>
              </a:spcAft>
              <a:buFont typeface="Arial" panose="020B0604020202020204" pitchFamily="34" charset="0"/>
              <a:buChar char="•"/>
            </a:pPr>
            <a:r>
              <a:rPr lang="en-US" sz="2800" dirty="0"/>
              <a:t>Advanced technology and higher standards of living in camps have led to increased energy demand.</a:t>
            </a:r>
          </a:p>
          <a:p>
            <a:pPr marL="457200" indent="-457200">
              <a:spcAft>
                <a:spcPts val="600"/>
              </a:spcAft>
              <a:buFont typeface="Arial" panose="020B0604020202020204" pitchFamily="34" charset="0"/>
              <a:buChar char="•"/>
            </a:pPr>
            <a:r>
              <a:rPr lang="en-US" sz="2800" dirty="0" smtClean="0"/>
              <a:t>Depending on what role a </a:t>
            </a:r>
            <a:r>
              <a:rPr lang="en-US" sz="2800" dirty="0"/>
              <a:t>soldier </a:t>
            </a:r>
            <a:r>
              <a:rPr lang="en-US" sz="2800" dirty="0" smtClean="0"/>
              <a:t>has, he may carry multiple types of batteries with at total weight of 4-12 </a:t>
            </a:r>
            <a:r>
              <a:rPr lang="en-US" sz="2800" dirty="0"/>
              <a:t>kg (plus reserves</a:t>
            </a:r>
            <a:r>
              <a:rPr lang="en-US" sz="2800" dirty="0" smtClean="0"/>
              <a:t>).</a:t>
            </a:r>
          </a:p>
          <a:p>
            <a:pPr marL="457200" indent="-457200">
              <a:spcAft>
                <a:spcPts val="600"/>
              </a:spcAft>
              <a:buFont typeface="Arial" panose="020B0604020202020204" pitchFamily="34" charset="0"/>
              <a:buChar char="•"/>
            </a:pPr>
            <a:r>
              <a:rPr lang="en-US" sz="2800" dirty="0" smtClean="0"/>
              <a:t>Examples from Afghanistan:</a:t>
            </a:r>
          </a:p>
          <a:p>
            <a:pPr marL="889000" lvl="3" indent="-457200">
              <a:spcAft>
                <a:spcPts val="600"/>
              </a:spcAft>
              <a:buFont typeface="Wingdings" panose="05000000000000000000" pitchFamily="2" charset="2"/>
              <a:buChar char="§"/>
            </a:pPr>
            <a:r>
              <a:rPr lang="en-US" sz="2600" dirty="0" smtClean="0"/>
              <a:t>For each gallon of fuel, up to 4 gallons were consumed for transport.</a:t>
            </a:r>
          </a:p>
          <a:p>
            <a:pPr marL="889000" lvl="3" indent="-457200">
              <a:spcAft>
                <a:spcPts val="600"/>
              </a:spcAft>
              <a:buFont typeface="Wingdings" panose="05000000000000000000" pitchFamily="2" charset="2"/>
              <a:buChar char="§"/>
            </a:pPr>
            <a:r>
              <a:rPr lang="en-US" sz="2600" dirty="0"/>
              <a:t>Fully burdened cost of fuel can be over </a:t>
            </a:r>
            <a:r>
              <a:rPr lang="en-US" sz="2600" dirty="0" smtClean="0"/>
              <a:t>90€ per liter</a:t>
            </a:r>
            <a:r>
              <a:rPr lang="en-US" sz="2600" dirty="0"/>
              <a:t>. </a:t>
            </a:r>
          </a:p>
          <a:p>
            <a:pPr marL="889000" lvl="3" indent="-457200">
              <a:spcAft>
                <a:spcPts val="600"/>
              </a:spcAft>
              <a:buFont typeface="Wingdings" panose="05000000000000000000" pitchFamily="2" charset="2"/>
              <a:buChar char="§"/>
            </a:pPr>
            <a:r>
              <a:rPr lang="en-US" sz="2600" dirty="0" smtClean="0"/>
              <a:t>On average there has been one casualty for every 24 fuel resupply convoys</a:t>
            </a:r>
            <a:r>
              <a:rPr lang="en-US" sz="2800" dirty="0" smtClean="0"/>
              <a:t>.</a:t>
            </a:r>
          </a:p>
        </p:txBody>
      </p:sp>
      <p:sp>
        <p:nvSpPr>
          <p:cNvPr id="2" name="Otsikko 1"/>
          <p:cNvSpPr>
            <a:spLocks noGrp="1"/>
          </p:cNvSpPr>
          <p:nvPr>
            <p:ph type="title"/>
          </p:nvPr>
        </p:nvSpPr>
        <p:spPr/>
        <p:txBody>
          <a:bodyPr>
            <a:noAutofit/>
          </a:bodyPr>
          <a:lstStyle/>
          <a:p>
            <a:pPr algn="ctr"/>
            <a:r>
              <a:rPr lang="en-US" sz="4000" b="1" dirty="0" smtClean="0"/>
              <a:t>Energy Facts</a:t>
            </a:r>
            <a:endParaRPr lang="en-US" sz="4000" b="1" dirty="0"/>
          </a:p>
        </p:txBody>
      </p:sp>
      <p:sp>
        <p:nvSpPr>
          <p:cNvPr id="4"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679646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algn="ctr"/>
            <a:r>
              <a:rPr lang="en-US" sz="4000" b="1" dirty="0" smtClean="0"/>
              <a:t>Benefits of Good Energy Management</a:t>
            </a:r>
            <a:endParaRPr lang="en-US" sz="4000" b="1" dirty="0"/>
          </a:p>
        </p:txBody>
      </p:sp>
      <p:sp>
        <p:nvSpPr>
          <p:cNvPr id="11" name="Content Placeholder 10"/>
          <p:cNvSpPr>
            <a:spLocks noGrp="1"/>
          </p:cNvSpPr>
          <p:nvPr>
            <p:ph sz="quarter" idx="4"/>
          </p:nvPr>
        </p:nvSpPr>
        <p:spPr>
          <a:xfrm>
            <a:off x="6123142" y="1556580"/>
            <a:ext cx="6944466" cy="5618695"/>
          </a:xfrm>
        </p:spPr>
        <p:txBody>
          <a:bodyPr/>
          <a:lstStyle/>
          <a:p>
            <a:pPr marL="457200" indent="-457200">
              <a:spcAft>
                <a:spcPts val="1200"/>
              </a:spcAft>
              <a:buFont typeface="Arial" panose="020B0604020202020204" pitchFamily="34" charset="0"/>
              <a:buChar char="•"/>
            </a:pPr>
            <a:r>
              <a:rPr lang="en-US" sz="2400" dirty="0"/>
              <a:t>Increases operational effectiveness and mission accomplishment</a:t>
            </a:r>
          </a:p>
          <a:p>
            <a:pPr marL="457200" indent="-457200">
              <a:spcAft>
                <a:spcPts val="1200"/>
              </a:spcAft>
              <a:buFont typeface="Arial" panose="020B0604020202020204" pitchFamily="34" charset="0"/>
              <a:buChar char="•"/>
            </a:pPr>
            <a:r>
              <a:rPr lang="en-US" sz="2400" dirty="0"/>
              <a:t>Reduces life cycle costs</a:t>
            </a:r>
          </a:p>
          <a:p>
            <a:pPr marL="457200" indent="-457200">
              <a:spcAft>
                <a:spcPts val="1200"/>
              </a:spcAft>
              <a:buFont typeface="Arial" panose="020B0604020202020204" pitchFamily="34" charset="0"/>
              <a:buChar char="•"/>
            </a:pPr>
            <a:r>
              <a:rPr lang="en-US" sz="2400" dirty="0"/>
              <a:t>Reduces logistical footprint (“More tooth, less tail”)</a:t>
            </a:r>
          </a:p>
          <a:p>
            <a:pPr marL="457200" lvl="1" indent="-457200">
              <a:spcAft>
                <a:spcPts val="1200"/>
              </a:spcAft>
              <a:buFont typeface="Arial" panose="020B0604020202020204" pitchFamily="34" charset="0"/>
              <a:buChar char="•"/>
            </a:pPr>
            <a:r>
              <a:rPr lang="en-US" sz="2400" dirty="0"/>
              <a:t>Optimizes resource use (time, manpower, money)</a:t>
            </a:r>
          </a:p>
          <a:p>
            <a:pPr marL="457200" indent="-457200">
              <a:spcAft>
                <a:spcPts val="1200"/>
              </a:spcAft>
              <a:buFont typeface="Arial" panose="020B0604020202020204" pitchFamily="34" charset="0"/>
              <a:buChar char="•"/>
            </a:pPr>
            <a:r>
              <a:rPr lang="en-US" sz="2400" dirty="0"/>
              <a:t>Enhances force protection </a:t>
            </a:r>
          </a:p>
          <a:p>
            <a:pPr marL="457200" lvl="1" indent="-457200">
              <a:spcAft>
                <a:spcPts val="1200"/>
              </a:spcAft>
              <a:buFont typeface="Arial" panose="020B0604020202020204" pitchFamily="34" charset="0"/>
              <a:buChar char="•"/>
            </a:pPr>
            <a:r>
              <a:rPr lang="en-US" sz="2400" dirty="0"/>
              <a:t>Saves lives</a:t>
            </a:r>
          </a:p>
          <a:p>
            <a:pPr marL="457200" lvl="1" indent="-457200">
              <a:spcAft>
                <a:spcPts val="1200"/>
              </a:spcAft>
              <a:buFont typeface="Arial" panose="020B0604020202020204" pitchFamily="34" charset="0"/>
              <a:buChar char="•"/>
            </a:pPr>
            <a:r>
              <a:rPr lang="en-US" sz="2400" dirty="0"/>
              <a:t>Reduces the need for resupply convoys </a:t>
            </a:r>
          </a:p>
          <a:p>
            <a:pPr marL="457200" indent="-457200">
              <a:spcAft>
                <a:spcPts val="1200"/>
              </a:spcAft>
              <a:buFont typeface="Arial" panose="020B0604020202020204" pitchFamily="34" charset="0"/>
              <a:buChar char="•"/>
            </a:pPr>
            <a:r>
              <a:rPr lang="en-US" sz="2400" dirty="0"/>
              <a:t>Increases operational resilience</a:t>
            </a:r>
          </a:p>
          <a:p>
            <a:pPr marL="457200" lvl="1" indent="-457200">
              <a:spcAft>
                <a:spcPts val="1200"/>
              </a:spcAft>
              <a:buFont typeface="Arial" panose="020B0604020202020204" pitchFamily="34" charset="0"/>
              <a:buChar char="•"/>
            </a:pPr>
            <a:r>
              <a:rPr lang="en-US" sz="2400" dirty="0"/>
              <a:t>Provides energy security</a:t>
            </a:r>
          </a:p>
          <a:p>
            <a:pPr marL="457200" lvl="1" indent="-457200">
              <a:spcAft>
                <a:spcPts val="1200"/>
              </a:spcAft>
              <a:buFont typeface="Arial" panose="020B0604020202020204" pitchFamily="34" charset="0"/>
              <a:buChar char="•"/>
            </a:pPr>
            <a:r>
              <a:rPr lang="en-US" sz="2400" dirty="0"/>
              <a:t>Enables risk mitigation</a:t>
            </a:r>
          </a:p>
          <a:p>
            <a:pPr marL="457200" indent="-457200">
              <a:spcAft>
                <a:spcPts val="1200"/>
              </a:spcAft>
              <a:buFont typeface="Arial" panose="020B0604020202020204" pitchFamily="34" charset="0"/>
              <a:buChar char="•"/>
            </a:pPr>
            <a:r>
              <a:rPr lang="en-US" sz="2400" dirty="0"/>
              <a:t>Reduces negative environmental impact</a:t>
            </a:r>
          </a:p>
          <a:p>
            <a:endParaRPr lang="en-US" dirty="0"/>
          </a:p>
        </p:txBody>
      </p:sp>
      <p:grpSp>
        <p:nvGrpSpPr>
          <p:cNvPr id="7" name="Group 6"/>
          <p:cNvGrpSpPr/>
          <p:nvPr/>
        </p:nvGrpSpPr>
        <p:grpSpPr>
          <a:xfrm>
            <a:off x="-411162" y="6676206"/>
            <a:ext cx="6544858" cy="2514228"/>
            <a:chOff x="-403292" y="3775020"/>
            <a:chExt cx="5647239" cy="1683505"/>
          </a:xfrm>
        </p:grpSpPr>
        <p:sp>
          <p:nvSpPr>
            <p:cNvPr id="17" name="Minus 16"/>
            <p:cNvSpPr/>
            <p:nvPr/>
          </p:nvSpPr>
          <p:spPr>
            <a:xfrm rot="924555">
              <a:off x="-403292" y="4325076"/>
              <a:ext cx="5647239" cy="281235"/>
            </a:xfrm>
            <a:prstGeom prst="mathMinus">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lIns="130028" tIns="65014" rIns="130028" bIns="65014"/>
            <a:lstStyle/>
            <a:p>
              <a:endParaRPr lang="sv-SE"/>
            </a:p>
          </p:txBody>
        </p:sp>
        <p:grpSp>
          <p:nvGrpSpPr>
            <p:cNvPr id="5" name="Group 4"/>
            <p:cNvGrpSpPr/>
            <p:nvPr/>
          </p:nvGrpSpPr>
          <p:grpSpPr>
            <a:xfrm>
              <a:off x="2685183" y="3775020"/>
              <a:ext cx="2248405" cy="988641"/>
              <a:chOff x="16421149" y="4135060"/>
              <a:chExt cx="2248405" cy="988641"/>
            </a:xfrm>
          </p:grpSpPr>
          <p:sp>
            <p:nvSpPr>
              <p:cNvPr id="18" name="Ned 17"/>
              <p:cNvSpPr/>
              <p:nvPr/>
            </p:nvSpPr>
            <p:spPr>
              <a:xfrm>
                <a:off x="17112566" y="4563461"/>
                <a:ext cx="1346323" cy="560240"/>
              </a:xfrm>
              <a:prstGeom prst="downArrow">
                <a:avLst/>
              </a:pr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shade val="80000"/>
                  <a:hueOff val="0"/>
                  <a:satOff val="0"/>
                  <a:lumOff val="0"/>
                  <a:alphaOff val="0"/>
                </a:schemeClr>
              </a:effectRef>
              <a:fontRef idx="minor">
                <a:schemeClr val="lt1"/>
              </a:fontRef>
            </p:style>
            <p:txBody>
              <a:bodyPr lIns="130028" tIns="65014" rIns="130028" bIns="65014"/>
              <a:lstStyle/>
              <a:p>
                <a:endParaRPr lang="sv-SE" sz="2000"/>
              </a:p>
            </p:txBody>
          </p:sp>
          <p:sp>
            <p:nvSpPr>
              <p:cNvPr id="20" name="textruta 19"/>
              <p:cNvSpPr txBox="1"/>
              <p:nvPr/>
            </p:nvSpPr>
            <p:spPr>
              <a:xfrm>
                <a:off x="16421149" y="4135060"/>
                <a:ext cx="2248405" cy="335217"/>
              </a:xfrm>
              <a:prstGeom prst="rect">
                <a:avLst/>
              </a:prstGeom>
              <a:noFill/>
            </p:spPr>
            <p:txBody>
              <a:bodyPr wrap="none" lIns="130028" tIns="65014" rIns="130028" bIns="65014" rtlCol="0">
                <a:spAutoFit/>
              </a:bodyPr>
              <a:lstStyle/>
              <a:p>
                <a:r>
                  <a:rPr lang="en-US" sz="2400" b="1" dirty="0" smtClean="0"/>
                  <a:t>Energy Demand</a:t>
                </a:r>
                <a:endParaRPr lang="sv-SE" sz="2400" b="1" dirty="0"/>
              </a:p>
            </p:txBody>
          </p:sp>
        </p:grpSp>
        <p:grpSp>
          <p:nvGrpSpPr>
            <p:cNvPr id="6" name="Group 5"/>
            <p:cNvGrpSpPr/>
            <p:nvPr/>
          </p:nvGrpSpPr>
          <p:grpSpPr>
            <a:xfrm>
              <a:off x="144017" y="4342750"/>
              <a:ext cx="2224195" cy="1115775"/>
              <a:chOff x="0" y="2758574"/>
              <a:chExt cx="2224195" cy="1115775"/>
            </a:xfrm>
          </p:grpSpPr>
          <p:sp>
            <p:nvSpPr>
              <p:cNvPr id="19" name="Upp 18"/>
              <p:cNvSpPr/>
              <p:nvPr/>
            </p:nvSpPr>
            <p:spPr>
              <a:xfrm>
                <a:off x="438937" y="2758574"/>
                <a:ext cx="1346323" cy="560240"/>
              </a:xfrm>
              <a:prstGeom prst="upArrow">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shade val="80000"/>
                  <a:hueOff val="-35872"/>
                  <a:satOff val="-4024"/>
                  <a:lumOff val="25680"/>
                  <a:alphaOff val="0"/>
                </a:schemeClr>
              </a:effectRef>
              <a:fontRef idx="minor">
                <a:schemeClr val="lt1"/>
              </a:fontRef>
            </p:style>
            <p:txBody>
              <a:bodyPr lIns="130028" tIns="65014" rIns="130028" bIns="65014"/>
              <a:lstStyle/>
              <a:p>
                <a:endParaRPr lang="sv-SE" sz="2000"/>
              </a:p>
            </p:txBody>
          </p:sp>
          <p:sp>
            <p:nvSpPr>
              <p:cNvPr id="21" name="textruta 20"/>
              <p:cNvSpPr txBox="1"/>
              <p:nvPr/>
            </p:nvSpPr>
            <p:spPr>
              <a:xfrm>
                <a:off x="0" y="3291830"/>
                <a:ext cx="2224195" cy="582519"/>
              </a:xfrm>
              <a:prstGeom prst="rect">
                <a:avLst/>
              </a:prstGeom>
              <a:noFill/>
            </p:spPr>
            <p:txBody>
              <a:bodyPr wrap="square" lIns="130028" tIns="65014" rIns="130028" bIns="65014" rtlCol="0">
                <a:spAutoFit/>
              </a:bodyPr>
              <a:lstStyle/>
              <a:p>
                <a:pPr algn="ctr"/>
                <a:r>
                  <a:rPr lang="en-US" sz="2400" b="1" dirty="0" smtClean="0"/>
                  <a:t>Operational Effectiveness</a:t>
                </a:r>
                <a:endParaRPr lang="sv-SE" sz="2400" b="1" dirty="0"/>
              </a:p>
            </p:txBody>
          </p:sp>
        </p:grpSp>
      </p:grpSp>
      <p:pic>
        <p:nvPicPr>
          <p:cNvPr id="8" name="Picture 7" descr="ID-10020772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9038" y="1563638"/>
            <a:ext cx="3024336" cy="4582327"/>
          </a:xfrm>
          <a:prstGeom prst="rect">
            <a:avLst/>
          </a:prstGeom>
          <a:ln>
            <a:noFill/>
          </a:ln>
          <a:effectLst>
            <a:outerShdw blurRad="292100" dist="139700" dir="2700000" algn="tl" rotWithShape="0">
              <a:srgbClr val="333333">
                <a:alpha val="65000"/>
              </a:srgbClr>
            </a:outerShdw>
          </a:effectLst>
        </p:spPr>
      </p:pic>
      <p:sp>
        <p:nvSpPr>
          <p:cNvPr id="13"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14767025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681644" y="1559068"/>
            <a:ext cx="11621193" cy="729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noAutofit/>
          </a:bodyPr>
          <a:lstStyle/>
          <a:p>
            <a:pPr algn="ctr"/>
            <a:r>
              <a:rPr lang="en-US" sz="3600" b="1" dirty="0" smtClean="0"/>
              <a:t>Return on Investment for an Energy Efficient Camp</a:t>
            </a:r>
            <a:endParaRPr lang="en-US" sz="3600" b="1" dirty="0"/>
          </a:p>
        </p:txBody>
      </p:sp>
      <p:sp>
        <p:nvSpPr>
          <p:cNvPr id="4" name="Rektangel 1"/>
          <p:cNvSpPr/>
          <p:nvPr/>
        </p:nvSpPr>
        <p:spPr>
          <a:xfrm>
            <a:off x="11924071" y="0"/>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sv-SE" sz="1200" dirty="0" smtClean="0"/>
              <a:t>2017_ver 1.0</a:t>
            </a:r>
            <a:endParaRPr lang="sv-SE" sz="1200" dirty="0"/>
          </a:p>
        </p:txBody>
      </p:sp>
    </p:spTree>
    <p:extLst>
      <p:ext uri="{BB962C8B-B14F-4D97-AF65-F5344CB8AC3E}">
        <p14:creationId xmlns:p14="http://schemas.microsoft.com/office/powerpoint/2010/main" val="2998235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S7HKT6SCDKAV-980-424</_dlc_DocId>
    <_dlc_DocIdUrl xmlns="8ae76915-f381-446f-bfa1-a60940b41f89">
      <Url>https://wss.apan.org/2173/_layouts/DocIdRedir.aspx?ID=S7HKT6SCDKAV-980-424</Url>
      <Description>S7HKT6SCDKAV-980-424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A34F6C-7169-4A85-AA39-D5E4BCD32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37D406-C177-4611-8FB4-7D26235997B3}">
  <ds:schemaRefs>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8ae76915-f381-446f-bfa1-a60940b41f89"/>
  </ds:schemaRefs>
</ds:datastoreItem>
</file>

<file path=customXml/itemProps3.xml><?xml version="1.0" encoding="utf-8"?>
<ds:datastoreItem xmlns:ds="http://schemas.openxmlformats.org/officeDocument/2006/customXml" ds:itemID="{4543F801-ADD4-418A-9764-B139191A3A7B}">
  <ds:schemaRefs>
    <ds:schemaRef ds:uri="http://schemas.microsoft.com/sharepoint/events"/>
  </ds:schemaRefs>
</ds:datastoreItem>
</file>

<file path=customXml/itemProps4.xml><?xml version="1.0" encoding="utf-8"?>
<ds:datastoreItem xmlns:ds="http://schemas.openxmlformats.org/officeDocument/2006/customXml" ds:itemID="{3BA626A1-6923-4547-9C38-1311DDF739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TotalTime>
  <Words>7720</Words>
  <Application>Microsoft Office PowerPoint</Application>
  <PresentationFormat>Custom</PresentationFormat>
  <Paragraphs>942</Paragraphs>
  <Slides>51</Slides>
  <Notes>47</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Theme1[1]</vt:lpstr>
      <vt:lpstr>Office Theme</vt:lpstr>
      <vt:lpstr>PowerPoint Presentation</vt:lpstr>
      <vt:lpstr>Technical Module</vt:lpstr>
      <vt:lpstr>Objectives</vt:lpstr>
      <vt:lpstr>Overview</vt:lpstr>
      <vt:lpstr>Definitions</vt:lpstr>
      <vt:lpstr>Responsibilities</vt:lpstr>
      <vt:lpstr>Energy Facts</vt:lpstr>
      <vt:lpstr>Benefits of Good Energy Management</vt:lpstr>
      <vt:lpstr>Return on Investment for an Energy Efficient Camp</vt:lpstr>
      <vt:lpstr>Energy Planning</vt:lpstr>
      <vt:lpstr>Operational Energy Management Planning</vt:lpstr>
      <vt:lpstr>Duration of Operation</vt:lpstr>
      <vt:lpstr>Operational Energy Management Planning</vt:lpstr>
      <vt:lpstr>Additional Planning Considerations</vt:lpstr>
      <vt:lpstr>Additional Planning Considerations</vt:lpstr>
      <vt:lpstr>Examples of Energy Reduction Practices</vt:lpstr>
      <vt:lpstr>Related Energy Planning Aspects</vt:lpstr>
      <vt:lpstr>Uses and Examples</vt:lpstr>
      <vt:lpstr>General Use of Energy in Operations</vt:lpstr>
      <vt:lpstr>Examples of Energy Usage</vt:lpstr>
      <vt:lpstr>Example of Energy Consumption in Conventional Camp</vt:lpstr>
      <vt:lpstr>CPX ENERGEX 2012 - NATO</vt:lpstr>
      <vt:lpstr>CPX ENERGEX 2012 - NATO </vt:lpstr>
      <vt:lpstr>Camp Nobel, Mali - Swedish Armed Forces</vt:lpstr>
      <vt:lpstr>Camp Northern Lights, Afghanistan, 2011-2012 Swedish Armed Forces</vt:lpstr>
      <vt:lpstr>Real-Time Energy Monitoring Operation NANOOK 2012, Canada</vt:lpstr>
      <vt:lpstr>Production, Storage and Distribution</vt:lpstr>
      <vt:lpstr>Potential Energy Sources and Technologies</vt:lpstr>
      <vt:lpstr>Energy Production Fuel-Powered Generators </vt:lpstr>
      <vt:lpstr>Energy Production Photovoltaic Cells/Solar Thermal</vt:lpstr>
      <vt:lpstr>OE Activities</vt:lpstr>
      <vt:lpstr>Energy Production Wind</vt:lpstr>
      <vt:lpstr>PowerPoint Presentation</vt:lpstr>
      <vt:lpstr>Energy Efficiency</vt:lpstr>
      <vt:lpstr>Energy Efficiency A Holistic Approach in Practice</vt:lpstr>
      <vt:lpstr>Energy Efficiency Facilities</vt:lpstr>
      <vt:lpstr>PowerPoint Presentation</vt:lpstr>
      <vt:lpstr>PowerPoint Presentation</vt:lpstr>
      <vt:lpstr>Energy Efficiency Air Sealing</vt:lpstr>
      <vt:lpstr>Energy Efficiency Efficient Use of Heaters and Air Conditioners </vt:lpstr>
      <vt:lpstr>Energy Efficiency  Use and Behavior</vt:lpstr>
      <vt:lpstr>Energy Efficiency Conservation Actions</vt:lpstr>
      <vt:lpstr>Conclusion and Key-Take Aways</vt:lpstr>
      <vt:lpstr>References</vt:lpstr>
      <vt:lpstr>Energy in NATO Environmental Policy / Doctrine</vt:lpstr>
      <vt:lpstr>Other NATO Energy Activities</vt:lpstr>
      <vt:lpstr>PowerPoint Presentation</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Clark-Sestak, Susan L</dc:creator>
  <cp:lastModifiedBy>sclark</cp:lastModifiedBy>
  <cp:revision>12</cp:revision>
  <dcterms:modified xsi:type="dcterms:W3CDTF">2017-03-08T14:00:07Z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0x010100159311FA1DFA4B4A87C6BA54D2A44D59</vt:lpwstr>
  </property>
  <property fmtid="{D5CDD505-2E9C-101B-9397-08002B2CF9AE}" pid="3" name="_dlc_DocIdItemGuid">
    <vt:lpwstr>8586775f-ce76-48a2-92c0-7305fcd7b2a8</vt:lpwstr>
  </property>
</Properties>
</file>