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3"/>
  </p:notesMasterIdLst>
  <p:handoutMasterIdLst>
    <p:handoutMasterId r:id="rId24"/>
  </p:handoutMasterIdLst>
  <p:sldIdLst>
    <p:sldId id="256" r:id="rId6"/>
    <p:sldId id="295" r:id="rId7"/>
    <p:sldId id="279" r:id="rId8"/>
    <p:sldId id="280" r:id="rId9"/>
    <p:sldId id="281" r:id="rId10"/>
    <p:sldId id="282" r:id="rId11"/>
    <p:sldId id="292" r:id="rId12"/>
    <p:sldId id="283" r:id="rId13"/>
    <p:sldId id="284" r:id="rId14"/>
    <p:sldId id="285" r:id="rId15"/>
    <p:sldId id="286" r:id="rId16"/>
    <p:sldId id="287" r:id="rId17"/>
    <p:sldId id="298" r:id="rId18"/>
    <p:sldId id="300" r:id="rId19"/>
    <p:sldId id="297" r:id="rId20"/>
    <p:sldId id="294" r:id="rId21"/>
    <p:sldId id="301" r:id="rId2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schuldt" initials="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07"/>
    <a:srgbClr val="545612"/>
    <a:srgbClr val="5251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73" autoAdjust="0"/>
  </p:normalViewPr>
  <p:slideViewPr>
    <p:cSldViewPr>
      <p:cViewPr>
        <p:scale>
          <a:sx n="84" d="100"/>
          <a:sy n="84" d="100"/>
        </p:scale>
        <p:origin x="-23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2"/>
    </p:cViewPr>
  </p:sorterViewPr>
  <p:notesViewPr>
    <p:cSldViewPr>
      <p:cViewPr varScale="1">
        <p:scale>
          <a:sx n="82" d="100"/>
          <a:sy n="82" d="100"/>
        </p:scale>
        <p:origin x="-3102" y="-6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4" cy="461193"/>
          </a:xfrm>
          <a:prstGeom prst="rect">
            <a:avLst/>
          </a:prstGeom>
        </p:spPr>
        <p:txBody>
          <a:bodyPr vert="horz" lIns="87796" tIns="43898" rIns="87796" bIns="43898" rtlCol="0"/>
          <a:lstStyle>
            <a:lvl1pPr algn="l">
              <a:defRPr sz="1200"/>
            </a:lvl1pPr>
          </a:lstStyle>
          <a:p>
            <a:endParaRPr lang="en-US"/>
          </a:p>
        </p:txBody>
      </p:sp>
      <p:sp>
        <p:nvSpPr>
          <p:cNvPr id="3" name="Date Placeholder 2"/>
          <p:cNvSpPr>
            <a:spLocks noGrp="1"/>
          </p:cNvSpPr>
          <p:nvPr>
            <p:ph type="dt" sz="quarter" idx="1"/>
          </p:nvPr>
        </p:nvSpPr>
        <p:spPr>
          <a:xfrm>
            <a:off x="3970736" y="2"/>
            <a:ext cx="3038144" cy="461193"/>
          </a:xfrm>
          <a:prstGeom prst="rect">
            <a:avLst/>
          </a:prstGeom>
        </p:spPr>
        <p:txBody>
          <a:bodyPr vert="horz" lIns="87796" tIns="43898" rIns="87796" bIns="43898" rtlCol="0"/>
          <a:lstStyle>
            <a:lvl1pPr algn="r">
              <a:defRPr sz="1200"/>
            </a:lvl1pPr>
          </a:lstStyle>
          <a:p>
            <a:fld id="{7756165E-E9E3-4D55-9FEB-0600DB9BB229}" type="datetimeFigureOut">
              <a:rPr lang="en-US" smtClean="0"/>
              <a:pPr/>
              <a:t>3/8/2017</a:t>
            </a:fld>
            <a:endParaRPr lang="en-US"/>
          </a:p>
        </p:txBody>
      </p:sp>
      <p:sp>
        <p:nvSpPr>
          <p:cNvPr id="4" name="Footer Placeholder 3"/>
          <p:cNvSpPr>
            <a:spLocks noGrp="1"/>
          </p:cNvSpPr>
          <p:nvPr>
            <p:ph type="ftr" sz="quarter" idx="2"/>
          </p:nvPr>
        </p:nvSpPr>
        <p:spPr>
          <a:xfrm>
            <a:off x="2" y="8773357"/>
            <a:ext cx="3038144" cy="461193"/>
          </a:xfrm>
          <a:prstGeom prst="rect">
            <a:avLst/>
          </a:prstGeom>
        </p:spPr>
        <p:txBody>
          <a:bodyPr vert="horz" lIns="87796" tIns="43898" rIns="87796" bIns="43898" rtlCol="0" anchor="b"/>
          <a:lstStyle>
            <a:lvl1pPr algn="l">
              <a:defRPr sz="1200"/>
            </a:lvl1pPr>
          </a:lstStyle>
          <a:p>
            <a:endParaRPr lang="en-US"/>
          </a:p>
        </p:txBody>
      </p:sp>
      <p:sp>
        <p:nvSpPr>
          <p:cNvPr id="5" name="Slide Number Placeholder 4"/>
          <p:cNvSpPr>
            <a:spLocks noGrp="1"/>
          </p:cNvSpPr>
          <p:nvPr>
            <p:ph type="sldNum" sz="quarter" idx="3"/>
          </p:nvPr>
        </p:nvSpPr>
        <p:spPr>
          <a:xfrm>
            <a:off x="3970736" y="8773357"/>
            <a:ext cx="3038144" cy="461193"/>
          </a:xfrm>
          <a:prstGeom prst="rect">
            <a:avLst/>
          </a:prstGeom>
        </p:spPr>
        <p:txBody>
          <a:bodyPr vert="horz" lIns="87796" tIns="43898" rIns="87796" bIns="43898" rtlCol="0" anchor="b"/>
          <a:lstStyle>
            <a:lvl1pPr algn="r">
              <a:defRPr sz="1200"/>
            </a:lvl1pPr>
          </a:lstStyle>
          <a:p>
            <a:fld id="{549702FD-B2FA-44CB-8818-CCEF104A7A8E}" type="slidenum">
              <a:rPr lang="en-US" smtClean="0"/>
              <a:pPr/>
              <a:t>‹#›</a:t>
            </a:fld>
            <a:endParaRPr lang="en-US"/>
          </a:p>
        </p:txBody>
      </p:sp>
    </p:spTree>
    <p:extLst>
      <p:ext uri="{BB962C8B-B14F-4D97-AF65-F5344CB8AC3E}">
        <p14:creationId xmlns:p14="http://schemas.microsoft.com/office/powerpoint/2010/main" val="12863731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144" cy="461193"/>
          </a:xfrm>
          <a:prstGeom prst="rect">
            <a:avLst/>
          </a:prstGeom>
        </p:spPr>
        <p:txBody>
          <a:bodyPr vert="horz" lIns="87796" tIns="43898" rIns="87796" bIns="43898" rtlCol="0"/>
          <a:lstStyle>
            <a:lvl1pPr algn="l">
              <a:defRPr sz="1200"/>
            </a:lvl1pPr>
          </a:lstStyle>
          <a:p>
            <a:endParaRPr lang="en-US"/>
          </a:p>
        </p:txBody>
      </p:sp>
      <p:sp>
        <p:nvSpPr>
          <p:cNvPr id="3" name="Date Placeholder 2"/>
          <p:cNvSpPr>
            <a:spLocks noGrp="1"/>
          </p:cNvSpPr>
          <p:nvPr>
            <p:ph type="dt" idx="1"/>
          </p:nvPr>
        </p:nvSpPr>
        <p:spPr>
          <a:xfrm>
            <a:off x="3970736" y="2"/>
            <a:ext cx="3038144" cy="461193"/>
          </a:xfrm>
          <a:prstGeom prst="rect">
            <a:avLst/>
          </a:prstGeom>
        </p:spPr>
        <p:txBody>
          <a:bodyPr vert="horz" lIns="87796" tIns="43898" rIns="87796" bIns="43898" rtlCol="0"/>
          <a:lstStyle>
            <a:lvl1pPr algn="r">
              <a:defRPr sz="1200"/>
            </a:lvl1pPr>
          </a:lstStyle>
          <a:p>
            <a:fld id="{486D08A4-B740-4B83-88BD-8DD97F863AD3}" type="datetimeFigureOut">
              <a:rPr lang="en-US" smtClean="0"/>
              <a:pPr/>
              <a:t>3/8/2017</a:t>
            </a:fld>
            <a:endParaRPr lang="en-US"/>
          </a:p>
        </p:txBody>
      </p:sp>
      <p:sp>
        <p:nvSpPr>
          <p:cNvPr id="4" name="Slide Image Placeholder 3"/>
          <p:cNvSpPr>
            <a:spLocks noGrp="1" noRot="1" noChangeAspect="1"/>
          </p:cNvSpPr>
          <p:nvPr>
            <p:ph type="sldImg" idx="2"/>
          </p:nvPr>
        </p:nvSpPr>
        <p:spPr>
          <a:xfrm>
            <a:off x="1195388" y="693738"/>
            <a:ext cx="4619625" cy="3463925"/>
          </a:xfrm>
          <a:prstGeom prst="rect">
            <a:avLst/>
          </a:prstGeom>
          <a:noFill/>
          <a:ln w="12700">
            <a:solidFill>
              <a:prstClr val="black"/>
            </a:solidFill>
          </a:ln>
        </p:spPr>
        <p:txBody>
          <a:bodyPr vert="horz" lIns="87796" tIns="43898" rIns="87796" bIns="43898" rtlCol="0" anchor="ctr"/>
          <a:lstStyle/>
          <a:p>
            <a:endParaRPr lang="en-US"/>
          </a:p>
        </p:txBody>
      </p:sp>
      <p:sp>
        <p:nvSpPr>
          <p:cNvPr id="5" name="Notes Placeholder 4"/>
          <p:cNvSpPr>
            <a:spLocks noGrp="1"/>
          </p:cNvSpPr>
          <p:nvPr>
            <p:ph type="body" sz="quarter" idx="3"/>
          </p:nvPr>
        </p:nvSpPr>
        <p:spPr>
          <a:xfrm>
            <a:off x="701347" y="4387443"/>
            <a:ext cx="5607710" cy="4155316"/>
          </a:xfrm>
          <a:prstGeom prst="rect">
            <a:avLst/>
          </a:prstGeom>
        </p:spPr>
        <p:txBody>
          <a:bodyPr vert="horz" lIns="87796" tIns="43898" rIns="87796" bIns="438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3357"/>
            <a:ext cx="3038144" cy="461193"/>
          </a:xfrm>
          <a:prstGeom prst="rect">
            <a:avLst/>
          </a:prstGeom>
        </p:spPr>
        <p:txBody>
          <a:bodyPr vert="horz" lIns="87796" tIns="43898" rIns="87796" bIns="43898" rtlCol="0" anchor="b"/>
          <a:lstStyle>
            <a:lvl1pPr algn="l">
              <a:defRPr sz="1200"/>
            </a:lvl1pPr>
          </a:lstStyle>
          <a:p>
            <a:endParaRPr lang="en-US"/>
          </a:p>
        </p:txBody>
      </p:sp>
      <p:sp>
        <p:nvSpPr>
          <p:cNvPr id="7" name="Slide Number Placeholder 6"/>
          <p:cNvSpPr>
            <a:spLocks noGrp="1"/>
          </p:cNvSpPr>
          <p:nvPr>
            <p:ph type="sldNum" sz="quarter" idx="5"/>
          </p:nvPr>
        </p:nvSpPr>
        <p:spPr>
          <a:xfrm>
            <a:off x="3970736" y="8773357"/>
            <a:ext cx="3038144" cy="461193"/>
          </a:xfrm>
          <a:prstGeom prst="rect">
            <a:avLst/>
          </a:prstGeom>
        </p:spPr>
        <p:txBody>
          <a:bodyPr vert="horz" lIns="87796" tIns="43898" rIns="87796" bIns="43898" rtlCol="0" anchor="b"/>
          <a:lstStyle>
            <a:lvl1pPr algn="r">
              <a:defRPr sz="1200"/>
            </a:lvl1pPr>
          </a:lstStyle>
          <a:p>
            <a:fld id="{CD282287-2BF0-4123-874B-174D37C7F840}" type="slidenum">
              <a:rPr lang="en-US" smtClean="0"/>
              <a:pPr/>
              <a:t>‹#›</a:t>
            </a:fld>
            <a:endParaRPr lang="en-US"/>
          </a:p>
        </p:txBody>
      </p:sp>
    </p:spTree>
    <p:extLst>
      <p:ext uri="{BB962C8B-B14F-4D97-AF65-F5344CB8AC3E}">
        <p14:creationId xmlns:p14="http://schemas.microsoft.com/office/powerpoint/2010/main" val="72000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1</a:t>
            </a:fld>
            <a:endParaRPr lang="en-US"/>
          </a:p>
        </p:txBody>
      </p:sp>
    </p:spTree>
    <p:extLst>
      <p:ext uri="{BB962C8B-B14F-4D97-AF65-F5344CB8AC3E}">
        <p14:creationId xmlns:p14="http://schemas.microsoft.com/office/powerpoint/2010/main" val="321877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These slides offer examples of some of the things you should not do, to the extent allowed by the military operation. The important point here is that things are not always what they appear to be. This is why knowing how culturally valuable sites MIGHT look in a particular area of the world is so important.</a:t>
            </a:r>
          </a:p>
          <a:p>
            <a:pPr eaLnBrk="1" hangingPunct="1">
              <a:spcBef>
                <a:spcPct val="0"/>
              </a:spcBef>
            </a:pPr>
            <a:endParaRPr lang="en-US" dirty="0" smtClean="0"/>
          </a:p>
          <a:p>
            <a:pPr eaLnBrk="1" hangingPunct="1">
              <a:spcBef>
                <a:spcPct val="0"/>
              </a:spcBef>
            </a:pPr>
            <a:r>
              <a:rPr lang="en-US" dirty="0" smtClean="0"/>
              <a:t>The Afghan cemetery</a:t>
            </a:r>
            <a:r>
              <a:rPr lang="en-US" baseline="0" dirty="0" smtClean="0"/>
              <a:t> picture was taken from </a:t>
            </a:r>
            <a:r>
              <a:rPr lang="en-US" dirty="0" smtClean="0"/>
              <a:t>U.S. Africa Command (AFRICOM), “Cultural and Historical Resources Management in Peace Support Operations,” presentation to Kofi Annan International Peacekeeping Training Centre, 2012. The ancient well picture was taken from materials prepared</a:t>
            </a:r>
            <a:r>
              <a:rPr lang="en-US" baseline="0" dirty="0" smtClean="0"/>
              <a:t> under the auspices of the U.S.-South African Environmental Security Working Group, April 2007.</a:t>
            </a:r>
            <a:endParaRPr lang="en-US" dirty="0"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4FEFAE-61D4-42E6-B9D0-A88C1123910D}"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Posters showing pictures such as these can be used to raise awareness among the deploying troops about local antiquities or cultural heritage</a:t>
            </a:r>
            <a:r>
              <a:rPr lang="en-US" baseline="0" dirty="0" smtClean="0"/>
              <a:t> items. These pictures were taken from </a:t>
            </a:r>
            <a:r>
              <a:rPr lang="en-US" dirty="0" smtClean="0"/>
              <a:t>U.S. Africa Command (AFRICOM), “Cultural and Historical Resources Management in Peace Support Operations,” presentation to Kofi Annan International Peacekeeping Training Centre, 2012.</a:t>
            </a:r>
          </a:p>
          <a:p>
            <a:endParaRPr lang="en-US" dirty="0" smtClean="0"/>
          </a:p>
          <a:p>
            <a:r>
              <a:rPr lang="en-US" dirty="0" smtClean="0"/>
              <a:t>You should not use cultural sites for</a:t>
            </a:r>
            <a:r>
              <a:rPr lang="en-US" baseline="0" dirty="0" smtClean="0"/>
              <a:t> military use. However, if the enemy combatant has done so, military response for the purposes of force protection is justified.</a:t>
            </a:r>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11</a:t>
            </a:fld>
            <a:endParaRPr lang="en-US"/>
          </a:p>
        </p:txBody>
      </p:sp>
    </p:spTree>
    <p:extLst>
      <p:ext uri="{BB962C8B-B14F-4D97-AF65-F5344CB8AC3E}">
        <p14:creationId xmlns:p14="http://schemas.microsoft.com/office/powerpoint/2010/main" val="105629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These pictures are taken from Laurie Rush, </a:t>
            </a:r>
            <a:r>
              <a:rPr lang="en-US" sz="1200" dirty="0" smtClean="0"/>
              <a:t>“The Cultural Minefield: A Manual on Cultural Property Protection for the Operator Forward,”</a:t>
            </a:r>
            <a:r>
              <a:rPr lang="en-US" dirty="0" smtClean="0"/>
              <a:t> Appendix 3. That appendix also contains descriptions of the advantages and disadvantages of these and other protection measures.</a:t>
            </a:r>
          </a:p>
          <a:p>
            <a:pPr eaLnBrk="1" hangingPunct="1">
              <a:spcBef>
                <a:spcPct val="0"/>
              </a:spcBef>
            </a:pPr>
            <a:endParaRPr lang="en-US" dirty="0" smtClean="0"/>
          </a:p>
          <a:p>
            <a:pPr eaLnBrk="1" hangingPunct="1">
              <a:spcBef>
                <a:spcPct val="0"/>
              </a:spcBef>
            </a:pPr>
            <a:r>
              <a:rPr lang="en-US" dirty="0" smtClean="0"/>
              <a:t>From top right to bottom left: fabric and fencing materiel laid over site; barrier to block off cultural site; sandbags covering a gravesite.</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0E17CF-E682-4970-8C59-EBCD9A429919}"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9521">
              <a:defRPr/>
            </a:pPr>
            <a:r>
              <a:rPr lang="en-US" dirty="0" smtClean="0"/>
              <a:t>The U.S. examples are available from James </a:t>
            </a:r>
            <a:r>
              <a:rPr lang="en-US" dirty="0" err="1" smtClean="0"/>
              <a:t>Zeidler</a:t>
            </a:r>
            <a:r>
              <a:rPr lang="en-US" dirty="0" smtClean="0"/>
              <a:t> and Alexandra Wallace, </a:t>
            </a:r>
            <a:r>
              <a:rPr lang="en-US" i="1" dirty="0" smtClean="0"/>
              <a:t>Product Catalog for Cultural Property Protection Planning and Training in the Department of Defense </a:t>
            </a:r>
            <a:r>
              <a:rPr lang="en-US" dirty="0" smtClean="0"/>
              <a:t>(Alexandria, VA: DOD Legacy Resource Management Program), Fall 2010, www.cemml.colostate.edu/assets/pdf/Legacy_CPP_catalog. This catalog describes</a:t>
            </a:r>
            <a:r>
              <a:rPr lang="en-US" baseline="0" dirty="0" smtClean="0"/>
              <a:t> various products that the United States has developed to raise awareness of cultural property protection. This site is a good “first step” for seeing what materials might be relevant. (The catalog is also available through </a:t>
            </a:r>
            <a:r>
              <a:rPr lang="en-US" dirty="0" smtClean="0"/>
              <a:t>www.denix.osd.mil/cr/upload/09-324-Product-Catalog-for-Cultural-Property-Protection-Planning-and-Training.pdf.)</a:t>
            </a:r>
          </a:p>
          <a:p>
            <a:pPr defTabSz="919521">
              <a:defRPr/>
            </a:pPr>
            <a:endParaRPr lang="en-US" dirty="0" smtClean="0"/>
          </a:p>
          <a:p>
            <a:pPr defTabSz="919521">
              <a:defRPr/>
            </a:pPr>
            <a:r>
              <a:rPr lang="en-US" dirty="0" smtClean="0"/>
              <a:t>In</a:t>
            </a:r>
            <a:r>
              <a:rPr lang="en-US" baseline="0" dirty="0" smtClean="0"/>
              <a:t> addition, the website www.cchag.org has links to the U.S.-created soldier pocket guide and playing cards (for Iraq, Afghanistan and Egypt), under the “products” tab of the home page banner.</a:t>
            </a:r>
            <a:endParaRPr 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16" indent="-274391" eaLnBrk="0" hangingPunct="0">
              <a:defRPr>
                <a:solidFill>
                  <a:schemeClr val="tx1"/>
                </a:solidFill>
                <a:latin typeface="Arial" charset="0"/>
                <a:cs typeface="Arial" charset="0"/>
              </a:defRPr>
            </a:lvl2pPr>
            <a:lvl3pPr marL="1097563" indent="-219512" eaLnBrk="0" hangingPunct="0">
              <a:defRPr>
                <a:solidFill>
                  <a:schemeClr val="tx1"/>
                </a:solidFill>
                <a:latin typeface="Arial" charset="0"/>
                <a:cs typeface="Arial" charset="0"/>
              </a:defRPr>
            </a:lvl3pPr>
            <a:lvl4pPr marL="1536588" indent="-219512" eaLnBrk="0" hangingPunct="0">
              <a:defRPr>
                <a:solidFill>
                  <a:schemeClr val="tx1"/>
                </a:solidFill>
                <a:latin typeface="Arial" charset="0"/>
                <a:cs typeface="Arial" charset="0"/>
              </a:defRPr>
            </a:lvl4pPr>
            <a:lvl5pPr marL="1975613" indent="-219512" eaLnBrk="0" hangingPunct="0">
              <a:defRPr>
                <a:solidFill>
                  <a:schemeClr val="tx1"/>
                </a:solidFill>
                <a:latin typeface="Arial" charset="0"/>
                <a:cs typeface="Arial" charset="0"/>
              </a:defRPr>
            </a:lvl5pPr>
            <a:lvl6pPr marL="2414639" indent="-219512" eaLnBrk="0" fontAlgn="base" hangingPunct="0">
              <a:spcBef>
                <a:spcPct val="0"/>
              </a:spcBef>
              <a:spcAft>
                <a:spcPct val="0"/>
              </a:spcAft>
              <a:defRPr>
                <a:solidFill>
                  <a:schemeClr val="tx1"/>
                </a:solidFill>
                <a:latin typeface="Arial" charset="0"/>
                <a:cs typeface="Arial" charset="0"/>
              </a:defRPr>
            </a:lvl6pPr>
            <a:lvl7pPr marL="2853664" indent="-219512" eaLnBrk="0" fontAlgn="base" hangingPunct="0">
              <a:spcBef>
                <a:spcPct val="0"/>
              </a:spcBef>
              <a:spcAft>
                <a:spcPct val="0"/>
              </a:spcAft>
              <a:defRPr>
                <a:solidFill>
                  <a:schemeClr val="tx1"/>
                </a:solidFill>
                <a:latin typeface="Arial" charset="0"/>
                <a:cs typeface="Arial" charset="0"/>
              </a:defRPr>
            </a:lvl7pPr>
            <a:lvl8pPr marL="3292688" indent="-219512" eaLnBrk="0" fontAlgn="base" hangingPunct="0">
              <a:spcBef>
                <a:spcPct val="0"/>
              </a:spcBef>
              <a:spcAft>
                <a:spcPct val="0"/>
              </a:spcAft>
              <a:defRPr>
                <a:solidFill>
                  <a:schemeClr val="tx1"/>
                </a:solidFill>
                <a:latin typeface="Arial" charset="0"/>
                <a:cs typeface="Arial" charset="0"/>
              </a:defRPr>
            </a:lvl8pPr>
            <a:lvl9pPr marL="3731713" indent="-219512" eaLnBrk="0" fontAlgn="base" hangingPunct="0">
              <a:spcBef>
                <a:spcPct val="0"/>
              </a:spcBef>
              <a:spcAft>
                <a:spcPct val="0"/>
              </a:spcAft>
              <a:defRPr>
                <a:solidFill>
                  <a:schemeClr val="tx1"/>
                </a:solidFill>
                <a:latin typeface="Arial" charset="0"/>
                <a:cs typeface="Arial" charset="0"/>
              </a:defRPr>
            </a:lvl9pPr>
          </a:lstStyle>
          <a:p>
            <a:pPr eaLnBrk="1" hangingPunct="1"/>
            <a:fld id="{EC3726A0-B348-4916-BB7B-ADEB1D4B445E}"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examples of the cultural protection playing cards developed by the Government of The Netherlands, in cooperation with UNESCO, to raise awareness about the 1954 Hague Convention and its two protocols.</a:t>
            </a:r>
          </a:p>
          <a:p>
            <a:endParaRPr lang="en-US" baseline="0" dirty="0" smtClean="0"/>
          </a:p>
          <a:p>
            <a:r>
              <a:rPr lang="en-US" dirty="0" smtClean="0"/>
              <a:t>Clear images of these cards can be obtained via</a:t>
            </a:r>
            <a:r>
              <a:rPr lang="en-US" baseline="0" dirty="0" smtClean="0"/>
              <a:t> the following link: </a:t>
            </a:r>
            <a:r>
              <a:rPr lang="en-US" dirty="0" smtClean="0"/>
              <a:t>http://aiamilitarypanel.org/cultural-property-awareness-playing-cards. </a:t>
            </a:r>
            <a:r>
              <a:rPr lang="en-US" baseline="0" dirty="0" smtClean="0"/>
              <a:t>The “Wild Card” notes that these cards are not for sale</a:t>
            </a:r>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14</a:t>
            </a:fld>
            <a:endParaRPr lang="en-US"/>
          </a:p>
        </p:txBody>
      </p:sp>
    </p:spTree>
    <p:extLst>
      <p:ext uri="{BB962C8B-B14F-4D97-AF65-F5344CB8AC3E}">
        <p14:creationId xmlns:p14="http://schemas.microsoft.com/office/powerpoint/2010/main" val="63819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sample of</a:t>
            </a:r>
            <a:r>
              <a:rPr lang="en-US" dirty="0" smtClean="0"/>
              <a:t> playing cards has been downloaded from James </a:t>
            </a:r>
            <a:r>
              <a:rPr lang="en-US" dirty="0" err="1" smtClean="0"/>
              <a:t>Zeidler</a:t>
            </a:r>
            <a:r>
              <a:rPr lang="en-US" dirty="0" smtClean="0"/>
              <a:t> and Alexandra Wallace, </a:t>
            </a:r>
            <a:r>
              <a:rPr lang="en-US" i="1" dirty="0" smtClean="0"/>
              <a:t>Product Catalog for Cultural Property Protection Planning and Training in the Department of Defense </a:t>
            </a:r>
            <a:r>
              <a:rPr lang="en-US" dirty="0" smtClean="0"/>
              <a:t>(Alexandria, VA: DOD Legacy Resource Management Program), Fall 2010, www.cemml.colostate.edu/assets/pdf/Legacy_CPP_catalog. </a:t>
            </a:r>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15</a:t>
            </a:fld>
            <a:endParaRPr lang="en-US"/>
          </a:p>
        </p:txBody>
      </p:sp>
    </p:spTree>
    <p:extLst>
      <p:ext uri="{BB962C8B-B14F-4D97-AF65-F5344CB8AC3E}">
        <p14:creationId xmlns:p14="http://schemas.microsoft.com/office/powerpoint/2010/main" val="1010546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b="0" dirty="0"/>
              <a:t>Soldier Pocket Card </a:t>
            </a:r>
            <a:r>
              <a:rPr lang="en-US" dirty="0"/>
              <a:t>is intended for carrying in the shoulder pocket of the Battle Dress Uniform for ready-reference information on cultural heritage issues and cultural property protection. It </a:t>
            </a:r>
            <a:r>
              <a:rPr lang="en-US" dirty="0" smtClean="0"/>
              <a:t>is</a:t>
            </a:r>
            <a:r>
              <a:rPr lang="en-US" baseline="0" dirty="0" smtClean="0"/>
              <a:t> available in English, </a:t>
            </a:r>
            <a:r>
              <a:rPr lang="en-US" dirty="0" smtClean="0"/>
              <a:t>German</a:t>
            </a:r>
            <a:r>
              <a:rPr lang="en-US" dirty="0"/>
              <a:t>, Dutch, and Arabic. The card is 6 x 4 inches in size and is printed on pliable and waterproof material. </a:t>
            </a:r>
          </a:p>
          <a:p>
            <a:endParaRPr lang="en-US" dirty="0"/>
          </a:p>
          <a:p>
            <a:r>
              <a:rPr lang="en-US" dirty="0"/>
              <a:t>This card has been downloaded from James </a:t>
            </a:r>
            <a:r>
              <a:rPr lang="en-US" dirty="0" err="1"/>
              <a:t>Zeidler</a:t>
            </a:r>
            <a:r>
              <a:rPr lang="en-US" dirty="0"/>
              <a:t> and Alexandra Wallace, </a:t>
            </a:r>
            <a:r>
              <a:rPr lang="en-US" i="1" dirty="0"/>
              <a:t>Product Catalog for Cultural Property Protection Planning and Training in the Department of Defense </a:t>
            </a:r>
            <a:r>
              <a:rPr lang="en-US" dirty="0"/>
              <a:t>(Alexandria, VA: DOD Legacy Resource Management Program), Fall 2010, </a:t>
            </a:r>
            <a:r>
              <a:rPr lang="en-US" dirty="0" smtClean="0"/>
              <a:t>www.cemml.colostate.edu/assets/pdf/Legacy_CPP_catalog</a:t>
            </a:r>
            <a:r>
              <a:rPr lang="en-US" dirty="0"/>
              <a:t>. </a:t>
            </a:r>
            <a:r>
              <a:rPr lang="en-US" dirty="0" smtClean="0"/>
              <a:t>There is also</a:t>
            </a:r>
            <a:r>
              <a:rPr lang="en-US" baseline="0" dirty="0" smtClean="0"/>
              <a:t> a link to this pocket card in the informational aids section of the Reference Module in this toolbox.</a:t>
            </a:r>
            <a:endParaRPr lang="en-US" dirty="0" smtClean="0"/>
          </a:p>
          <a:p>
            <a:endParaRPr lang="en-US" dirty="0"/>
          </a:p>
        </p:txBody>
      </p:sp>
      <p:sp>
        <p:nvSpPr>
          <p:cNvPr id="4" name="Slide Number Placeholder 3"/>
          <p:cNvSpPr>
            <a:spLocks noGrp="1"/>
          </p:cNvSpPr>
          <p:nvPr>
            <p:ph type="sldNum" sz="quarter" idx="10"/>
          </p:nvPr>
        </p:nvSpPr>
        <p:spPr/>
        <p:txBody>
          <a:bodyPr/>
          <a:lstStyle/>
          <a:p>
            <a:fld id="{CD282287-2BF0-4123-874B-174D37C7F840}" type="slidenum">
              <a:rPr lang="en-US" smtClean="0"/>
              <a:pPr/>
              <a:t>16</a:t>
            </a:fld>
            <a:endParaRPr lang="en-US"/>
          </a:p>
        </p:txBody>
      </p:sp>
    </p:spTree>
    <p:extLst>
      <p:ext uri="{BB962C8B-B14F-4D97-AF65-F5344CB8AC3E}">
        <p14:creationId xmlns:p14="http://schemas.microsoft.com/office/powerpoint/2010/main" val="3670413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A13C6C-4151-4D09-BBB8-7AB5E5315A1D}"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primary international</a:t>
            </a:r>
            <a:r>
              <a:rPr lang="en-US" baseline="0" dirty="0" smtClean="0"/>
              <a:t> resource for cultural heritage sites is the United Nations Educational Scientific and Cultural Organization (UNESCO), www.unesco.org. </a:t>
            </a:r>
            <a:r>
              <a:rPr lang="en-US" dirty="0" smtClean="0"/>
              <a:t>Another</a:t>
            </a:r>
            <a:r>
              <a:rPr lang="en-US" baseline="0" dirty="0" smtClean="0"/>
              <a:t> excellent source of information is www.cchag.org, which includes a downloadable annotated bibliographic database of more than 1,300 books, journals articles and papers, covering historical and cultural property protection in the context of military operations. (The link to this database is under the “in-theater training aids” tab on the home page banner of www.cchag.org.) This website also contains information on what laws may pertain (under the “legal primer” tab of the home page banner).</a:t>
            </a:r>
            <a:endParaRPr 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13416" indent="-274391" eaLnBrk="0" hangingPunct="0">
              <a:defRPr>
                <a:solidFill>
                  <a:schemeClr val="tx1"/>
                </a:solidFill>
                <a:latin typeface="Arial" charset="0"/>
                <a:cs typeface="Arial" charset="0"/>
              </a:defRPr>
            </a:lvl2pPr>
            <a:lvl3pPr marL="1097563" indent="-219512" eaLnBrk="0" hangingPunct="0">
              <a:defRPr>
                <a:solidFill>
                  <a:schemeClr val="tx1"/>
                </a:solidFill>
                <a:latin typeface="Arial" charset="0"/>
                <a:cs typeface="Arial" charset="0"/>
              </a:defRPr>
            </a:lvl3pPr>
            <a:lvl4pPr marL="1536588" indent="-219512" eaLnBrk="0" hangingPunct="0">
              <a:defRPr>
                <a:solidFill>
                  <a:schemeClr val="tx1"/>
                </a:solidFill>
                <a:latin typeface="Arial" charset="0"/>
                <a:cs typeface="Arial" charset="0"/>
              </a:defRPr>
            </a:lvl4pPr>
            <a:lvl5pPr marL="1975613" indent="-219512" eaLnBrk="0" hangingPunct="0">
              <a:defRPr>
                <a:solidFill>
                  <a:schemeClr val="tx1"/>
                </a:solidFill>
                <a:latin typeface="Arial" charset="0"/>
                <a:cs typeface="Arial" charset="0"/>
              </a:defRPr>
            </a:lvl5pPr>
            <a:lvl6pPr marL="2414639" indent="-219512" eaLnBrk="0" fontAlgn="base" hangingPunct="0">
              <a:spcBef>
                <a:spcPct val="0"/>
              </a:spcBef>
              <a:spcAft>
                <a:spcPct val="0"/>
              </a:spcAft>
              <a:defRPr>
                <a:solidFill>
                  <a:schemeClr val="tx1"/>
                </a:solidFill>
                <a:latin typeface="Arial" charset="0"/>
                <a:cs typeface="Arial" charset="0"/>
              </a:defRPr>
            </a:lvl6pPr>
            <a:lvl7pPr marL="2853664" indent="-219512" eaLnBrk="0" fontAlgn="base" hangingPunct="0">
              <a:spcBef>
                <a:spcPct val="0"/>
              </a:spcBef>
              <a:spcAft>
                <a:spcPct val="0"/>
              </a:spcAft>
              <a:defRPr>
                <a:solidFill>
                  <a:schemeClr val="tx1"/>
                </a:solidFill>
                <a:latin typeface="Arial" charset="0"/>
                <a:cs typeface="Arial" charset="0"/>
              </a:defRPr>
            </a:lvl7pPr>
            <a:lvl8pPr marL="3292688" indent="-219512" eaLnBrk="0" fontAlgn="base" hangingPunct="0">
              <a:spcBef>
                <a:spcPct val="0"/>
              </a:spcBef>
              <a:spcAft>
                <a:spcPct val="0"/>
              </a:spcAft>
              <a:defRPr>
                <a:solidFill>
                  <a:schemeClr val="tx1"/>
                </a:solidFill>
                <a:latin typeface="Arial" charset="0"/>
                <a:cs typeface="Arial" charset="0"/>
              </a:defRPr>
            </a:lvl8pPr>
            <a:lvl9pPr marL="3731713" indent="-219512" eaLnBrk="0" fontAlgn="base" hangingPunct="0">
              <a:spcBef>
                <a:spcPct val="0"/>
              </a:spcBef>
              <a:spcAft>
                <a:spcPct val="0"/>
              </a:spcAft>
              <a:defRPr>
                <a:solidFill>
                  <a:schemeClr val="tx1"/>
                </a:solidFill>
                <a:latin typeface="Arial" charset="0"/>
                <a:cs typeface="Arial" charset="0"/>
              </a:defRPr>
            </a:lvl9pPr>
          </a:lstStyle>
          <a:p>
            <a:pPr eaLnBrk="1" hangingPunct="1"/>
            <a:fld id="{EC3726A0-B348-4916-BB7B-ADEB1D4B445E}"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a number of reasons why it is important to protect cultural and historical resources when setting up and operating a base camp. Showing respect and concern for sites that are important to other peoples and cultures enhances our own reputation in the eyes of the host nation and the international community. Demonstrating this awareness and appreciation can contribute to good relations with the host nation; importantly, failing to show such an appreciation can result in serious strains in the relationship. Finally, it is important to consider the value these resources will have to future generations.</a:t>
            </a:r>
          </a:p>
          <a:p>
            <a:pPr eaLnBrk="1" hangingPunct="1">
              <a:spcBef>
                <a:spcPct val="0"/>
              </a:spcBef>
            </a:pPr>
            <a:endParaRPr lang="en-US" dirty="0" smtClean="0"/>
          </a:p>
          <a:p>
            <a:pPr eaLnBrk="1" hangingPunct="1">
              <a:spcBef>
                <a:spcPct val="0"/>
              </a:spcBef>
            </a:pPr>
            <a:r>
              <a:rPr lang="en-US" dirty="0" smtClean="0"/>
              <a:t>This briefing discusses</a:t>
            </a:r>
            <a:r>
              <a:rPr lang="en-US" baseline="0" dirty="0" smtClean="0"/>
              <a:t> </a:t>
            </a:r>
            <a:r>
              <a:rPr lang="en-US" dirty="0" smtClean="0"/>
              <a:t>some of the practices that can be observed to ensure that the protection of cultural property</a:t>
            </a:r>
            <a:r>
              <a:rPr lang="en-US" baseline="0" dirty="0" smtClean="0"/>
              <a:t> </a:t>
            </a:r>
            <a:r>
              <a:rPr lang="en-US" dirty="0" smtClean="0"/>
              <a:t>and historical resources are taken into account. It offers examples of the positive impact that such practices can have, and of the negative impact when these resources are not protected. As many of these examples illustrate, often it is the lack of information—because what is an important site in one culture does not appear to be of any significance to another culture—that can lead to unintended consequences. Having the necessary information available is an important first step. </a:t>
            </a:r>
          </a:p>
          <a:p>
            <a:pPr eaLnBrk="1" hangingPunct="1">
              <a:spcBef>
                <a:spcPct val="0"/>
              </a:spcBef>
            </a:pPr>
            <a:endParaRPr lang="en-US" dirty="0" smtClean="0"/>
          </a:p>
          <a:p>
            <a:pPr eaLnBrk="1" hangingPunct="1">
              <a:spcBef>
                <a:spcPct val="0"/>
              </a:spcBef>
            </a:pPr>
            <a:r>
              <a:rPr lang="en-US" dirty="0" smtClean="0"/>
              <a:t>This briefing emphasizes the importance of having a management process in place to take these considerations into account.</a:t>
            </a:r>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1C63B0-9BDA-4759-B518-C4281BB5C681}"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Cultural property</a:t>
            </a:r>
            <a:r>
              <a:rPr lang="en-US" baseline="0" dirty="0" smtClean="0"/>
              <a:t> a</a:t>
            </a:r>
            <a:r>
              <a:rPr lang="en-US" dirty="0" smtClean="0"/>
              <a:t>nd historical resources include things such as archeological sites, sacred sites (e.g., burial grounds, pilgrimage sites), historic structures and monuments. While “cultural</a:t>
            </a:r>
            <a:r>
              <a:rPr lang="en-US" baseline="0" dirty="0" smtClean="0"/>
              <a:t> considerations</a:t>
            </a:r>
            <a:r>
              <a:rPr lang="en-US" dirty="0" smtClean="0"/>
              <a:t>”</a:t>
            </a:r>
            <a:r>
              <a:rPr lang="en-US" baseline="0" dirty="0" smtClean="0"/>
              <a:t> also include observing proper behavior in that culture (e.g., bowing versus shaking hands, covering one’s head when at a religious site) and otherwise showing respect for foreign cultures, in the case of environmental responsibilities, the focus is on protection of physical property that make up cultural and historical resources. This is the aspect that is the focus of this briefing.</a:t>
            </a:r>
          </a:p>
          <a:p>
            <a:pPr eaLnBrk="1" hangingPunct="1">
              <a:spcBef>
                <a:spcPct val="0"/>
              </a:spcBef>
            </a:pPr>
            <a:endParaRPr lang="en-US" dirty="0" smtClean="0"/>
          </a:p>
          <a:p>
            <a:pPr eaLnBrk="1" hangingPunct="1">
              <a:spcBef>
                <a:spcPct val="0"/>
              </a:spcBef>
            </a:pPr>
            <a:r>
              <a:rPr lang="en-US" dirty="0" smtClean="0"/>
              <a:t>It is important to recognize up front that meeting mission requirements is the paramount task of the military operation, and the threat level will affect the extent to which cultural property protection can be taken into account. What should not be tolerated is the intentional damage and destruction of such sites without any military justification (e.g., soldiers randomly looting a palace). This is distinguished from cases where opposing forces may use cultural sites to hide or protect themselves.</a:t>
            </a:r>
          </a:p>
          <a:p>
            <a:pPr eaLnBrk="1" hangingPunct="1">
              <a:spcBef>
                <a:spcPct val="0"/>
              </a:spcBef>
            </a:pPr>
            <a:endParaRPr lang="en-US" dirty="0" smtClean="0"/>
          </a:p>
          <a:p>
            <a:pPr eaLnBrk="1" hangingPunct="1">
              <a:spcBef>
                <a:spcPct val="0"/>
              </a:spcBef>
            </a:pPr>
            <a:r>
              <a:rPr lang="en-US" dirty="0" smtClean="0"/>
              <a:t>This slide lists a number of the reasons why it is important to care about the protection of these resources. This information is important to convey to all deploying forces. Inadvertent damage to significant cultural property or historic resources can complicate the attainment of the desired strategic end state through the loss of political goodwill, negative public image, and increased overall cost. In cases</a:t>
            </a:r>
            <a:r>
              <a:rPr lang="en-US" baseline="0" dirty="0" smtClean="0"/>
              <a:t> of internationally recognized cultural sites, there can also be legal implications if they are damaged.</a:t>
            </a: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A13C6C-4151-4D09-BBB8-7AB5E5315A1D}"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US" sz="1100" dirty="0"/>
              <a:t>There are a number of international documents governing the protection of cultural property. Most important is the 1954 Hague Convention. It should be carefully read in its entirety. </a:t>
            </a:r>
          </a:p>
          <a:p>
            <a:pPr defTabSz="877958">
              <a:spcBef>
                <a:spcPct val="0"/>
              </a:spcBef>
              <a:defRPr/>
            </a:pPr>
            <a:r>
              <a:rPr lang="en-US" sz="1100" dirty="0"/>
              <a:t>Furthermore, the Geneva Convention of 1949 and its additional protocols I and II (1977) affirm that the “protection of cultural property within an operations area is a legal obligation under international law; prohibit use of cultural property for any military purpose that is likely to expose it to destruction or damage, and forbid directly any act of hostility against such property, unless imperative military necessity” so dictates</a:t>
            </a:r>
            <a:r>
              <a:rPr lang="en-US" sz="1100" dirty="0" smtClean="0"/>
              <a:t>.</a:t>
            </a:r>
          </a:p>
          <a:p>
            <a:pPr defTabSz="877958">
              <a:spcBef>
                <a:spcPct val="0"/>
              </a:spcBef>
              <a:defRPr/>
            </a:pPr>
            <a:endParaRPr lang="en-US" sz="1100" dirty="0"/>
          </a:p>
          <a:p>
            <a:pPr eaLnBrk="1" hangingPunct="1">
              <a:spcBef>
                <a:spcPct val="0"/>
              </a:spcBef>
            </a:pPr>
            <a:r>
              <a:rPr lang="en-US" sz="1100" dirty="0"/>
              <a:t>In addition, the </a:t>
            </a:r>
            <a:r>
              <a:rPr lang="sv-SE" sz="1100" dirty="0"/>
              <a:t>Secretary-General’s Bulletin on the Observance by United Nations Forces of International Humanitarian Law (ST/SGB/1999/13), </a:t>
            </a:r>
            <a:r>
              <a:rPr lang="en-US" sz="1100" dirty="0"/>
              <a:t>paragraph 6.6, </a:t>
            </a:r>
            <a:r>
              <a:rPr lang="sv-SE" sz="1100" dirty="0"/>
              <a:t>states that:</a:t>
            </a:r>
          </a:p>
          <a:p>
            <a:pPr eaLnBrk="1" hangingPunct="1">
              <a:spcBef>
                <a:spcPct val="0"/>
              </a:spcBef>
            </a:pPr>
            <a:r>
              <a:rPr lang="sv-SE" sz="1100" dirty="0"/>
              <a:t>”the United Nations force is prohibited from attacking monuments of art, architecture or history, archaeological sites, works of art, places of worship and museums and libraries which constitute the cultural or spiritual heritage of peoples. In its area of operations, the United Nations force shall not use such cultural property or their immediate surroundings for purposes which might expose them to destruction or damage. </a:t>
            </a:r>
            <a:r>
              <a:rPr lang="sv-SE" sz="1100" dirty="0" smtClean="0"/>
              <a:t>Theft</a:t>
            </a:r>
            <a:r>
              <a:rPr lang="sv-SE" sz="1100" dirty="0"/>
              <a:t>, pillage</a:t>
            </a:r>
            <a:r>
              <a:rPr lang="sv-SE" sz="1100" dirty="0" smtClean="0"/>
              <a:t>, misappropriation </a:t>
            </a:r>
            <a:r>
              <a:rPr lang="sv-SE" sz="1100" dirty="0"/>
              <a:t>and any act of vandalism directed against cultural </a:t>
            </a:r>
            <a:r>
              <a:rPr lang="sv-SE" sz="1100" dirty="0" smtClean="0"/>
              <a:t>property is </a:t>
            </a:r>
            <a:r>
              <a:rPr lang="sv-SE" sz="1100" dirty="0"/>
              <a:t>strictly prohibited</a:t>
            </a:r>
            <a:r>
              <a:rPr lang="sv-SE" sz="1100" dirty="0" smtClean="0"/>
              <a:t>.”</a:t>
            </a:r>
          </a:p>
          <a:p>
            <a:pPr eaLnBrk="1" hangingPunct="1">
              <a:spcBef>
                <a:spcPct val="0"/>
              </a:spcBef>
            </a:pPr>
            <a:endParaRPr lang="sv-SE" sz="1100" dirty="0" smtClean="0"/>
          </a:p>
          <a:p>
            <a:pPr marL="0" marR="0" lvl="1" indent="0" algn="l" defTabSz="914400" rtl="0" eaLnBrk="1" fontAlgn="auto" latinLnBrk="0" hangingPunct="1">
              <a:lnSpc>
                <a:spcPct val="100000"/>
              </a:lnSpc>
              <a:spcBef>
                <a:spcPct val="0"/>
              </a:spcBef>
              <a:spcAft>
                <a:spcPts val="0"/>
              </a:spcAft>
              <a:buClrTx/>
              <a:buSzTx/>
              <a:buFontTx/>
              <a:buNone/>
              <a:tabLst/>
              <a:defRPr/>
            </a:pPr>
            <a:r>
              <a:rPr lang="sv-SE" sz="1100" dirty="0" smtClean="0"/>
              <a:t>Among</a:t>
            </a:r>
            <a:r>
              <a:rPr lang="sv-SE" sz="1100" baseline="0" dirty="0" smtClean="0"/>
              <a:t> the NATO documents that should be consulted are: NATO Standardization Agreement (</a:t>
            </a:r>
            <a:r>
              <a:rPr lang="sv-SE" sz="1100" dirty="0" smtClean="0"/>
              <a:t>STANAG) </a:t>
            </a:r>
            <a:r>
              <a:rPr lang="sv-SE" sz="1100" dirty="0"/>
              <a:t>2581, </a:t>
            </a:r>
            <a:r>
              <a:rPr lang="sv-SE" sz="1100" i="1" dirty="0" smtClean="0"/>
              <a:t>AJEPP-1 Environmental </a:t>
            </a:r>
            <a:r>
              <a:rPr lang="sv-SE" sz="1100" i="1" dirty="0"/>
              <a:t>Protection Standards and Norms for Military Compounds in NATO </a:t>
            </a:r>
            <a:r>
              <a:rPr lang="sv-SE" sz="1100" i="1" dirty="0" smtClean="0"/>
              <a:t>Operations,</a:t>
            </a:r>
            <a:r>
              <a:rPr lang="sv-SE" sz="1100" i="1" baseline="0" dirty="0" smtClean="0"/>
              <a:t> </a:t>
            </a:r>
            <a:r>
              <a:rPr lang="sv-SE" sz="1100" dirty="0" smtClean="0"/>
              <a:t>September 2011; STANAG 7141,</a:t>
            </a:r>
            <a:r>
              <a:rPr lang="sv-SE" sz="1100" baseline="0" dirty="0" smtClean="0"/>
              <a:t> </a:t>
            </a:r>
            <a:r>
              <a:rPr lang="sv-SE" sz="1100" dirty="0" smtClean="0"/>
              <a:t>ed.</a:t>
            </a:r>
            <a:r>
              <a:rPr lang="sv-SE" sz="1100" baseline="0" dirty="0" smtClean="0"/>
              <a:t> 5, </a:t>
            </a:r>
            <a:r>
              <a:rPr lang="sv-SE" sz="1100" i="1" baseline="0" dirty="0" smtClean="0"/>
              <a:t>Joint NATO Doctrine for Environmental Protection during NATO-led Military Activities,</a:t>
            </a:r>
            <a:r>
              <a:rPr lang="sv-SE" sz="1100" baseline="0" dirty="0" smtClean="0"/>
              <a:t> December 2008; and Annex J (”Cultural and Historical Resource Management”) o</a:t>
            </a:r>
            <a:r>
              <a:rPr lang="sv-SE" sz="1100" dirty="0" smtClean="0"/>
              <a:t>f </a:t>
            </a:r>
            <a:r>
              <a:rPr lang="en-US" sz="1100" dirty="0" smtClean="0"/>
              <a:t>NATO STANAG 2582, ed. 1, </a:t>
            </a:r>
            <a:r>
              <a:rPr lang="en-US" sz="1100" i="1" dirty="0" smtClean="0"/>
              <a:t>AJEPP-2 Best Environmental Protection Practices for Military Compounds in NATO Operations</a:t>
            </a:r>
            <a:r>
              <a:rPr lang="en-US" sz="1100" dirty="0" smtClean="0"/>
              <a:t>, September 2011</a:t>
            </a:r>
            <a:endParaRPr lang="sv-SE" sz="1100" dirty="0"/>
          </a:p>
          <a:p>
            <a:pPr eaLnBrk="1" hangingPunct="1">
              <a:spcBef>
                <a:spcPct val="0"/>
              </a:spcBef>
            </a:pPr>
            <a:endParaRPr lang="sv-SE" sz="1100" b="1" dirty="0"/>
          </a:p>
          <a:p>
            <a:pPr eaLnBrk="1" hangingPunct="1">
              <a:lnSpc>
                <a:spcPct val="80000"/>
              </a:lnSpc>
              <a:spcBef>
                <a:spcPct val="0"/>
              </a:spcBef>
            </a:pPr>
            <a:r>
              <a:rPr lang="sv-SE" sz="1100" dirty="0"/>
              <a:t>A distinctive blue and white graphical symbol — designed to be visible from great distances, even from satellite photos — is the only type of marking recognized under international law for protecting cultural property during a period of armed conflict.  Use of the Blue Shield is defined in Articles 16 and 17 of The 1954 Hague Convention. This Blue Shield is to cultural property what the Red Cross or Red Crescent is to people. The symbol means: "this requires protection."</a:t>
            </a:r>
            <a:br>
              <a:rPr lang="sv-SE" sz="1100" dirty="0"/>
            </a:br>
            <a:endParaRPr lang="sv-SE" sz="1100" dirty="0" smtClean="0"/>
          </a:p>
          <a:p>
            <a:pPr marL="0" marR="0" indent="0" algn="l" defTabSz="914400" rtl="0" eaLnBrk="1" fontAlgn="auto" latinLnBrk="0" hangingPunct="1">
              <a:lnSpc>
                <a:spcPct val="80000"/>
              </a:lnSpc>
              <a:spcBef>
                <a:spcPct val="0"/>
              </a:spcBef>
              <a:spcAft>
                <a:spcPts val="0"/>
              </a:spcAft>
              <a:buClrTx/>
              <a:buSzTx/>
              <a:buFontTx/>
              <a:buNone/>
              <a:tabLst/>
              <a:defRPr/>
            </a:pPr>
            <a:r>
              <a:rPr lang="sv-SE" sz="1100" dirty="0" smtClean="0"/>
              <a:t>For country-by-country</a:t>
            </a:r>
            <a:r>
              <a:rPr lang="sv-SE" sz="1100" baseline="0" dirty="0" smtClean="0"/>
              <a:t> information, </a:t>
            </a:r>
            <a:r>
              <a:rPr lang="en-US" sz="1100" dirty="0" smtClean="0"/>
              <a:t>United Nations Educational Scientific and Cultural Organization (</a:t>
            </a:r>
            <a:r>
              <a:rPr lang="sv-SE" sz="1100" dirty="0" smtClean="0"/>
              <a:t>UNESCO) has developed a database of national</a:t>
            </a:r>
            <a:r>
              <a:rPr lang="sv-SE" sz="1100" baseline="0" dirty="0" smtClean="0"/>
              <a:t> cultural heritage laws. This database can be accessed through www.cchag.org, under the ”Legal Primer” tab on the top banner.</a:t>
            </a:r>
            <a:endParaRPr lang="sv-SE" sz="1100" dirty="0" smtClean="0"/>
          </a:p>
          <a:p>
            <a:pPr eaLnBrk="1" hangingPunct="1">
              <a:lnSpc>
                <a:spcPct val="80000"/>
              </a:lnSpc>
              <a:spcBef>
                <a:spcPct val="0"/>
              </a:spcBef>
            </a:pPr>
            <a:endParaRPr lang="en-US" sz="1100" dirty="0"/>
          </a:p>
          <a:p>
            <a:pPr eaLnBrk="1" hangingPunct="1">
              <a:spcBef>
                <a:spcPct val="0"/>
              </a:spcBef>
            </a:pPr>
            <a:endParaRPr lang="en-US" sz="1100"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5079B3-8CF5-4652-BD48-259DE59C0695}"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eaLnBrk="1" hangingPunct="1">
              <a:spcBef>
                <a:spcPct val="0"/>
              </a:spcBef>
            </a:pPr>
            <a:r>
              <a:rPr lang="en-US" dirty="0" smtClean="0"/>
              <a:t>Assuming there is no cultural affairs officer with the deploying troops, the responsibility for cultural and historical protection will likely fall to the environmental officer (EO). It will be important to do whatever research is possible ideally before deployment, to be aware of what cultural property sites might be in the deployment area. This slide lists a number of the preparatory steps that should be taken to develop this baseline knowledge. The EO should first access intelligence</a:t>
            </a:r>
            <a:r>
              <a:rPr lang="en-US" baseline="0" dirty="0" smtClean="0"/>
              <a:t> and other information from his military organization and other government entities. This information can be supplemented with publically accessible documents and websites. </a:t>
            </a:r>
            <a:r>
              <a:rPr lang="en-US" dirty="0" smtClean="0"/>
              <a:t>A good website for cultural training in recent deployment areas (as of 2017, there are sections on Iraq, Afghanistan and Egypt) is at www.cemml.colostate.edu/cultural/cptraining.html.</a:t>
            </a:r>
          </a:p>
          <a:p>
            <a:pPr eaLnBrk="1" hangingPunct="1">
              <a:spcBef>
                <a:spcPct val="0"/>
              </a:spcBef>
            </a:pPr>
            <a:endParaRPr lang="en-US" dirty="0" smtClean="0"/>
          </a:p>
          <a:p>
            <a:pPr eaLnBrk="1" hangingPunct="1">
              <a:spcBef>
                <a:spcPct val="0"/>
              </a:spcBef>
            </a:pPr>
            <a:r>
              <a:rPr lang="en-US" dirty="0" smtClean="0"/>
              <a:t>Subject matter expertise about the region where the base is being set up (and in the area of military operations) may be found at the local and national level in the host country (e.g., museum personnel, academics, cultural departments within the government). There may also be SMEs in your own country or in international organizations such as the United Nations Educational Scientific and Cultural Organization (UNESCO), www.unesco.org. For example, UNESCO</a:t>
            </a:r>
            <a:r>
              <a:rPr lang="en-US" baseline="0" dirty="0" smtClean="0"/>
              <a:t> has published the World Heritage Atlas and publishes a magazine series, World Heritage Review. A useful general reference source is the </a:t>
            </a:r>
            <a:r>
              <a:rPr lang="en-US" i="1" baseline="0" dirty="0" smtClean="0"/>
              <a:t>CIA World </a:t>
            </a:r>
            <a:r>
              <a:rPr lang="en-US" i="1" baseline="0" dirty="0" err="1" smtClean="0"/>
              <a:t>Factbook</a:t>
            </a:r>
            <a:r>
              <a:rPr lang="en-US" baseline="0" dirty="0" smtClean="0"/>
              <a:t>, https://www.cia.gov/library/publications/the-world-factbook, which is searchable by region and individual countries</a:t>
            </a:r>
            <a:r>
              <a:rPr lang="en-US" dirty="0" smtClean="0"/>
              <a:t>.</a:t>
            </a:r>
          </a:p>
          <a:p>
            <a:pPr eaLnBrk="1" hangingPunct="1">
              <a:spcBef>
                <a:spcPct val="0"/>
              </a:spcBef>
            </a:pPr>
            <a:endParaRPr lang="en-US" dirty="0" smtClean="0"/>
          </a:p>
          <a:p>
            <a:pPr eaLnBrk="1" hangingPunct="1">
              <a:spcBef>
                <a:spcPct val="0"/>
              </a:spcBef>
            </a:pPr>
            <a:r>
              <a:rPr lang="en-US" dirty="0" smtClean="0"/>
              <a:t>Once the initial baseline of information is available—both for the base and the area of operations—it is important to keep the base commander apprised of any updates to this information to ensure proper guidance is given to all the troops. The main principles for the troops should be to: avoid adverse impacts if possible; minimize damage if complete avoidance is not possible; when property is damaged, take appropriate action; and maximize respect for these resources. (These points are taken from, and more fully defined</a:t>
            </a:r>
            <a:r>
              <a:rPr lang="en-US" baseline="0" dirty="0" smtClean="0"/>
              <a:t> in,</a:t>
            </a:r>
            <a:r>
              <a:rPr lang="en-US" dirty="0" smtClean="0"/>
              <a:t> </a:t>
            </a:r>
            <a:r>
              <a:rPr lang="en-US" sz="1200" dirty="0" smtClean="0"/>
              <a:t>Laurie Rush, ed.,</a:t>
            </a:r>
            <a:r>
              <a:rPr lang="en-US" sz="1200" baseline="0" dirty="0" smtClean="0"/>
              <a:t> </a:t>
            </a:r>
            <a:r>
              <a:rPr lang="en-US" sz="1200" i="1" baseline="0" dirty="0" smtClean="0"/>
              <a:t>Archaeology, Cultural Property and the Military </a:t>
            </a:r>
            <a:r>
              <a:rPr lang="en-US" sz="1200" baseline="0" dirty="0" smtClean="0"/>
              <a:t>(Newcastle University: International Centre for Cultural and Heritage Studies, October 2010</a:t>
            </a:r>
            <a:r>
              <a:rPr lang="en-US" dirty="0" smtClean="0"/>
              <a:t>).</a:t>
            </a:r>
          </a:p>
          <a:p>
            <a:pPr eaLnBrk="1" hangingPunct="1">
              <a:spcBef>
                <a:spcPct val="0"/>
              </a:spcBef>
            </a:pPr>
            <a:endParaRPr lang="en-US" dirty="0" smtClean="0"/>
          </a:p>
          <a:p>
            <a:pPr eaLnBrk="1" hangingPunct="1">
              <a:spcBef>
                <a:spcPct val="0"/>
              </a:spcBef>
            </a:pPr>
            <a:r>
              <a:rPr lang="en-US" dirty="0" smtClean="0"/>
              <a:t>Finally, when either transferring the base to another command or when closing the base, it is important to document all the information: what cultural property resources exist (at the base and in the area), their condition, any actions taken to repair any damage, etc.</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869B55-1C77-41C9-BED6-F3FFBC606CE8}"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7958">
              <a:defRPr/>
            </a:pPr>
            <a:r>
              <a:rPr lang="en-US" dirty="0" smtClean="0"/>
              <a:t>This slide is an example of </a:t>
            </a:r>
            <a:r>
              <a:rPr lang="en-US" baseline="0" dirty="0" smtClean="0"/>
              <a:t>a decision-making flowchart for addressing potential cultural resources at a base camp. It is adapted from </a:t>
            </a:r>
            <a:r>
              <a:rPr lang="en-US" dirty="0" smtClean="0"/>
              <a:t>Appendix</a:t>
            </a:r>
            <a:r>
              <a:rPr lang="en-US" baseline="0" dirty="0" smtClean="0"/>
              <a:t> K of U.S. Central Command (CENTCOM), Regulation 200-2, </a:t>
            </a:r>
            <a:r>
              <a:rPr lang="en-US" i="1" dirty="0" smtClean="0"/>
              <a:t>CENTCOM Contingency Environmental Guidance </a:t>
            </a:r>
            <a:r>
              <a:rPr lang="en-US" i="0" dirty="0" smtClean="0"/>
              <a:t>and </a:t>
            </a:r>
            <a:r>
              <a:rPr lang="en-US" sz="1200" dirty="0" smtClean="0"/>
              <a:t>Laurie Rush, “The Cultural Minefield: A Manual on Cultural Property Protection for the Operator Forward.”</a:t>
            </a:r>
            <a:endParaRPr lang="en-US" i="1" dirty="0" smtClean="0"/>
          </a:p>
        </p:txBody>
      </p:sp>
      <p:sp>
        <p:nvSpPr>
          <p:cNvPr id="4" name="Slide Number Placeholder 3"/>
          <p:cNvSpPr>
            <a:spLocks noGrp="1"/>
          </p:cNvSpPr>
          <p:nvPr>
            <p:ph type="sldNum" sz="quarter" idx="10"/>
          </p:nvPr>
        </p:nvSpPr>
        <p:spPr/>
        <p:txBody>
          <a:bodyPr/>
          <a:lstStyle/>
          <a:p>
            <a:fld id="{CD282287-2BF0-4123-874B-174D37C7F840}" type="slidenum">
              <a:rPr lang="en-US" smtClean="0"/>
              <a:pPr/>
              <a:t>7</a:t>
            </a:fld>
            <a:endParaRPr lang="en-US"/>
          </a:p>
        </p:txBody>
      </p:sp>
    </p:spTree>
    <p:extLst>
      <p:ext uri="{BB962C8B-B14F-4D97-AF65-F5344CB8AC3E}">
        <p14:creationId xmlns:p14="http://schemas.microsoft.com/office/powerpoint/2010/main" val="25028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learning about the culture, familiarize yourself with different types of cultural sites and monuments in that area. An important source for information of recognized sites is UNESCO. A list of sites is found at http://whc.unesco.org/en/list.</a:t>
            </a:r>
            <a:r>
              <a:rPr lang="en-US" baseline="0" dirty="0" smtClean="0"/>
              <a:t> </a:t>
            </a:r>
            <a:r>
              <a:rPr lang="en-US" dirty="0" smtClean="0"/>
              <a:t>A more complete list of</a:t>
            </a:r>
            <a:r>
              <a:rPr lang="en-US" baseline="0" dirty="0" smtClean="0"/>
              <a:t> “DOs” and “DON’Ts” can be found in </a:t>
            </a:r>
            <a:r>
              <a:rPr lang="en-US" sz="1200" dirty="0" smtClean="0"/>
              <a:t>Laurie Rush, “The Cultural Minefield: A Manual on Cultural Property Protection for the Operator Forward,” </a:t>
            </a:r>
            <a:r>
              <a:rPr lang="en-US" baseline="0" dirty="0" smtClean="0"/>
              <a:t>Appendix 2. </a:t>
            </a:r>
          </a:p>
          <a:p>
            <a:pPr eaLnBrk="1" hangingPunct="1">
              <a:spcBef>
                <a:spcPct val="0"/>
              </a:spcBef>
            </a:pPr>
            <a:endParaRPr lang="en-US" baseline="0" dirty="0" smtClean="0"/>
          </a:p>
          <a:p>
            <a:pPr eaLnBrk="1" hangingPunct="1">
              <a:spcBef>
                <a:spcPct val="0"/>
              </a:spcBef>
            </a:pPr>
            <a:r>
              <a:rPr lang="en-US" baseline="0" dirty="0" smtClean="0"/>
              <a:t>The newspaper clipping on this slide explains one case where local leaders protested that the planned location for the military’s peacekeeping camp was, in fact, a cemetery. Fortunately, this information became known before the troops had started to set up the camp and it was agreed that an alternate location had to be found. </a:t>
            </a:r>
            <a:r>
              <a:rPr lang="en-US" dirty="0" smtClean="0"/>
              <a:t>This case is just one example where</a:t>
            </a:r>
            <a:r>
              <a:rPr lang="en-US" baseline="0" dirty="0" smtClean="0"/>
              <a:t> the</a:t>
            </a:r>
            <a:r>
              <a:rPr lang="en-US" dirty="0" smtClean="0"/>
              <a:t> geography and topography may well not be what it seems. In many cases, areas that look like natural hills or mounds are actually of cultural or historical value. They can be archeological sites that could even have ancient cites or fortresses underneath them. </a:t>
            </a:r>
            <a:r>
              <a:rPr lang="en-US" baseline="0" dirty="0" smtClean="0"/>
              <a:t>The </a:t>
            </a:r>
            <a:r>
              <a:rPr lang="en-US" i="1" baseline="0" dirty="0" smtClean="0"/>
              <a:t>CIA World </a:t>
            </a:r>
            <a:r>
              <a:rPr lang="en-US" i="1" baseline="0" dirty="0" err="1" smtClean="0"/>
              <a:t>Factbook</a:t>
            </a:r>
            <a:r>
              <a:rPr lang="en-US" i="1" baseline="0" dirty="0" smtClean="0"/>
              <a:t> </a:t>
            </a:r>
            <a:r>
              <a:rPr lang="en-US" baseline="0" dirty="0" smtClean="0"/>
              <a:t>is an especially </a:t>
            </a:r>
            <a:r>
              <a:rPr lang="en-US" dirty="0" smtClean="0"/>
              <a:t>good starting point</a:t>
            </a:r>
            <a:r>
              <a:rPr lang="en-US" baseline="0" dirty="0" smtClean="0"/>
              <a:t> for learning about the geography of an area. The U.S. Geological Survey website may also provide some initial information, www.usgs.gov, as might National Geographic and UNESCO.</a:t>
            </a:r>
            <a:endParaRPr lang="en-US" dirty="0" smtClean="0"/>
          </a:p>
          <a:p>
            <a:pPr eaLnBrk="1" hangingPunct="1">
              <a:spcBef>
                <a:spcPct val="0"/>
              </a:spcBef>
            </a:pPr>
            <a:endParaRPr lang="en-US" dirty="0"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B5328B-923F-43FC-840A-2E6F30528C96}"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When you first enter an area with known cultural assets, ask questions as much as possible. If there are known archeological sites, try to identify the governmental institutions and authorities who are responsible for them. Also, try to find the local Civil Affairs officer who may have information or advice. An internet search using the name of the location and “cultural property” may also yield some</a:t>
            </a:r>
            <a:r>
              <a:rPr lang="en-US" baseline="0" dirty="0" smtClean="0"/>
              <a:t> leads on available resources. This is the kind of information that should be included in the Environmental Baseline Survey (EBS).</a:t>
            </a:r>
            <a:endParaRPr lang="en-US" dirty="0" smtClean="0"/>
          </a:p>
          <a:p>
            <a:pPr eaLnBrk="1" hangingPunct="1">
              <a:spcBef>
                <a:spcPct val="0"/>
              </a:spcBef>
            </a:pPr>
            <a:endParaRPr lang="en-US" dirty="0" smtClean="0"/>
          </a:p>
          <a:p>
            <a:pPr eaLnBrk="1" hangingPunct="1">
              <a:spcBef>
                <a:spcPct val="0"/>
              </a:spcBef>
            </a:pPr>
            <a:r>
              <a:rPr lang="en-US" dirty="0" smtClean="0"/>
              <a:t>For experts, try to find host nation authorities or reach back to your own country’s subject matter experts or those in international institutions, especially before beginning any kinds of construction.</a:t>
            </a:r>
          </a:p>
          <a:p>
            <a:pPr eaLnBrk="1" hangingPunct="1">
              <a:spcBef>
                <a:spcPct val="0"/>
              </a:spcBef>
            </a:pPr>
            <a:endParaRPr lang="en-US" dirty="0" smtClean="0"/>
          </a:p>
          <a:p>
            <a:pPr eaLnBrk="1" hangingPunct="1">
              <a:spcBef>
                <a:spcPct val="0"/>
              </a:spcBef>
            </a:pPr>
            <a:r>
              <a:rPr lang="en-US" dirty="0" smtClean="0"/>
              <a:t>When posting</a:t>
            </a:r>
            <a:r>
              <a:rPr lang="en-US" baseline="0" dirty="0" smtClean="0"/>
              <a:t> signs about protected sites, be sure they include the appropriate UN “blue shield” symbol.</a:t>
            </a:r>
            <a:endParaRPr lang="en-US" dirty="0" smtClean="0"/>
          </a:p>
          <a:p>
            <a:pPr eaLnBrk="1" hangingPunct="1">
              <a:spcBef>
                <a:spcPct val="0"/>
              </a:spcBef>
            </a:pPr>
            <a:endParaRPr lang="en-US" dirty="0" smtClean="0"/>
          </a:p>
          <a:p>
            <a:pPr eaLnBrk="1" hangingPunct="1">
              <a:spcBef>
                <a:spcPct val="0"/>
              </a:spcBef>
            </a:pPr>
            <a:r>
              <a:rPr lang="en-US" dirty="0" smtClean="0"/>
              <a:t>If you either see yourself or hear reports of others who are looting or vandalizing sacred or historical sites, report them to the proper authorities.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24AA95-8E55-494F-BCD5-5D6C84113D35}"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6" name="Text Box 4"/>
          <p:cNvSpPr txBox="1">
            <a:spLocks noChangeArrowheads="1"/>
          </p:cNvSpPr>
          <p:nvPr/>
        </p:nvSpPr>
        <p:spPr bwMode="auto">
          <a:xfrm>
            <a:off x="1271136" y="304800"/>
            <a:ext cx="6436249" cy="769441"/>
          </a:xfrm>
          <a:prstGeom prst="rect">
            <a:avLst/>
          </a:prstGeom>
          <a:noFill/>
          <a:ln w="9525">
            <a:noFill/>
            <a:miter lim="800000"/>
            <a:headEnd/>
            <a:tailEnd/>
          </a:ln>
          <a:effectLst/>
        </p:spPr>
        <p:txBody>
          <a:bodyPr wrap="none">
            <a:spAutoFit/>
          </a:bodyPr>
          <a:lstStyle/>
          <a:p>
            <a:pPr algn="ctr" eaLnBrk="0" hangingPunct="0">
              <a:defRPr/>
            </a:pPr>
            <a:r>
              <a:rPr lang="en-US" sz="4400" b="1" i="1" baseline="0" dirty="0" smtClean="0">
                <a:cs typeface="+mn-cs"/>
              </a:rPr>
              <a:t>Environmental Toolbox</a:t>
            </a:r>
            <a:endParaRPr lang="en-US" sz="4400" b="1" i="1" baseline="0" dirty="0">
              <a:cs typeface="+mn-cs"/>
            </a:endParaRPr>
          </a:p>
        </p:txBody>
      </p:sp>
      <p:sp>
        <p:nvSpPr>
          <p:cNvPr id="7" name="Line 5"/>
          <p:cNvSpPr>
            <a:spLocks noChangeShapeType="1"/>
          </p:cNvSpPr>
          <p:nvPr/>
        </p:nvSpPr>
        <p:spPr bwMode="auto">
          <a:xfrm>
            <a:off x="381000" y="1231900"/>
            <a:ext cx="8382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8" name="Text Box 12"/>
          <p:cNvSpPr txBox="1">
            <a:spLocks noChangeArrowheads="1"/>
          </p:cNvSpPr>
          <p:nvPr userDrawn="1"/>
        </p:nvSpPr>
        <p:spPr bwMode="auto">
          <a:xfrm>
            <a:off x="5029200" y="5029200"/>
            <a:ext cx="184150" cy="396875"/>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000" b="1">
              <a:cs typeface="+mn-cs"/>
            </a:endParaRPr>
          </a:p>
        </p:txBody>
      </p:sp>
      <p:pic>
        <p:nvPicPr>
          <p:cNvPr id="12" name="Picture 3" descr="SNURRA_COLOR.jpg"/>
          <p:cNvPicPr>
            <a:picLocks noChangeAspect="1"/>
          </p:cNvPicPr>
          <p:nvPr userDrawn="1"/>
        </p:nvPicPr>
        <p:blipFill>
          <a:blip r:embed="rId2" cstate="print"/>
          <a:srcRect l="5970" r="10448"/>
          <a:stretch>
            <a:fillRect/>
          </a:stretch>
        </p:blipFill>
        <p:spPr bwMode="auto">
          <a:xfrm>
            <a:off x="1752600" y="1447800"/>
            <a:ext cx="5585663" cy="47244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dirty="0" smtClean="0"/>
              <a:t>Click to edit Master title style</a:t>
            </a:r>
            <a:endParaRPr kumimoji="0" lang="en-US" dirty="0"/>
          </a:p>
        </p:txBody>
      </p:sp>
      <p:sp>
        <p:nvSpPr>
          <p:cNvPr id="6" name="Text Placeholder 2"/>
          <p:cNvSpPr>
            <a:spLocks noGrp="1"/>
          </p:cNvSpPr>
          <p:nvPr>
            <p:ph type="body" idx="1"/>
          </p:nvPr>
        </p:nvSpPr>
        <p:spPr>
          <a:xfrm>
            <a:off x="722313" y="2547938"/>
            <a:ext cx="7772400" cy="1338262"/>
          </a:xfrm>
          <a:prstGeom prst="rect">
            <a:avLst/>
          </a:prstGeo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Line 5"/>
          <p:cNvSpPr>
            <a:spLocks noChangeShapeType="1"/>
          </p:cNvSpPr>
          <p:nvPr userDrawn="1"/>
        </p:nvSpPr>
        <p:spPr bwMode="auto">
          <a:xfrm>
            <a:off x="381000" y="2438400"/>
            <a:ext cx="8382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Line 5"/>
          <p:cNvSpPr>
            <a:spLocks noChangeShapeType="1"/>
          </p:cNvSpPr>
          <p:nvPr userDrawn="1"/>
        </p:nvSpPr>
        <p:spPr bwMode="auto">
          <a:xfrm>
            <a:off x="0" y="990600"/>
            <a:ext cx="9144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6" name="Rectangle 5"/>
          <p:cNvSpPr/>
          <p:nvPr userDrawn="1"/>
        </p:nvSpPr>
        <p:spPr>
          <a:xfrm>
            <a:off x="8305800" y="6248400"/>
            <a:ext cx="466794" cy="369332"/>
          </a:xfrm>
          <a:prstGeom prst="rect">
            <a:avLst/>
          </a:prstGeom>
        </p:spPr>
        <p:txBody>
          <a:bodyPr wrap="none">
            <a:spAutoFit/>
          </a:bodyPr>
          <a:lstStyle/>
          <a:p>
            <a:fld id="{D8B21918-02D8-4E08-8842-0B8EFC75ADB1}"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Line 5"/>
          <p:cNvSpPr>
            <a:spLocks noChangeShapeType="1"/>
          </p:cNvSpPr>
          <p:nvPr userDrawn="1"/>
        </p:nvSpPr>
        <p:spPr bwMode="auto">
          <a:xfrm>
            <a:off x="0" y="990600"/>
            <a:ext cx="9144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
        <p:nvSpPr>
          <p:cNvPr id="9" name="Rectangle 8"/>
          <p:cNvSpPr/>
          <p:nvPr userDrawn="1"/>
        </p:nvSpPr>
        <p:spPr>
          <a:xfrm>
            <a:off x="8229600" y="6248400"/>
            <a:ext cx="466794" cy="369332"/>
          </a:xfrm>
          <a:prstGeom prst="rect">
            <a:avLst/>
          </a:prstGeom>
        </p:spPr>
        <p:txBody>
          <a:bodyPr wrap="none">
            <a:spAutoFit/>
          </a:bodyPr>
          <a:lstStyle/>
          <a:p>
            <a:fld id="{D8B21918-02D8-4E08-8842-0B8EFC75ADB1}"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4E39842-C01E-43D0-84E8-CC236595FAB3}" type="datetime1">
              <a:rPr lang="en-US" smtClean="0"/>
              <a:pPr>
                <a:defRPr/>
              </a:pPr>
              <a:t>3/8/2017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pPr>
              <a:defRPr/>
            </a:pPr>
            <a:fld id="{EFA3F6C8-CD94-4427-92F5-714DAC67F4FA}" type="slidenum">
              <a:rPr lang="en-US" smtClean="0"/>
              <a:pPr>
                <a:defRPr/>
              </a:pPr>
              <a:t>‹#›</a:t>
            </a:fld>
            <a:endParaRPr lang="en-US" dirty="0"/>
          </a:p>
        </p:txBody>
      </p:sp>
      <p:sp>
        <p:nvSpPr>
          <p:cNvPr id="7" name="Line 5"/>
          <p:cNvSpPr>
            <a:spLocks noChangeShapeType="1"/>
          </p:cNvSpPr>
          <p:nvPr userDrawn="1"/>
        </p:nvSpPr>
        <p:spPr bwMode="auto">
          <a:xfrm>
            <a:off x="0" y="990600"/>
            <a:ext cx="9144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6E1A491-6E3B-4BC1-9B76-D9E7A7626D87}" type="datetime1">
              <a:rPr lang="en-US" smtClean="0"/>
              <a:pPr>
                <a:defRPr/>
              </a:pPr>
              <a:t>3/8/2017</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24600"/>
            <a:ext cx="2133600" cy="365125"/>
          </a:xfrm>
          <a:prstGeom prst="rect">
            <a:avLst/>
          </a:prstGeom>
        </p:spPr>
        <p:txBody>
          <a:bodyPr/>
          <a:lstStyle>
            <a:lvl1pPr algn="r">
              <a:defRPr/>
            </a:lvl1pPr>
          </a:lstStyle>
          <a:p>
            <a:pPr>
              <a:defRPr/>
            </a:pPr>
            <a:fld id="{E1D518E4-FED5-4B06-95DE-A0A57C3779C9}" type="slidenum">
              <a:rPr lang="en-US" smtClean="0"/>
              <a:pPr>
                <a:defRPr/>
              </a:pPr>
              <a:t>‹#›</a:t>
            </a:fld>
            <a:endParaRPr lang="en-US" dirty="0"/>
          </a:p>
        </p:txBody>
      </p:sp>
      <p:sp>
        <p:nvSpPr>
          <p:cNvPr id="8" name="Line 5"/>
          <p:cNvSpPr>
            <a:spLocks noChangeShapeType="1"/>
          </p:cNvSpPr>
          <p:nvPr userDrawn="1"/>
        </p:nvSpPr>
        <p:spPr bwMode="auto">
          <a:xfrm>
            <a:off x="0" y="990600"/>
            <a:ext cx="9144000" cy="0"/>
          </a:xfrm>
          <a:prstGeom prst="line">
            <a:avLst/>
          </a:prstGeom>
          <a:noFill/>
          <a:ln w="57150">
            <a:solidFill>
              <a:srgbClr val="545612"/>
            </a:solidFill>
            <a:round/>
            <a:headEnd/>
            <a:tailEnd/>
          </a:ln>
          <a:effectLst/>
        </p:spPr>
        <p:txBody>
          <a:bodyPr wrap="none" anchor="ctr"/>
          <a:lstStyle/>
          <a:p>
            <a:pPr eaLnBrk="0" hangingPunct="0">
              <a:defRPr/>
            </a:pPr>
            <a:endParaRPr lang="en-US">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5"/>
          <p:cNvSpPr>
            <a:spLocks noGrp="1" noChangeArrowheads="1"/>
          </p:cNvSpPr>
          <p:nvPr>
            <p:ph type="title"/>
          </p:nvPr>
        </p:nvSpPr>
        <p:spPr bwMode="auto">
          <a:xfrm>
            <a:off x="1066800" y="152400"/>
            <a:ext cx="7010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8" name="Picture 3" descr="SNURRA_COLOR.jpg"/>
          <p:cNvPicPr>
            <a:picLocks noChangeAspect="1"/>
          </p:cNvPicPr>
          <p:nvPr userDrawn="1"/>
        </p:nvPicPr>
        <p:blipFill>
          <a:blip r:embed="rId8" cstate="print"/>
          <a:srcRect r="6250"/>
          <a:stretch>
            <a:fillRect/>
          </a:stretch>
        </p:blipFill>
        <p:spPr bwMode="auto">
          <a:xfrm>
            <a:off x="0" y="76200"/>
            <a:ext cx="1143000" cy="86190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711" r:id="rId2"/>
    <p:sldLayoutId id="2147483712" r:id="rId3"/>
    <p:sldLayoutId id="2147483713" r:id="rId4"/>
    <p:sldLayoutId id="2147483715" r:id="rId5"/>
    <p:sldLayoutId id="2147483716" r:id="rId6"/>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600" b="1">
          <a:solidFill>
            <a:schemeClr val="tx1"/>
          </a:solidFill>
          <a:latin typeface="+mj-lt"/>
          <a:ea typeface="+mj-ea"/>
          <a:cs typeface="+mj-cs"/>
        </a:defRPr>
      </a:lvl1pPr>
      <a:lvl2pPr algn="ctr" rtl="0" eaLnBrk="1" fontAlgn="base" hangingPunct="1">
        <a:spcBef>
          <a:spcPct val="0"/>
        </a:spcBef>
        <a:spcAft>
          <a:spcPct val="0"/>
        </a:spcAft>
        <a:defRPr sz="3600" b="1">
          <a:solidFill>
            <a:schemeClr val="folHlink"/>
          </a:solidFill>
          <a:latin typeface="Arial" charset="0"/>
        </a:defRPr>
      </a:lvl2pPr>
      <a:lvl3pPr algn="ctr" rtl="0" eaLnBrk="1" fontAlgn="base" hangingPunct="1">
        <a:spcBef>
          <a:spcPct val="0"/>
        </a:spcBef>
        <a:spcAft>
          <a:spcPct val="0"/>
        </a:spcAft>
        <a:defRPr sz="3600" b="1">
          <a:solidFill>
            <a:schemeClr val="folHlink"/>
          </a:solidFill>
          <a:latin typeface="Arial" charset="0"/>
        </a:defRPr>
      </a:lvl3pPr>
      <a:lvl4pPr algn="ctr" rtl="0" eaLnBrk="1" fontAlgn="base" hangingPunct="1">
        <a:spcBef>
          <a:spcPct val="0"/>
        </a:spcBef>
        <a:spcAft>
          <a:spcPct val="0"/>
        </a:spcAft>
        <a:defRPr sz="3600" b="1">
          <a:solidFill>
            <a:schemeClr val="folHlink"/>
          </a:solidFill>
          <a:latin typeface="Arial" charset="0"/>
        </a:defRPr>
      </a:lvl4pPr>
      <a:lvl5pPr algn="ctr" rtl="0" eaLnBrk="1" fontAlgn="base" hangingPunct="1">
        <a:spcBef>
          <a:spcPct val="0"/>
        </a:spcBef>
        <a:spcAft>
          <a:spcPct val="0"/>
        </a:spcAft>
        <a:defRPr sz="3600" b="1">
          <a:solidFill>
            <a:schemeClr val="folHlink"/>
          </a:solidFill>
          <a:latin typeface="Arial" charset="0"/>
        </a:defRPr>
      </a:lvl5pPr>
      <a:lvl6pPr marL="455272" algn="ctr" rtl="0" eaLnBrk="1" fontAlgn="base" hangingPunct="1">
        <a:spcBef>
          <a:spcPct val="0"/>
        </a:spcBef>
        <a:spcAft>
          <a:spcPct val="0"/>
        </a:spcAft>
        <a:defRPr sz="3600" b="1">
          <a:solidFill>
            <a:schemeClr val="folHlink"/>
          </a:solidFill>
          <a:latin typeface="Arial" charset="0"/>
        </a:defRPr>
      </a:lvl6pPr>
      <a:lvl7pPr marL="910544" algn="ctr" rtl="0" eaLnBrk="1" fontAlgn="base" hangingPunct="1">
        <a:spcBef>
          <a:spcPct val="0"/>
        </a:spcBef>
        <a:spcAft>
          <a:spcPct val="0"/>
        </a:spcAft>
        <a:defRPr sz="3600" b="1">
          <a:solidFill>
            <a:schemeClr val="folHlink"/>
          </a:solidFill>
          <a:latin typeface="Arial" charset="0"/>
        </a:defRPr>
      </a:lvl7pPr>
      <a:lvl8pPr marL="1365819" algn="ctr" rtl="0" eaLnBrk="1" fontAlgn="base" hangingPunct="1">
        <a:spcBef>
          <a:spcPct val="0"/>
        </a:spcBef>
        <a:spcAft>
          <a:spcPct val="0"/>
        </a:spcAft>
        <a:defRPr sz="3600" b="1">
          <a:solidFill>
            <a:schemeClr val="folHlink"/>
          </a:solidFill>
          <a:latin typeface="Arial" charset="0"/>
        </a:defRPr>
      </a:lvl8pPr>
      <a:lvl9pPr marL="1821090" algn="ctr" rtl="0" eaLnBrk="1" fontAlgn="base" hangingPunct="1">
        <a:spcBef>
          <a:spcPct val="0"/>
        </a:spcBef>
        <a:spcAft>
          <a:spcPct val="0"/>
        </a:spcAft>
        <a:defRPr sz="3600" b="1">
          <a:solidFill>
            <a:schemeClr val="folHlink"/>
          </a:solidFill>
          <a:latin typeface="Arial" charset="0"/>
        </a:defRPr>
      </a:lvl9pPr>
    </p:titleStyle>
    <p:bodyStyle>
      <a:lvl1pPr marL="331788" indent="-331788" algn="l" rtl="0" eaLnBrk="1" fontAlgn="base" hangingPunct="1">
        <a:spcBef>
          <a:spcPct val="20000"/>
        </a:spcBef>
        <a:spcAft>
          <a:spcPct val="0"/>
        </a:spcAft>
        <a:buChar char="•"/>
        <a:defRPr sz="2400">
          <a:solidFill>
            <a:schemeClr val="tx1"/>
          </a:solidFill>
          <a:latin typeface="+mn-lt"/>
          <a:ea typeface="+mn-ea"/>
          <a:cs typeface="+mn-cs"/>
        </a:defRPr>
      </a:lvl1pPr>
      <a:lvl2pPr marL="730250" indent="-274638" algn="l" rtl="0" eaLnBrk="1" fontAlgn="base" hangingPunct="1">
        <a:spcBef>
          <a:spcPct val="20000"/>
        </a:spcBef>
        <a:spcAft>
          <a:spcPct val="0"/>
        </a:spcAft>
        <a:buChar char="•"/>
        <a:defRPr sz="2200">
          <a:solidFill>
            <a:schemeClr val="tx1"/>
          </a:solidFill>
          <a:latin typeface="+mn-lt"/>
        </a:defRPr>
      </a:lvl2pPr>
      <a:lvl3pPr marL="1130300" indent="-217488" algn="l" rtl="0" eaLnBrk="1" fontAlgn="base" hangingPunct="1">
        <a:spcBef>
          <a:spcPct val="20000"/>
        </a:spcBef>
        <a:spcAft>
          <a:spcPct val="0"/>
        </a:spcAft>
        <a:buChar char="•"/>
        <a:defRPr>
          <a:solidFill>
            <a:schemeClr val="tx1"/>
          </a:solidFill>
          <a:latin typeface="+mn-lt"/>
        </a:defRPr>
      </a:lvl3pPr>
      <a:lvl4pPr marL="1585913" indent="-217488" algn="l" rtl="0" eaLnBrk="1" fontAlgn="base" hangingPunct="1">
        <a:spcBef>
          <a:spcPct val="20000"/>
        </a:spcBef>
        <a:spcAft>
          <a:spcPct val="0"/>
        </a:spcAft>
        <a:defRPr>
          <a:solidFill>
            <a:schemeClr val="tx1"/>
          </a:solidFill>
          <a:latin typeface="+mn-lt"/>
        </a:defRPr>
      </a:lvl4pPr>
      <a:lvl5pPr marL="2041525" indent="-217488" algn="l" rtl="0" eaLnBrk="1" fontAlgn="base" hangingPunct="1">
        <a:spcBef>
          <a:spcPct val="20000"/>
        </a:spcBef>
        <a:spcAft>
          <a:spcPct val="0"/>
        </a:spcAft>
        <a:buChar char="»"/>
        <a:defRPr>
          <a:solidFill>
            <a:schemeClr val="tx1"/>
          </a:solidFill>
          <a:latin typeface="+mn-lt"/>
        </a:defRPr>
      </a:lvl5pPr>
      <a:lvl6pPr marL="2503999" indent="-227637" algn="l" rtl="0" eaLnBrk="1" fontAlgn="base" hangingPunct="1">
        <a:spcBef>
          <a:spcPct val="20000"/>
        </a:spcBef>
        <a:spcAft>
          <a:spcPct val="0"/>
        </a:spcAft>
        <a:buChar char="»"/>
        <a:defRPr>
          <a:solidFill>
            <a:schemeClr val="tx1"/>
          </a:solidFill>
          <a:latin typeface="+mn-lt"/>
        </a:defRPr>
      </a:lvl6pPr>
      <a:lvl7pPr marL="2959268" indent="-227637" algn="l" rtl="0" eaLnBrk="1" fontAlgn="base" hangingPunct="1">
        <a:spcBef>
          <a:spcPct val="20000"/>
        </a:spcBef>
        <a:spcAft>
          <a:spcPct val="0"/>
        </a:spcAft>
        <a:buChar char="»"/>
        <a:defRPr>
          <a:solidFill>
            <a:schemeClr val="tx1"/>
          </a:solidFill>
          <a:latin typeface="+mn-lt"/>
        </a:defRPr>
      </a:lvl7pPr>
      <a:lvl8pPr marL="3414540" indent="-227637" algn="l" rtl="0" eaLnBrk="1" fontAlgn="base" hangingPunct="1">
        <a:spcBef>
          <a:spcPct val="20000"/>
        </a:spcBef>
        <a:spcAft>
          <a:spcPct val="0"/>
        </a:spcAft>
        <a:buChar char="»"/>
        <a:defRPr>
          <a:solidFill>
            <a:schemeClr val="tx1"/>
          </a:solidFill>
          <a:latin typeface="+mn-lt"/>
        </a:defRPr>
      </a:lvl8pPr>
      <a:lvl9pPr marL="3869808" indent="-227637"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0544" rtl="0" eaLnBrk="1" latinLnBrk="0" hangingPunct="1">
        <a:defRPr sz="1800" kern="1200">
          <a:solidFill>
            <a:schemeClr val="tx1"/>
          </a:solidFill>
          <a:latin typeface="+mn-lt"/>
          <a:ea typeface="+mn-ea"/>
          <a:cs typeface="+mn-cs"/>
        </a:defRPr>
      </a:lvl1pPr>
      <a:lvl2pPr marL="455272" algn="l" defTabSz="910544" rtl="0" eaLnBrk="1" latinLnBrk="0" hangingPunct="1">
        <a:defRPr sz="1800" kern="1200">
          <a:solidFill>
            <a:schemeClr val="tx1"/>
          </a:solidFill>
          <a:latin typeface="+mn-lt"/>
          <a:ea typeface="+mn-ea"/>
          <a:cs typeface="+mn-cs"/>
        </a:defRPr>
      </a:lvl2pPr>
      <a:lvl3pPr marL="910544" algn="l" defTabSz="910544" rtl="0" eaLnBrk="1" latinLnBrk="0" hangingPunct="1">
        <a:defRPr sz="1800" kern="1200">
          <a:solidFill>
            <a:schemeClr val="tx1"/>
          </a:solidFill>
          <a:latin typeface="+mn-lt"/>
          <a:ea typeface="+mn-ea"/>
          <a:cs typeface="+mn-cs"/>
        </a:defRPr>
      </a:lvl3pPr>
      <a:lvl4pPr marL="1365819" algn="l" defTabSz="910544" rtl="0" eaLnBrk="1" latinLnBrk="0" hangingPunct="1">
        <a:defRPr sz="1800" kern="1200">
          <a:solidFill>
            <a:schemeClr val="tx1"/>
          </a:solidFill>
          <a:latin typeface="+mn-lt"/>
          <a:ea typeface="+mn-ea"/>
          <a:cs typeface="+mn-cs"/>
        </a:defRPr>
      </a:lvl4pPr>
      <a:lvl5pPr marL="1821090" algn="l" defTabSz="910544" rtl="0" eaLnBrk="1" latinLnBrk="0" hangingPunct="1">
        <a:defRPr sz="1800" kern="1200">
          <a:solidFill>
            <a:schemeClr val="tx1"/>
          </a:solidFill>
          <a:latin typeface="+mn-lt"/>
          <a:ea typeface="+mn-ea"/>
          <a:cs typeface="+mn-cs"/>
        </a:defRPr>
      </a:lvl5pPr>
      <a:lvl6pPr marL="2276357" algn="l" defTabSz="910544" rtl="0" eaLnBrk="1" latinLnBrk="0" hangingPunct="1">
        <a:defRPr sz="1800" kern="1200">
          <a:solidFill>
            <a:schemeClr val="tx1"/>
          </a:solidFill>
          <a:latin typeface="+mn-lt"/>
          <a:ea typeface="+mn-ea"/>
          <a:cs typeface="+mn-cs"/>
        </a:defRPr>
      </a:lvl6pPr>
      <a:lvl7pPr marL="2731633" algn="l" defTabSz="910544" rtl="0" eaLnBrk="1" latinLnBrk="0" hangingPunct="1">
        <a:defRPr sz="1800" kern="1200">
          <a:solidFill>
            <a:schemeClr val="tx1"/>
          </a:solidFill>
          <a:latin typeface="+mn-lt"/>
          <a:ea typeface="+mn-ea"/>
          <a:cs typeface="+mn-cs"/>
        </a:defRPr>
      </a:lvl7pPr>
      <a:lvl8pPr marL="3186905" algn="l" defTabSz="910544" rtl="0" eaLnBrk="1" latinLnBrk="0" hangingPunct="1">
        <a:defRPr sz="1800" kern="1200">
          <a:solidFill>
            <a:schemeClr val="tx1"/>
          </a:solidFill>
          <a:latin typeface="+mn-lt"/>
          <a:ea typeface="+mn-ea"/>
          <a:cs typeface="+mn-cs"/>
        </a:defRPr>
      </a:lvl8pPr>
      <a:lvl9pPr marL="3642180" algn="l" defTabSz="9105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00050" y="152400"/>
            <a:ext cx="8229600" cy="762000"/>
          </a:xfrm>
        </p:spPr>
        <p:txBody>
          <a:bodyPr/>
          <a:lstStyle/>
          <a:p>
            <a:pPr eaLnBrk="1" hangingPunct="1"/>
            <a:r>
              <a:rPr lang="en-US" smtClean="0"/>
              <a:t>What You Should NOT Do</a:t>
            </a:r>
          </a:p>
        </p:txBody>
      </p:sp>
      <p:sp>
        <p:nvSpPr>
          <p:cNvPr id="9219" name="Content Placeholder 2"/>
          <p:cNvSpPr>
            <a:spLocks noGrp="1"/>
          </p:cNvSpPr>
          <p:nvPr>
            <p:ph sz="half" idx="1"/>
          </p:nvPr>
        </p:nvSpPr>
        <p:spPr>
          <a:xfrm>
            <a:off x="457200" y="1066800"/>
            <a:ext cx="4419600" cy="5257800"/>
          </a:xfrm>
        </p:spPr>
        <p:txBody>
          <a:bodyPr/>
          <a:lstStyle/>
          <a:p>
            <a:pPr marL="0" indent="0" eaLnBrk="1" hangingPunct="1">
              <a:buNone/>
            </a:pPr>
            <a:r>
              <a:rPr lang="en-US" sz="2200" dirty="0" smtClean="0"/>
              <a:t>While </a:t>
            </a:r>
            <a:r>
              <a:rPr lang="en-US" sz="2200" dirty="0"/>
              <a:t>r</a:t>
            </a:r>
            <a:r>
              <a:rPr lang="en-US" sz="2200" dirty="0" smtClean="0"/>
              <a:t>ecognizing that military requirements take precedence,</a:t>
            </a:r>
          </a:p>
          <a:p>
            <a:pPr eaLnBrk="1" hangingPunct="1"/>
            <a:r>
              <a:rPr lang="en-US" sz="2000" dirty="0" smtClean="0"/>
              <a:t>Do not bed down without determining if the site is historically important</a:t>
            </a:r>
          </a:p>
          <a:p>
            <a:pPr lvl="1" eaLnBrk="1" hangingPunct="1"/>
            <a:r>
              <a:rPr lang="en-US" sz="1800" dirty="0" smtClean="0"/>
              <a:t>Do not assume you can tell this from maps</a:t>
            </a:r>
          </a:p>
          <a:p>
            <a:pPr lvl="1" eaLnBrk="1" hangingPunct="1"/>
            <a:r>
              <a:rPr lang="en-US" sz="1800" dirty="0" smtClean="0"/>
              <a:t>Do not assume you know what to look for (valuable objects may not look important)</a:t>
            </a:r>
          </a:p>
          <a:p>
            <a:pPr eaLnBrk="1" hangingPunct="1"/>
            <a:r>
              <a:rPr lang="en-US" sz="2000" dirty="0" smtClean="0"/>
              <a:t>Do not drive over or across cultural property or historical sites</a:t>
            </a:r>
          </a:p>
          <a:p>
            <a:pPr eaLnBrk="1" hangingPunct="1"/>
            <a:r>
              <a:rPr lang="en-US" sz="2000" dirty="0" smtClean="0"/>
              <a:t>Do not dig at an archeological site without higher level approval</a:t>
            </a:r>
          </a:p>
          <a:p>
            <a:pPr eaLnBrk="1" hangingPunct="1"/>
            <a:r>
              <a:rPr lang="en-US" sz="2000" dirty="0" smtClean="0"/>
              <a:t>Do not disturb any artifacts you find on the ground</a:t>
            </a:r>
          </a:p>
        </p:txBody>
      </p:sp>
      <p:pic>
        <p:nvPicPr>
          <p:cNvPr id="9220" name="Picture 6" descr="Afghan cemetery 1.jpg"/>
          <p:cNvPicPr>
            <a:picLocks noGrp="1" noChangeAspect="1"/>
          </p:cNvPicPr>
          <p:nvPr>
            <p:ph sz="half" idx="2"/>
          </p:nvPr>
        </p:nvPicPr>
        <p:blipFill>
          <a:blip r:embed="rId3" cstate="print"/>
          <a:srcRect/>
          <a:stretch>
            <a:fillRect/>
          </a:stretch>
        </p:blipFill>
        <p:spPr>
          <a:xfrm>
            <a:off x="5181600" y="1219200"/>
            <a:ext cx="3190875" cy="2209800"/>
          </a:xfrm>
        </p:spPr>
      </p:pic>
      <p:pic>
        <p:nvPicPr>
          <p:cNvPr id="9221" name="Picture 5" descr="IM000071"/>
          <p:cNvPicPr>
            <a:picLocks noChangeAspect="1" noChangeArrowheads="1"/>
          </p:cNvPicPr>
          <p:nvPr/>
        </p:nvPicPr>
        <p:blipFill>
          <a:blip r:embed="rId4" cstate="print"/>
          <a:srcRect/>
          <a:stretch>
            <a:fillRect/>
          </a:stretch>
        </p:blipFill>
        <p:spPr bwMode="auto">
          <a:xfrm>
            <a:off x="5181600" y="4195763"/>
            <a:ext cx="3429000" cy="2243137"/>
          </a:xfrm>
          <a:prstGeom prst="rect">
            <a:avLst/>
          </a:prstGeom>
          <a:noFill/>
          <a:ln w="9525">
            <a:noFill/>
            <a:miter lim="800000"/>
            <a:headEnd/>
            <a:tailEnd/>
          </a:ln>
        </p:spPr>
      </p:pic>
      <p:sp>
        <p:nvSpPr>
          <p:cNvPr id="9222" name="TextBox 6"/>
          <p:cNvSpPr txBox="1">
            <a:spLocks noChangeArrowheads="1"/>
          </p:cNvSpPr>
          <p:nvPr/>
        </p:nvSpPr>
        <p:spPr bwMode="auto">
          <a:xfrm>
            <a:off x="5195888" y="3549650"/>
            <a:ext cx="2608262" cy="646113"/>
          </a:xfrm>
          <a:prstGeom prst="rect">
            <a:avLst/>
          </a:prstGeom>
          <a:noFill/>
          <a:ln w="9525">
            <a:noFill/>
            <a:miter lim="800000"/>
            <a:headEnd/>
            <a:tailEnd/>
          </a:ln>
        </p:spPr>
        <p:txBody>
          <a:bodyPr wrap="none">
            <a:spAutoFit/>
          </a:bodyPr>
          <a:lstStyle/>
          <a:p>
            <a:r>
              <a:rPr lang="en-US">
                <a:latin typeface="Calibri" pitchFamily="34" charset="0"/>
              </a:rPr>
              <a:t>Above: Afghan cemetery; </a:t>
            </a:r>
            <a:br>
              <a:rPr lang="en-US">
                <a:latin typeface="Calibri" pitchFamily="34" charset="0"/>
              </a:rPr>
            </a:br>
            <a:r>
              <a:rPr lang="en-US">
                <a:latin typeface="Calibri" pitchFamily="34" charset="0"/>
              </a:rPr>
              <a:t>below: ancient well</a:t>
            </a:r>
          </a:p>
        </p:txBody>
      </p:sp>
      <p:sp>
        <p:nvSpPr>
          <p:cNvPr id="2" name="Slide Number Placeholder 1"/>
          <p:cNvSpPr>
            <a:spLocks noGrp="1"/>
          </p:cNvSpPr>
          <p:nvPr>
            <p:ph type="sldNum" sz="quarter" idx="12"/>
          </p:nvPr>
        </p:nvSpPr>
        <p:spPr/>
        <p:txBody>
          <a:bodyPr/>
          <a:lstStyle/>
          <a:p>
            <a:pPr>
              <a:defRPr/>
            </a:pPr>
            <a:fld id="{E1D518E4-FED5-4B06-95DE-A0A57C3779C9}" type="slidenum">
              <a:rPr lang="en-US" smtClean="0"/>
              <a:pPr>
                <a:defRPr/>
              </a:pPr>
              <a:t>10</a:t>
            </a:fld>
            <a:endParaRPr lang="en-US" dirty="0"/>
          </a:p>
        </p:txBody>
      </p:sp>
      <p:sp>
        <p:nvSpPr>
          <p:cNvPr id="9"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What You Should NOT Do</a:t>
            </a:r>
          </a:p>
        </p:txBody>
      </p:sp>
      <p:sp>
        <p:nvSpPr>
          <p:cNvPr id="10243" name="Content Placeholder 2"/>
          <p:cNvSpPr>
            <a:spLocks noGrp="1"/>
          </p:cNvSpPr>
          <p:nvPr>
            <p:ph idx="1"/>
          </p:nvPr>
        </p:nvSpPr>
        <p:spPr>
          <a:xfrm>
            <a:off x="304800" y="1143000"/>
            <a:ext cx="8229600" cy="4525963"/>
          </a:xfrm>
        </p:spPr>
        <p:txBody>
          <a:bodyPr/>
          <a:lstStyle/>
          <a:p>
            <a:pPr eaLnBrk="1" hangingPunct="1"/>
            <a:r>
              <a:rPr lang="en-US" dirty="0" smtClean="0"/>
              <a:t>Without a direct order or imperative military necessity: </a:t>
            </a:r>
          </a:p>
          <a:p>
            <a:pPr lvl="1" eaLnBrk="1" hangingPunct="1"/>
            <a:r>
              <a:rPr lang="en-US" dirty="0" smtClean="0"/>
              <a:t>Do not climb on or deface any monument or site </a:t>
            </a:r>
          </a:p>
          <a:p>
            <a:pPr lvl="1" eaLnBrk="1" hangingPunct="1"/>
            <a:r>
              <a:rPr lang="en-US" dirty="0" smtClean="0"/>
              <a:t>Do not make unjustified military use of a cultural site</a:t>
            </a:r>
          </a:p>
          <a:p>
            <a:pPr eaLnBrk="1" hangingPunct="1"/>
            <a:r>
              <a:rPr lang="en-US" dirty="0" smtClean="0"/>
              <a:t>Do not remove or purchase artifacts, antiquities, or cultural heritage items</a:t>
            </a:r>
          </a:p>
        </p:txBody>
      </p:sp>
      <p:pic>
        <p:nvPicPr>
          <p:cNvPr id="10244" name="Picture 8" descr="ECO sculptures"/>
          <p:cNvPicPr>
            <a:picLocks noChangeAspect="1" noChangeArrowheads="1"/>
          </p:cNvPicPr>
          <p:nvPr/>
        </p:nvPicPr>
        <p:blipFill>
          <a:blip r:embed="rId3" cstate="print"/>
          <a:srcRect/>
          <a:stretch>
            <a:fillRect/>
          </a:stretch>
        </p:blipFill>
        <p:spPr bwMode="auto">
          <a:xfrm>
            <a:off x="3970282" y="2819400"/>
            <a:ext cx="3573517" cy="3581400"/>
          </a:xfrm>
          <a:prstGeom prst="rect">
            <a:avLst/>
          </a:prstGeom>
          <a:noFill/>
          <a:ln w="9525">
            <a:noFill/>
            <a:miter lim="800000"/>
            <a:headEnd/>
            <a:tailEnd/>
          </a:ln>
        </p:spPr>
      </p:pic>
      <p:pic>
        <p:nvPicPr>
          <p:cNvPr id="10245" name="Picture 9" descr="ECOpottery"/>
          <p:cNvPicPr>
            <a:picLocks noChangeAspect="1" noChangeArrowheads="1"/>
          </p:cNvPicPr>
          <p:nvPr/>
        </p:nvPicPr>
        <p:blipFill>
          <a:blip r:embed="rId4" cstate="print"/>
          <a:srcRect/>
          <a:stretch>
            <a:fillRect/>
          </a:stretch>
        </p:blipFill>
        <p:spPr bwMode="auto">
          <a:xfrm>
            <a:off x="2209800" y="3967655"/>
            <a:ext cx="1470025" cy="243314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11</a:t>
            </a:fld>
            <a:endParaRPr lang="en-US" dirty="0"/>
          </a:p>
        </p:txBody>
      </p:sp>
      <p:sp>
        <p:nvSpPr>
          <p:cNvPr id="8"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0"/>
            <a:ext cx="8229600" cy="1143000"/>
          </a:xfrm>
        </p:spPr>
        <p:txBody>
          <a:bodyPr/>
          <a:lstStyle/>
          <a:p>
            <a:pPr eaLnBrk="1" hangingPunct="1"/>
            <a:r>
              <a:rPr lang="en-US" sz="3600" dirty="0" smtClean="0"/>
              <a:t>Ways to Protect Cultural Sites</a:t>
            </a:r>
          </a:p>
        </p:txBody>
      </p:sp>
      <p:sp>
        <p:nvSpPr>
          <p:cNvPr id="11267" name="Content Placeholder 2"/>
          <p:cNvSpPr>
            <a:spLocks noGrp="1"/>
          </p:cNvSpPr>
          <p:nvPr>
            <p:ph idx="1"/>
          </p:nvPr>
        </p:nvSpPr>
        <p:spPr>
          <a:xfrm>
            <a:off x="304800" y="1295400"/>
            <a:ext cx="8229600" cy="4525963"/>
          </a:xfrm>
        </p:spPr>
        <p:txBody>
          <a:bodyPr/>
          <a:lstStyle/>
          <a:p>
            <a:pPr marL="0" indent="0" eaLnBrk="1" hangingPunct="1">
              <a:buFont typeface="Arial" charset="0"/>
              <a:buNone/>
            </a:pPr>
            <a:r>
              <a:rPr lang="en-US" dirty="0" smtClean="0"/>
              <a:t>If military needs dictate</a:t>
            </a:r>
            <a:br>
              <a:rPr lang="en-US" dirty="0" smtClean="0"/>
            </a:br>
            <a:r>
              <a:rPr lang="en-US" dirty="0" smtClean="0"/>
              <a:t>the use of a protected cultural</a:t>
            </a:r>
          </a:p>
          <a:p>
            <a:pPr marL="0" indent="0" eaLnBrk="1" hangingPunct="1">
              <a:buFont typeface="Arial" charset="0"/>
              <a:buNone/>
            </a:pPr>
            <a:r>
              <a:rPr lang="en-US" dirty="0" smtClean="0"/>
              <a:t>site, these are examples </a:t>
            </a:r>
          </a:p>
          <a:p>
            <a:pPr marL="0" indent="0" eaLnBrk="1" hangingPunct="1">
              <a:buFont typeface="Arial" charset="0"/>
              <a:buNone/>
            </a:pPr>
            <a:r>
              <a:rPr lang="en-US" dirty="0" smtClean="0"/>
              <a:t>of bed-down protections</a:t>
            </a:r>
            <a:endParaRPr lang="en-US" dirty="0" smtClean="0">
              <a:solidFill>
                <a:srgbClr val="FF0000"/>
              </a:solidFill>
            </a:endParaRPr>
          </a:p>
        </p:txBody>
      </p:sp>
      <p:pic>
        <p:nvPicPr>
          <p:cNvPr id="11268" name="Picture 2"/>
          <p:cNvPicPr>
            <a:picLocks noChangeAspect="1" noChangeArrowheads="1"/>
          </p:cNvPicPr>
          <p:nvPr/>
        </p:nvPicPr>
        <p:blipFill>
          <a:blip r:embed="rId3" cstate="print"/>
          <a:srcRect/>
          <a:stretch>
            <a:fillRect/>
          </a:stretch>
        </p:blipFill>
        <p:spPr bwMode="auto">
          <a:xfrm>
            <a:off x="433388" y="3848100"/>
            <a:ext cx="4038600" cy="2551113"/>
          </a:xfrm>
          <a:prstGeom prst="rect">
            <a:avLst/>
          </a:prstGeom>
          <a:noFill/>
          <a:ln w="9525">
            <a:noFill/>
            <a:miter lim="800000"/>
            <a:headEnd/>
            <a:tailEnd/>
          </a:ln>
        </p:spPr>
      </p:pic>
      <p:pic>
        <p:nvPicPr>
          <p:cNvPr id="11269" name="Picture 3"/>
          <p:cNvPicPr>
            <a:picLocks noChangeAspect="1" noChangeArrowheads="1"/>
          </p:cNvPicPr>
          <p:nvPr/>
        </p:nvPicPr>
        <p:blipFill>
          <a:blip r:embed="rId4" cstate="print"/>
          <a:srcRect/>
          <a:stretch>
            <a:fillRect/>
          </a:stretch>
        </p:blipFill>
        <p:spPr bwMode="auto">
          <a:xfrm>
            <a:off x="4648200" y="1295400"/>
            <a:ext cx="3962400" cy="2368550"/>
          </a:xfrm>
          <a:prstGeom prst="rect">
            <a:avLst/>
          </a:prstGeom>
          <a:noFill/>
          <a:ln w="9525">
            <a:noFill/>
            <a:miter lim="800000"/>
            <a:headEnd/>
            <a:tailEnd/>
          </a:ln>
        </p:spPr>
      </p:pic>
      <p:pic>
        <p:nvPicPr>
          <p:cNvPr id="11270" name="Picture 5"/>
          <p:cNvPicPr>
            <a:picLocks noChangeAspect="1" noChangeArrowheads="1"/>
          </p:cNvPicPr>
          <p:nvPr/>
        </p:nvPicPr>
        <p:blipFill>
          <a:blip r:embed="rId5" cstate="print"/>
          <a:srcRect/>
          <a:stretch>
            <a:fillRect/>
          </a:stretch>
        </p:blipFill>
        <p:spPr bwMode="auto">
          <a:xfrm>
            <a:off x="4495800" y="3663950"/>
            <a:ext cx="4114800" cy="273526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12</a:t>
            </a:fld>
            <a:endParaRPr lang="en-US" dirty="0"/>
          </a:p>
        </p:txBody>
      </p:sp>
      <p:sp>
        <p:nvSpPr>
          <p:cNvPr id="9"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dirty="0" smtClean="0"/>
              <a:t>Examples of Visual Tools</a:t>
            </a:r>
          </a:p>
        </p:txBody>
      </p:sp>
      <p:sp>
        <p:nvSpPr>
          <p:cNvPr id="5" name="Text Placeholder 4"/>
          <p:cNvSpPr>
            <a:spLocks noGrp="1"/>
          </p:cNvSpPr>
          <p:nvPr>
            <p:ph type="body" idx="1"/>
          </p:nvPr>
        </p:nvSpPr>
        <p:spPr>
          <a:xfrm>
            <a:off x="722313" y="2547938"/>
            <a:ext cx="7772400" cy="3395662"/>
          </a:xfrm>
        </p:spPr>
        <p:txBody>
          <a:bodyPr/>
          <a:lstStyle/>
          <a:p>
            <a:r>
              <a:rPr lang="en-US" dirty="0"/>
              <a:t>The next slides show examples of ways to raise awareness among deploying forces about cultural </a:t>
            </a:r>
            <a:r>
              <a:rPr lang="en-US" dirty="0" smtClean="0"/>
              <a:t>property protection issues</a:t>
            </a:r>
            <a:r>
              <a:rPr lang="en-US" dirty="0"/>
              <a:t>. In addition to posters that can be displayed in the base camp, for example, these examples show playing cards created in both The Netherlands and the United States. The third example is a pocket card, developed in the United States, that has been given to deploying forces</a:t>
            </a:r>
          </a:p>
        </p:txBody>
      </p:sp>
      <p:sp>
        <p:nvSpPr>
          <p:cNvPr id="6"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extLst>
      <p:ext uri="{BB962C8B-B14F-4D97-AF65-F5344CB8AC3E}">
        <p14:creationId xmlns:p14="http://schemas.microsoft.com/office/powerpoint/2010/main" val="2149390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Playing Cards</a:t>
            </a:r>
            <a:endParaRPr lang="en-US" dirty="0"/>
          </a:p>
        </p:txBody>
      </p:sp>
      <p:sp>
        <p:nvSpPr>
          <p:cNvPr id="4" name="Slide Number Placeholder 3"/>
          <p:cNvSpPr>
            <a:spLocks noGrp="1"/>
          </p:cNvSpPr>
          <p:nvPr>
            <p:ph type="sldNum" sz="quarter" idx="12"/>
          </p:nvPr>
        </p:nvSpPr>
        <p:spPr/>
        <p:txBody>
          <a:bodyPr/>
          <a:lstStyle/>
          <a:p>
            <a:pPr>
              <a:defRPr/>
            </a:pPr>
            <a:fld id="{EFA3F6C8-CD94-4427-92F5-714DAC67F4FA}" type="slidenum">
              <a:rPr lang="en-US" smtClean="0"/>
              <a:pPr>
                <a:defRPr/>
              </a:pPr>
              <a:t>14</a:t>
            </a:fld>
            <a:endParaRPr lang="en-US" dirty="0"/>
          </a:p>
        </p:txBody>
      </p:sp>
      <p:pic>
        <p:nvPicPr>
          <p:cNvPr id="1028" name="Picture 11" descr="http://aiamilitarypanel.org/wp-content/uploads/2011/01/cardsLARGE.jpg"/>
          <p:cNvPicPr>
            <a:picLocks noChangeAspect="1" noChangeArrowheads="1"/>
          </p:cNvPicPr>
          <p:nvPr/>
        </p:nvPicPr>
        <p:blipFill>
          <a:blip r:embed="rId3" cstate="print">
            <a:extLst>
              <a:ext uri="{28A0092B-C50C-407E-A947-70E740481C1C}">
                <a14:useLocalDpi xmlns:a14="http://schemas.microsoft.com/office/drawing/2010/main" val="0"/>
              </a:ext>
            </a:extLst>
          </a:blip>
          <a:srcRect l="-777" t="89" r="-243" b="74329"/>
          <a:stretch>
            <a:fillRect/>
          </a:stretch>
        </p:blipFill>
        <p:spPr bwMode="auto">
          <a:xfrm>
            <a:off x="-18795" y="1066800"/>
            <a:ext cx="4590795" cy="29165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2" descr="http://aiamilitarypanel.org/wp-content/uploads/2011/01/cardsLARGE.jpg"/>
          <p:cNvPicPr>
            <a:picLocks noChangeAspect="1" noChangeArrowheads="1"/>
          </p:cNvPicPr>
          <p:nvPr/>
        </p:nvPicPr>
        <p:blipFill>
          <a:blip r:embed="rId3" cstate="print">
            <a:extLst>
              <a:ext uri="{28A0092B-C50C-407E-A947-70E740481C1C}">
                <a14:useLocalDpi xmlns:a14="http://schemas.microsoft.com/office/drawing/2010/main" val="0"/>
              </a:ext>
            </a:extLst>
          </a:blip>
          <a:srcRect t="49911" b="24577"/>
          <a:stretch>
            <a:fillRect/>
          </a:stretch>
        </p:blipFill>
        <p:spPr bwMode="auto">
          <a:xfrm>
            <a:off x="4533899" y="1066800"/>
            <a:ext cx="4457701"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13" descr="http://aiamilitarypanel.org/wp-content/uploads/2011/01/cardsLARGE.jpg"/>
          <p:cNvPicPr>
            <a:picLocks noChangeAspect="1" noChangeArrowheads="1"/>
          </p:cNvPicPr>
          <p:nvPr/>
        </p:nvPicPr>
        <p:blipFill>
          <a:blip r:embed="rId3" cstate="print">
            <a:extLst>
              <a:ext uri="{28A0092B-C50C-407E-A947-70E740481C1C}">
                <a14:useLocalDpi xmlns:a14="http://schemas.microsoft.com/office/drawing/2010/main" val="0"/>
              </a:ext>
            </a:extLst>
          </a:blip>
          <a:srcRect t="24852" b="49927"/>
          <a:stretch>
            <a:fillRect/>
          </a:stretch>
        </p:blipFill>
        <p:spPr bwMode="auto">
          <a:xfrm>
            <a:off x="96021" y="3813226"/>
            <a:ext cx="4437878" cy="304477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4" descr="http://aiamilitarypanel.org/wp-content/uploads/2011/01/cardsLARGE.jpg"/>
          <p:cNvPicPr>
            <a:picLocks noChangeAspect="1" noChangeArrowheads="1"/>
          </p:cNvPicPr>
          <p:nvPr/>
        </p:nvPicPr>
        <p:blipFill>
          <a:blip r:embed="rId3" cstate="print">
            <a:extLst>
              <a:ext uri="{28A0092B-C50C-407E-A947-70E740481C1C}">
                <a14:useLocalDpi xmlns:a14="http://schemas.microsoft.com/office/drawing/2010/main" val="0"/>
              </a:ext>
            </a:extLst>
          </a:blip>
          <a:srcRect t="75014"/>
          <a:stretch>
            <a:fillRect/>
          </a:stretch>
        </p:blipFill>
        <p:spPr bwMode="auto">
          <a:xfrm>
            <a:off x="4533899" y="3868763"/>
            <a:ext cx="4457701" cy="2933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extLst>
      <p:ext uri="{BB962C8B-B14F-4D97-AF65-F5344CB8AC3E}">
        <p14:creationId xmlns:p14="http://schemas.microsoft.com/office/powerpoint/2010/main" val="664642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smtClean="0"/>
              <a:t>Examples of </a:t>
            </a:r>
            <a:r>
              <a:rPr lang="en-US" smtClean="0"/>
              <a:t>Playing Cards</a:t>
            </a:r>
            <a:endParaRPr lang="en-US" dirty="0" smtClean="0"/>
          </a:p>
        </p:txBody>
      </p:sp>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15</a:t>
            </a:fld>
            <a:endParaRPr lang="en-US"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1676400" y="1295400"/>
            <a:ext cx="5410199" cy="4830763"/>
          </a:xfrm>
          <a:prstGeom prst="rect">
            <a:avLst/>
          </a:prstGeom>
          <a:noFill/>
          <a:ln w="9525">
            <a:noFill/>
            <a:miter lim="800000"/>
            <a:headEnd/>
            <a:tailEnd/>
          </a:ln>
        </p:spPr>
      </p:pic>
      <p:sp>
        <p:nvSpPr>
          <p:cNvPr id="7"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extLst>
      <p:ext uri="{BB962C8B-B14F-4D97-AF65-F5344CB8AC3E}">
        <p14:creationId xmlns:p14="http://schemas.microsoft.com/office/powerpoint/2010/main" val="2217126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Pocket Card</a:t>
            </a:r>
            <a:endParaRPr lang="en-US"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19200"/>
            <a:ext cx="7772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EFA3F6C8-CD94-4427-92F5-714DAC67F4FA}" type="slidenum">
              <a:rPr lang="en-US" smtClean="0"/>
              <a:pPr>
                <a:defRPr/>
              </a:pPr>
              <a:t>16</a:t>
            </a:fld>
            <a:endParaRPr lang="en-US" dirty="0"/>
          </a:p>
        </p:txBody>
      </p:sp>
      <p:sp>
        <p:nvSpPr>
          <p:cNvPr id="6"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extLst>
      <p:ext uri="{BB962C8B-B14F-4D97-AF65-F5344CB8AC3E}">
        <p14:creationId xmlns:p14="http://schemas.microsoft.com/office/powerpoint/2010/main" val="2130095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dirty="0" smtClean="0"/>
              <a:t>Conclusions</a:t>
            </a:r>
          </a:p>
        </p:txBody>
      </p:sp>
      <p:sp>
        <p:nvSpPr>
          <p:cNvPr id="3" name="Content Placeholder 2"/>
          <p:cNvSpPr>
            <a:spLocks noGrp="1"/>
          </p:cNvSpPr>
          <p:nvPr>
            <p:ph idx="1"/>
          </p:nvPr>
        </p:nvSpPr>
        <p:spPr>
          <a:xfrm>
            <a:off x="457200" y="1219200"/>
            <a:ext cx="8229600" cy="4191000"/>
          </a:xfrm>
        </p:spPr>
        <p:txBody>
          <a:bodyPr rtlCol="0">
            <a:normAutofit/>
          </a:bodyPr>
          <a:lstStyle/>
          <a:p>
            <a:pPr eaLnBrk="1" fontAlgn="auto" hangingPunct="1">
              <a:spcAft>
                <a:spcPts val="0"/>
              </a:spcAft>
              <a:buFont typeface="Arial" pitchFamily="34" charset="0"/>
              <a:buChar char="•"/>
              <a:defRPr/>
            </a:pPr>
            <a:r>
              <a:rPr lang="en-US" dirty="0" smtClean="0"/>
              <a:t>Protection of cultural property and historical resources</a:t>
            </a:r>
          </a:p>
          <a:p>
            <a:pPr lvl="1" eaLnBrk="1" fontAlgn="auto" hangingPunct="1">
              <a:spcAft>
                <a:spcPts val="0"/>
              </a:spcAft>
              <a:buFont typeface="Arial" pitchFamily="34" charset="0"/>
              <a:buChar char="–"/>
              <a:defRPr/>
            </a:pPr>
            <a:r>
              <a:rPr lang="en-US" dirty="0" smtClean="0"/>
              <a:t>Has potential legal implications</a:t>
            </a:r>
          </a:p>
          <a:p>
            <a:pPr lvl="1" eaLnBrk="1" fontAlgn="auto" hangingPunct="1">
              <a:spcAft>
                <a:spcPts val="0"/>
              </a:spcAft>
              <a:buFont typeface="Arial" pitchFamily="34" charset="0"/>
              <a:buChar char="–"/>
              <a:defRPr/>
            </a:pPr>
            <a:r>
              <a:rPr lang="en-US" dirty="0" smtClean="0"/>
              <a:t>Shows respect for others’ history and culture</a:t>
            </a:r>
          </a:p>
          <a:p>
            <a:pPr lvl="1" eaLnBrk="1" fontAlgn="auto" hangingPunct="1">
              <a:spcAft>
                <a:spcPts val="0"/>
              </a:spcAft>
              <a:buFont typeface="Arial" pitchFamily="34" charset="0"/>
              <a:buChar char="–"/>
              <a:defRPr/>
            </a:pPr>
            <a:r>
              <a:rPr lang="en-US" dirty="0" smtClean="0"/>
              <a:t>Preserves antiquities and resources that can be of worldwide significance</a:t>
            </a:r>
          </a:p>
          <a:p>
            <a:pPr lvl="1" eaLnBrk="1" fontAlgn="auto" hangingPunct="1">
              <a:spcAft>
                <a:spcPts val="0"/>
              </a:spcAft>
              <a:buFont typeface="Arial" pitchFamily="34" charset="0"/>
              <a:buChar char="–"/>
              <a:defRPr/>
            </a:pPr>
            <a:r>
              <a:rPr lang="en-US" dirty="0" smtClean="0"/>
              <a:t>Can foster good will from local government and community</a:t>
            </a:r>
          </a:p>
          <a:p>
            <a:pPr fontAlgn="auto">
              <a:spcAft>
                <a:spcPts val="0"/>
              </a:spcAft>
              <a:defRPr/>
            </a:pPr>
            <a:r>
              <a:rPr lang="en-US" dirty="0" smtClean="0"/>
              <a:t>Failure to do so can </a:t>
            </a:r>
            <a:endParaRPr lang="en-US" dirty="0"/>
          </a:p>
          <a:p>
            <a:pPr lvl="1" fontAlgn="auto">
              <a:spcAft>
                <a:spcPts val="0"/>
              </a:spcAft>
              <a:buFont typeface="Arial" pitchFamily="34" charset="0"/>
              <a:buChar char="−"/>
              <a:defRPr/>
            </a:pPr>
            <a:r>
              <a:rPr lang="en-US" dirty="0" smtClean="0"/>
              <a:t>Alienate the local population, which can negatively affect the mission</a:t>
            </a:r>
          </a:p>
          <a:p>
            <a:pPr eaLnBrk="1" fontAlgn="auto" hangingPunct="1">
              <a:spcAft>
                <a:spcPts val="0"/>
              </a:spcAft>
              <a:buFont typeface="Arial" pitchFamily="34" charset="0"/>
              <a:buChar char="•"/>
              <a:defRPr/>
            </a:pPr>
            <a:endParaRPr lang="en-US" dirty="0"/>
          </a:p>
        </p:txBody>
      </p:sp>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17</a:t>
            </a:fld>
            <a:endParaRPr lang="en-US" dirty="0"/>
          </a:p>
        </p:txBody>
      </p:sp>
      <p:sp>
        <p:nvSpPr>
          <p:cNvPr id="6"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extLst>
      <p:ext uri="{BB962C8B-B14F-4D97-AF65-F5344CB8AC3E}">
        <p14:creationId xmlns:p14="http://schemas.microsoft.com/office/powerpoint/2010/main" val="34304930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smtClean="0"/>
              <a:t>Technical Module</a:t>
            </a:r>
          </a:p>
        </p:txBody>
      </p:sp>
      <p:sp>
        <p:nvSpPr>
          <p:cNvPr id="5" name="Text Placeholder 4"/>
          <p:cNvSpPr>
            <a:spLocks noGrp="1"/>
          </p:cNvSpPr>
          <p:nvPr>
            <p:ph type="body" idx="1"/>
          </p:nvPr>
        </p:nvSpPr>
        <p:spPr/>
        <p:txBody>
          <a:bodyPr/>
          <a:lstStyle/>
          <a:p>
            <a:pPr>
              <a:defRPr/>
            </a:pPr>
            <a:r>
              <a:rPr lang="en-US" dirty="0" smtClean="0"/>
              <a:t>Cultural </a:t>
            </a:r>
            <a:r>
              <a:rPr lang="en-US" dirty="0"/>
              <a:t>Property </a:t>
            </a:r>
            <a:r>
              <a:rPr lang="en-US" dirty="0" smtClean="0"/>
              <a:t>Protection</a:t>
            </a:r>
            <a:endParaRPr lang="en-US" dirty="0"/>
          </a:p>
        </p:txBody>
      </p:sp>
      <p:sp>
        <p:nvSpPr>
          <p:cNvPr id="7"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extLst>
      <p:ext uri="{BB962C8B-B14F-4D97-AF65-F5344CB8AC3E}">
        <p14:creationId xmlns:p14="http://schemas.microsoft.com/office/powerpoint/2010/main" val="2741251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Objectives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Understand the importance of protecting cultural property and historical resources in a base camp:</a:t>
            </a:r>
          </a:p>
          <a:p>
            <a:pPr lvl="1" eaLnBrk="1" fontAlgn="auto" hangingPunct="1">
              <a:spcAft>
                <a:spcPts val="0"/>
              </a:spcAft>
              <a:buFont typeface="Arial" pitchFamily="34" charset="0"/>
              <a:buChar char="–"/>
              <a:defRPr/>
            </a:pPr>
            <a:r>
              <a:rPr lang="en-US" dirty="0" smtClean="0"/>
              <a:t>For our own reputation</a:t>
            </a:r>
          </a:p>
          <a:p>
            <a:pPr lvl="1" eaLnBrk="1" fontAlgn="auto" hangingPunct="1">
              <a:spcAft>
                <a:spcPts val="0"/>
              </a:spcAft>
              <a:buFont typeface="Arial" pitchFamily="34" charset="0"/>
              <a:buChar char="–"/>
              <a:defRPr/>
            </a:pPr>
            <a:r>
              <a:rPr lang="en-US" dirty="0" smtClean="0"/>
              <a:t>For local considerations</a:t>
            </a:r>
          </a:p>
          <a:p>
            <a:pPr lvl="1" eaLnBrk="1" fontAlgn="auto" hangingPunct="1">
              <a:spcAft>
                <a:spcPts val="0"/>
              </a:spcAft>
              <a:buFont typeface="Arial" pitchFamily="34" charset="0"/>
              <a:buChar char="–"/>
              <a:defRPr/>
            </a:pPr>
            <a:r>
              <a:rPr lang="en-US" dirty="0" smtClean="0"/>
              <a:t>For future generations</a:t>
            </a:r>
          </a:p>
          <a:p>
            <a:pPr eaLnBrk="1" fontAlgn="auto" hangingPunct="1">
              <a:spcAft>
                <a:spcPts val="0"/>
              </a:spcAft>
              <a:buFont typeface="Arial" pitchFamily="34" charset="0"/>
              <a:buChar char="•"/>
              <a:defRPr/>
            </a:pPr>
            <a:r>
              <a:rPr lang="en-US" dirty="0" smtClean="0"/>
              <a:t>Employ practices to minimize negative impact </a:t>
            </a:r>
          </a:p>
          <a:p>
            <a:pPr eaLnBrk="1" fontAlgn="auto" hangingPunct="1">
              <a:spcAft>
                <a:spcPts val="0"/>
              </a:spcAft>
              <a:buFont typeface="Arial" pitchFamily="34" charset="0"/>
              <a:buChar char="•"/>
              <a:defRPr/>
            </a:pPr>
            <a:r>
              <a:rPr lang="en-US" dirty="0" smtClean="0"/>
              <a:t>Establish a management process for these considerations</a:t>
            </a:r>
          </a:p>
        </p:txBody>
      </p:sp>
      <p:sp>
        <p:nvSpPr>
          <p:cNvPr id="3076" name="TextBox 3"/>
          <p:cNvSpPr txBox="1">
            <a:spLocks noChangeArrowheads="1"/>
          </p:cNvSpPr>
          <p:nvPr/>
        </p:nvSpPr>
        <p:spPr bwMode="auto">
          <a:xfrm>
            <a:off x="1203385" y="5266600"/>
            <a:ext cx="6477000" cy="707886"/>
          </a:xfrm>
          <a:prstGeom prst="rect">
            <a:avLst/>
          </a:prstGeom>
          <a:solidFill>
            <a:srgbClr val="FFFF00"/>
          </a:solidFill>
          <a:ln w="9525">
            <a:noFill/>
            <a:miter lim="800000"/>
            <a:headEnd/>
            <a:tailEnd/>
          </a:ln>
        </p:spPr>
        <p:txBody>
          <a:bodyPr>
            <a:spAutoFit/>
          </a:bodyPr>
          <a:lstStyle/>
          <a:p>
            <a:pPr algn="ctr"/>
            <a:r>
              <a:rPr lang="en-US" sz="2000" dirty="0">
                <a:latin typeface="Calibri" pitchFamily="34" charset="0"/>
              </a:rPr>
              <a:t>Lack of information and awareness is the primary reason cultural property and </a:t>
            </a:r>
            <a:r>
              <a:rPr lang="en-US" sz="2000" dirty="0" smtClean="0">
                <a:latin typeface="Calibri" pitchFamily="34" charset="0"/>
              </a:rPr>
              <a:t>historical resources </a:t>
            </a:r>
            <a:r>
              <a:rPr lang="en-US" sz="2000" dirty="0">
                <a:latin typeface="Calibri" pitchFamily="34" charset="0"/>
              </a:rPr>
              <a:t>are damaged</a:t>
            </a:r>
          </a:p>
        </p:txBody>
      </p:sp>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3</a:t>
            </a:fld>
            <a:endParaRPr lang="en-US" dirty="0"/>
          </a:p>
        </p:txBody>
      </p:sp>
      <p:sp>
        <p:nvSpPr>
          <p:cNvPr id="7"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Why Should You Care?</a:t>
            </a:r>
          </a:p>
        </p:txBody>
      </p:sp>
      <p:sp>
        <p:nvSpPr>
          <p:cNvPr id="3" name="Content Placeholder 2"/>
          <p:cNvSpPr>
            <a:spLocks noGrp="1"/>
          </p:cNvSpPr>
          <p:nvPr>
            <p:ph idx="1"/>
          </p:nvPr>
        </p:nvSpPr>
        <p:spPr>
          <a:xfrm>
            <a:off x="457200" y="1219200"/>
            <a:ext cx="8229600" cy="4191000"/>
          </a:xfrm>
        </p:spPr>
        <p:txBody>
          <a:bodyPr rtlCol="0">
            <a:normAutofit/>
          </a:bodyPr>
          <a:lstStyle/>
          <a:p>
            <a:pPr eaLnBrk="1" fontAlgn="auto" hangingPunct="1">
              <a:spcAft>
                <a:spcPts val="0"/>
              </a:spcAft>
              <a:buFont typeface="Arial" pitchFamily="34" charset="0"/>
              <a:buChar char="•"/>
              <a:defRPr/>
            </a:pPr>
            <a:r>
              <a:rPr lang="en-US" dirty="0" smtClean="0"/>
              <a:t>Protection of cultural property and historical resources* in a base camp:</a:t>
            </a:r>
          </a:p>
          <a:p>
            <a:pPr lvl="1" eaLnBrk="1" fontAlgn="auto" hangingPunct="1">
              <a:spcAft>
                <a:spcPts val="0"/>
              </a:spcAft>
              <a:buFont typeface="Arial" pitchFamily="34" charset="0"/>
              <a:buChar char="–"/>
              <a:defRPr/>
            </a:pPr>
            <a:r>
              <a:rPr lang="en-US" dirty="0" smtClean="0"/>
              <a:t>Shows respect for others’ history and culture</a:t>
            </a:r>
          </a:p>
          <a:p>
            <a:pPr lvl="1" eaLnBrk="1" fontAlgn="auto" hangingPunct="1">
              <a:spcAft>
                <a:spcPts val="0"/>
              </a:spcAft>
              <a:buFont typeface="Arial" pitchFamily="34" charset="0"/>
              <a:buChar char="–"/>
              <a:defRPr/>
            </a:pPr>
            <a:r>
              <a:rPr lang="en-US" dirty="0" smtClean="0"/>
              <a:t>Preserves antiquities and resources that can be of worldwide significance</a:t>
            </a:r>
          </a:p>
          <a:p>
            <a:pPr lvl="1" eaLnBrk="1" fontAlgn="auto" hangingPunct="1">
              <a:spcAft>
                <a:spcPts val="0"/>
              </a:spcAft>
              <a:buFont typeface="Arial" pitchFamily="34" charset="0"/>
              <a:buChar char="–"/>
              <a:defRPr/>
            </a:pPr>
            <a:r>
              <a:rPr lang="en-US" dirty="0" smtClean="0"/>
              <a:t>Can foster good will from local government and community</a:t>
            </a:r>
          </a:p>
          <a:p>
            <a:pPr lvl="1" eaLnBrk="1" fontAlgn="auto" hangingPunct="1">
              <a:spcAft>
                <a:spcPts val="0"/>
              </a:spcAft>
              <a:buFont typeface="Arial" pitchFamily="34" charset="0"/>
              <a:buChar char="–"/>
              <a:defRPr/>
            </a:pPr>
            <a:r>
              <a:rPr lang="en-US" dirty="0" smtClean="0"/>
              <a:t>Maintains local community cultural identity and potential future tourism assets</a:t>
            </a:r>
          </a:p>
          <a:p>
            <a:pPr fontAlgn="auto">
              <a:spcAft>
                <a:spcPts val="0"/>
              </a:spcAft>
              <a:defRPr/>
            </a:pPr>
            <a:r>
              <a:rPr lang="en-US" dirty="0" smtClean="0"/>
              <a:t>Failure to do so can strain relations with the local community or host nation</a:t>
            </a:r>
          </a:p>
          <a:p>
            <a:pPr eaLnBrk="1" fontAlgn="auto" hangingPunct="1">
              <a:spcAft>
                <a:spcPts val="0"/>
              </a:spcAft>
              <a:buFont typeface="Arial" pitchFamily="34" charset="0"/>
              <a:buChar char="•"/>
              <a:defRPr/>
            </a:pPr>
            <a:endParaRPr lang="en-US" dirty="0"/>
          </a:p>
        </p:txBody>
      </p:sp>
      <p:sp>
        <p:nvSpPr>
          <p:cNvPr id="4100" name="TextBox 3"/>
          <p:cNvSpPr txBox="1">
            <a:spLocks noChangeArrowheads="1"/>
          </p:cNvSpPr>
          <p:nvPr/>
        </p:nvSpPr>
        <p:spPr bwMode="auto">
          <a:xfrm>
            <a:off x="762000" y="6019800"/>
            <a:ext cx="7239000" cy="646331"/>
          </a:xfrm>
          <a:prstGeom prst="rect">
            <a:avLst/>
          </a:prstGeom>
          <a:noFill/>
          <a:ln w="9525">
            <a:noFill/>
            <a:miter lim="800000"/>
            <a:headEnd/>
            <a:tailEnd/>
          </a:ln>
        </p:spPr>
        <p:txBody>
          <a:bodyPr wrap="square">
            <a:spAutoFit/>
          </a:bodyPr>
          <a:lstStyle/>
          <a:p>
            <a:r>
              <a:rPr lang="en-US" dirty="0">
                <a:latin typeface="Calibri" pitchFamily="34" charset="0"/>
              </a:rPr>
              <a:t>* </a:t>
            </a:r>
            <a:r>
              <a:rPr lang="en-US" dirty="0" smtClean="0">
                <a:latin typeface="Calibri" pitchFamily="34" charset="0"/>
              </a:rPr>
              <a:t>Some examples of cultural property and </a:t>
            </a:r>
            <a:r>
              <a:rPr lang="en-US" dirty="0">
                <a:latin typeface="Calibri" pitchFamily="34" charset="0"/>
              </a:rPr>
              <a:t>historical resources </a:t>
            </a:r>
            <a:r>
              <a:rPr lang="en-US" dirty="0" smtClean="0">
                <a:latin typeface="Calibri" pitchFamily="34" charset="0"/>
              </a:rPr>
              <a:t>are: </a:t>
            </a:r>
            <a:r>
              <a:rPr lang="en-US" dirty="0">
                <a:latin typeface="Calibri" pitchFamily="34" charset="0"/>
              </a:rPr>
              <a:t>archeological sites, sacred places, historic </a:t>
            </a:r>
            <a:r>
              <a:rPr lang="en-US" dirty="0" smtClean="0">
                <a:latin typeface="Calibri" pitchFamily="34" charset="0"/>
              </a:rPr>
              <a:t>structures </a:t>
            </a:r>
            <a:r>
              <a:rPr lang="en-US" dirty="0">
                <a:latin typeface="Calibri" pitchFamily="34" charset="0"/>
              </a:rPr>
              <a:t>and monuments</a:t>
            </a:r>
          </a:p>
        </p:txBody>
      </p:sp>
      <p:sp>
        <p:nvSpPr>
          <p:cNvPr id="4101" name="TextBox 4"/>
          <p:cNvSpPr txBox="1">
            <a:spLocks noChangeArrowheads="1"/>
          </p:cNvSpPr>
          <p:nvPr/>
        </p:nvSpPr>
        <p:spPr bwMode="auto">
          <a:xfrm>
            <a:off x="381000" y="5181600"/>
            <a:ext cx="8458200" cy="707886"/>
          </a:xfrm>
          <a:prstGeom prst="rect">
            <a:avLst/>
          </a:prstGeom>
          <a:solidFill>
            <a:srgbClr val="FFFF00"/>
          </a:solidFill>
          <a:ln w="9525">
            <a:noFill/>
            <a:miter lim="800000"/>
            <a:headEnd/>
            <a:tailEnd/>
          </a:ln>
        </p:spPr>
        <p:txBody>
          <a:bodyPr wrap="square">
            <a:spAutoFit/>
          </a:bodyPr>
          <a:lstStyle/>
          <a:p>
            <a:pPr algn="ctr"/>
            <a:r>
              <a:rPr lang="en-US" sz="2000" b="1" i="1" dirty="0">
                <a:latin typeface="Calibri" pitchFamily="34" charset="0"/>
              </a:rPr>
              <a:t>Meeting mission requirements is paramount, but every effort should be made to protect these resources to the extent </a:t>
            </a:r>
            <a:r>
              <a:rPr lang="en-US" sz="2000" b="1" i="1" dirty="0" smtClean="0">
                <a:latin typeface="Calibri" pitchFamily="34" charset="0"/>
              </a:rPr>
              <a:t>possible</a:t>
            </a:r>
            <a:endParaRPr lang="en-US"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4</a:t>
            </a:fld>
            <a:endParaRPr lang="en-US" dirty="0"/>
          </a:p>
        </p:txBody>
      </p:sp>
      <p:sp>
        <p:nvSpPr>
          <p:cNvPr id="8"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lnSpc>
                <a:spcPts val="3200"/>
              </a:lnSpc>
            </a:pPr>
            <a:r>
              <a:rPr lang="en-US" sz="3200" dirty="0" smtClean="0"/>
              <a:t>Examples of Laws and Regulations</a:t>
            </a:r>
          </a:p>
        </p:txBody>
      </p:sp>
      <p:sp>
        <p:nvSpPr>
          <p:cNvPr id="3" name="Content Placeholder 2"/>
          <p:cNvSpPr>
            <a:spLocks noGrp="1"/>
          </p:cNvSpPr>
          <p:nvPr>
            <p:ph idx="1"/>
          </p:nvPr>
        </p:nvSpPr>
        <p:spPr>
          <a:xfrm>
            <a:off x="457200" y="1295400"/>
            <a:ext cx="8229600" cy="4830763"/>
          </a:xfrm>
          <a:ln>
            <a:noFill/>
          </a:ln>
        </p:spPr>
        <p:txBody>
          <a:bodyPr rtlCol="0">
            <a:normAutofit fontScale="92500" lnSpcReduction="10000"/>
          </a:bodyPr>
          <a:lstStyle/>
          <a:p>
            <a:pPr marL="0" indent="0" eaLnBrk="1" fontAlgn="auto" hangingPunct="1">
              <a:spcAft>
                <a:spcPts val="0"/>
              </a:spcAft>
              <a:buNone/>
              <a:defRPr/>
            </a:pPr>
            <a:r>
              <a:rPr lang="en-US" dirty="0" smtClean="0"/>
              <a:t>Cultural property must be respected per</a:t>
            </a:r>
          </a:p>
          <a:p>
            <a:pPr lvl="1" eaLnBrk="1" fontAlgn="auto" hangingPunct="1">
              <a:spcAft>
                <a:spcPts val="0"/>
              </a:spcAft>
              <a:buFont typeface="Arial" pitchFamily="34" charset="0"/>
              <a:buChar char="–"/>
              <a:defRPr/>
            </a:pPr>
            <a:r>
              <a:rPr lang="en-US" dirty="0" smtClean="0"/>
              <a:t>The 1954 Hague Convention</a:t>
            </a:r>
          </a:p>
          <a:p>
            <a:pPr lvl="1" eaLnBrk="1" fontAlgn="auto" hangingPunct="1">
              <a:spcAft>
                <a:spcPts val="0"/>
              </a:spcAft>
              <a:buFont typeface="Arial" pitchFamily="34" charset="0"/>
              <a:buChar char="–"/>
              <a:defRPr/>
            </a:pPr>
            <a:r>
              <a:rPr lang="en-US" dirty="0" smtClean="0"/>
              <a:t>United Nation’s Secretary General (UNSG) Bulletin on the Observance by the United Nations Forces of International Humanitarian Law (ST/SGB/1999/13)</a:t>
            </a:r>
          </a:p>
          <a:p>
            <a:pPr lvl="1" eaLnBrk="1" fontAlgn="auto" hangingPunct="1">
              <a:spcAft>
                <a:spcPts val="0"/>
              </a:spcAft>
              <a:buFont typeface="Arial" pitchFamily="34" charset="0"/>
              <a:buChar char="–"/>
              <a:defRPr/>
            </a:pPr>
            <a:r>
              <a:rPr lang="en-US" dirty="0" smtClean="0"/>
              <a:t>United Nations, Environmental</a:t>
            </a:r>
            <a:br>
              <a:rPr lang="en-US" dirty="0" smtClean="0"/>
            </a:br>
            <a:r>
              <a:rPr lang="en-US" dirty="0" smtClean="0"/>
              <a:t>Policy for Field Missions, 2009</a:t>
            </a:r>
          </a:p>
          <a:p>
            <a:pPr marL="0" indent="0" fontAlgn="auto">
              <a:spcBef>
                <a:spcPts val="0"/>
              </a:spcBef>
              <a:spcAft>
                <a:spcPts val="0"/>
              </a:spcAft>
              <a:buNone/>
              <a:defRPr/>
            </a:pPr>
            <a:endParaRPr lang="en-US" dirty="0" smtClean="0"/>
          </a:p>
          <a:p>
            <a:pPr marL="0" indent="0" fontAlgn="auto">
              <a:spcBef>
                <a:spcPts val="0"/>
              </a:spcBef>
              <a:spcAft>
                <a:spcPts val="0"/>
              </a:spcAft>
              <a:buNone/>
              <a:defRPr/>
            </a:pPr>
            <a:r>
              <a:rPr lang="en-US" dirty="0" smtClean="0"/>
              <a:t>North Atlantic Treaty Organization </a:t>
            </a:r>
          </a:p>
          <a:p>
            <a:pPr marL="0" indent="0" fontAlgn="auto">
              <a:spcBef>
                <a:spcPts val="0"/>
              </a:spcBef>
              <a:spcAft>
                <a:spcPts val="0"/>
              </a:spcAft>
              <a:buNone/>
              <a:defRPr/>
            </a:pPr>
            <a:r>
              <a:rPr lang="en-US" dirty="0" smtClean="0"/>
              <a:t>(NATO) documents also address </a:t>
            </a:r>
          </a:p>
          <a:p>
            <a:pPr marL="0" indent="0" fontAlgn="auto">
              <a:spcBef>
                <a:spcPts val="0"/>
              </a:spcBef>
              <a:spcAft>
                <a:spcPts val="0"/>
              </a:spcAft>
              <a:buNone/>
              <a:defRPr/>
            </a:pPr>
            <a:r>
              <a:rPr lang="en-US" dirty="0" smtClean="0"/>
              <a:t>cultural property protection</a:t>
            </a:r>
          </a:p>
          <a:p>
            <a:pPr marL="0" indent="0" eaLnBrk="1" fontAlgn="auto" hangingPunct="1">
              <a:spcAft>
                <a:spcPts val="0"/>
              </a:spcAft>
              <a:buFont typeface="Arial" pitchFamily="34" charset="0"/>
              <a:buNone/>
              <a:defRPr/>
            </a:pPr>
            <a:r>
              <a:rPr lang="en-US" dirty="0" smtClean="0"/>
              <a:t>	</a:t>
            </a:r>
          </a:p>
          <a:p>
            <a:pPr marL="0" indent="0" eaLnBrk="1" fontAlgn="auto" hangingPunct="1">
              <a:spcAft>
                <a:spcPts val="0"/>
              </a:spcAft>
              <a:buFont typeface="Arial" pitchFamily="34" charset="0"/>
              <a:buNone/>
              <a:defRPr/>
            </a:pPr>
            <a:r>
              <a:rPr lang="en-US" dirty="0"/>
              <a:t>	</a:t>
            </a:r>
            <a:r>
              <a:rPr lang="en-US" dirty="0" smtClean="0"/>
              <a:t>This UN symbol means this </a:t>
            </a:r>
            <a:br>
              <a:rPr lang="en-US" dirty="0" smtClean="0"/>
            </a:br>
            <a:r>
              <a:rPr lang="en-US" dirty="0" smtClean="0"/>
              <a:t>	property requires protection </a:t>
            </a:r>
            <a:endParaRPr lang="en-US" dirty="0"/>
          </a:p>
        </p:txBody>
      </p:sp>
      <p:pic>
        <p:nvPicPr>
          <p:cNvPr id="5124" name="Picture 14" descr="Hagueblueshield-pic-196w"/>
          <p:cNvPicPr>
            <a:picLocks noChangeAspect="1" noChangeArrowheads="1"/>
          </p:cNvPicPr>
          <p:nvPr/>
        </p:nvPicPr>
        <p:blipFill>
          <a:blip r:embed="rId3" cstate="print"/>
          <a:srcRect r="10255"/>
          <a:stretch>
            <a:fillRect/>
          </a:stretch>
        </p:blipFill>
        <p:spPr bwMode="auto">
          <a:xfrm>
            <a:off x="5715000" y="3886200"/>
            <a:ext cx="2209800" cy="2173288"/>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5</a:t>
            </a:fld>
            <a:endParaRPr lang="en-US" dirty="0"/>
          </a:p>
        </p:txBody>
      </p:sp>
      <p:cxnSp>
        <p:nvCxnSpPr>
          <p:cNvPr id="5" name="Straight Arrow Connector 4"/>
          <p:cNvCxnSpPr/>
          <p:nvPr/>
        </p:nvCxnSpPr>
        <p:spPr bwMode="auto">
          <a:xfrm flipV="1">
            <a:off x="5181600" y="5257800"/>
            <a:ext cx="5334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z="3200" dirty="0" smtClean="0"/>
              <a:t>Environmental Officer (EO) Responsibilities*</a:t>
            </a:r>
          </a:p>
        </p:txBody>
      </p:sp>
      <p:sp>
        <p:nvSpPr>
          <p:cNvPr id="3" name="Content Placeholder 2"/>
          <p:cNvSpPr>
            <a:spLocks noGrp="1"/>
          </p:cNvSpPr>
          <p:nvPr>
            <p:ph idx="1"/>
          </p:nvPr>
        </p:nvSpPr>
        <p:spPr>
          <a:xfrm>
            <a:off x="457200" y="1143000"/>
            <a:ext cx="8229600" cy="4800600"/>
          </a:xfrm>
        </p:spPr>
        <p:txBody>
          <a:bodyPr rtlCol="0">
            <a:normAutofit fontScale="77500" lnSpcReduction="20000"/>
          </a:bodyPr>
          <a:lstStyle/>
          <a:p>
            <a:pPr fontAlgn="auto">
              <a:spcAft>
                <a:spcPts val="0"/>
              </a:spcAft>
              <a:buFont typeface="Arial" pitchFamily="34" charset="0"/>
              <a:buChar char="•"/>
              <a:defRPr/>
            </a:pPr>
            <a:r>
              <a:rPr lang="en-US" dirty="0" smtClean="0"/>
              <a:t>Access </a:t>
            </a:r>
            <a:r>
              <a:rPr lang="en-US" dirty="0"/>
              <a:t>government </a:t>
            </a:r>
            <a:r>
              <a:rPr lang="en-US" dirty="0" smtClean="0"/>
              <a:t>intelligence and other information (such as public documents </a:t>
            </a:r>
            <a:r>
              <a:rPr lang="en-US" dirty="0"/>
              <a:t>and </a:t>
            </a:r>
            <a:r>
              <a:rPr lang="en-US" dirty="0" smtClean="0"/>
              <a:t>websites) prior to deployment</a:t>
            </a:r>
          </a:p>
          <a:p>
            <a:pPr fontAlgn="auto">
              <a:spcAft>
                <a:spcPts val="0"/>
              </a:spcAft>
              <a:buFont typeface="Arial" pitchFamily="34" charset="0"/>
              <a:buChar char="•"/>
              <a:defRPr/>
            </a:pPr>
            <a:r>
              <a:rPr lang="en-US" dirty="0" smtClean="0"/>
              <a:t>Be familiar with and understand applicable </a:t>
            </a:r>
            <a:r>
              <a:rPr lang="en-US" dirty="0"/>
              <a:t>laws and </a:t>
            </a:r>
            <a:r>
              <a:rPr lang="en-US" dirty="0" smtClean="0"/>
              <a:t>policies (e.g., international, your own nation’s and host nation’s laws, </a:t>
            </a:r>
            <a:r>
              <a:rPr lang="en-US" dirty="0"/>
              <a:t>mission </a:t>
            </a:r>
            <a:r>
              <a:rPr lang="en-US" dirty="0" smtClean="0"/>
              <a:t>regulations)</a:t>
            </a:r>
          </a:p>
          <a:p>
            <a:pPr eaLnBrk="1" fontAlgn="auto" hangingPunct="1">
              <a:spcAft>
                <a:spcPts val="0"/>
              </a:spcAft>
              <a:buFont typeface="Arial" pitchFamily="34" charset="0"/>
              <a:buChar char="•"/>
              <a:defRPr/>
            </a:pPr>
            <a:r>
              <a:rPr lang="en-US" dirty="0" smtClean="0"/>
              <a:t>Work with local and international subject matter experts (SMEs) at museums</a:t>
            </a:r>
            <a:r>
              <a:rPr lang="en-US" dirty="0"/>
              <a:t>, archeological, religious </a:t>
            </a:r>
            <a:r>
              <a:rPr lang="en-US" dirty="0" smtClean="0"/>
              <a:t>sites, etc.</a:t>
            </a:r>
            <a:endParaRPr lang="en-US" dirty="0"/>
          </a:p>
          <a:p>
            <a:pPr eaLnBrk="1" fontAlgn="auto" hangingPunct="1">
              <a:spcAft>
                <a:spcPts val="0"/>
              </a:spcAft>
              <a:buFont typeface="Arial" pitchFamily="34" charset="0"/>
              <a:buChar char="•"/>
              <a:defRPr/>
            </a:pPr>
            <a:r>
              <a:rPr lang="en-US" dirty="0" smtClean="0"/>
              <a:t>Identify cultural and historical sites during base selection and set-up</a:t>
            </a:r>
          </a:p>
          <a:p>
            <a:pPr eaLnBrk="1" fontAlgn="auto" hangingPunct="1">
              <a:spcAft>
                <a:spcPts val="0"/>
              </a:spcAft>
              <a:buFont typeface="Arial" pitchFamily="34" charset="0"/>
              <a:buChar char="•"/>
              <a:defRPr/>
            </a:pPr>
            <a:r>
              <a:rPr lang="en-US" dirty="0"/>
              <a:t>Create a list of protected cultural property within the base (and area of operations</a:t>
            </a:r>
            <a:r>
              <a:rPr lang="en-US" dirty="0" smtClean="0"/>
              <a:t>) and </a:t>
            </a:r>
            <a:r>
              <a:rPr lang="en-US" dirty="0"/>
              <a:t>keep it </a:t>
            </a:r>
            <a:r>
              <a:rPr lang="en-US" dirty="0" smtClean="0"/>
              <a:t>updated. Provide this information to the base commander so that troops can be given guidance to try to:</a:t>
            </a:r>
          </a:p>
          <a:p>
            <a:pPr lvl="1" eaLnBrk="1" fontAlgn="auto" hangingPunct="1">
              <a:spcAft>
                <a:spcPts val="0"/>
              </a:spcAft>
              <a:buFont typeface="Arial" pitchFamily="34" charset="0"/>
              <a:buChar char="–"/>
              <a:defRPr/>
            </a:pPr>
            <a:r>
              <a:rPr lang="en-US" u="sng" dirty="0" smtClean="0"/>
              <a:t>Avoid</a:t>
            </a:r>
            <a:r>
              <a:rPr lang="en-US" dirty="0" smtClean="0"/>
              <a:t> adverse effects if possible</a:t>
            </a:r>
          </a:p>
          <a:p>
            <a:pPr lvl="1" eaLnBrk="1" fontAlgn="auto" hangingPunct="1">
              <a:spcAft>
                <a:spcPts val="0"/>
              </a:spcAft>
              <a:buFont typeface="Arial" pitchFamily="34" charset="0"/>
              <a:buChar char="–"/>
              <a:defRPr/>
            </a:pPr>
            <a:r>
              <a:rPr lang="en-US" u="sng" dirty="0" smtClean="0"/>
              <a:t>Minimize</a:t>
            </a:r>
            <a:r>
              <a:rPr lang="en-US" dirty="0"/>
              <a:t> direct impacts and collateral </a:t>
            </a:r>
            <a:r>
              <a:rPr lang="en-US" dirty="0" smtClean="0"/>
              <a:t>damage if avoidance is not an option</a:t>
            </a:r>
            <a:endParaRPr lang="en-US" dirty="0"/>
          </a:p>
          <a:p>
            <a:pPr lvl="1" fontAlgn="auto">
              <a:spcAft>
                <a:spcPts val="0"/>
              </a:spcAft>
              <a:buFont typeface="Arial" pitchFamily="34" charset="0"/>
              <a:buChar char="–"/>
              <a:defRPr/>
            </a:pPr>
            <a:r>
              <a:rPr lang="en-US" u="sng" dirty="0" smtClean="0"/>
              <a:t>Recover</a:t>
            </a:r>
            <a:r>
              <a:rPr lang="en-US" dirty="0" smtClean="0"/>
              <a:t>: take appropriate responses and reactions when cultural property has been damaged</a:t>
            </a:r>
          </a:p>
          <a:p>
            <a:pPr lvl="1" eaLnBrk="1" fontAlgn="auto" hangingPunct="1">
              <a:spcAft>
                <a:spcPts val="0"/>
              </a:spcAft>
              <a:buFont typeface="Arial" pitchFamily="34" charset="0"/>
              <a:buChar char="–"/>
              <a:defRPr/>
            </a:pPr>
            <a:r>
              <a:rPr lang="en-US" u="sng" dirty="0" smtClean="0"/>
              <a:t>Maximize</a:t>
            </a:r>
            <a:r>
              <a:rPr lang="en-US" dirty="0" smtClean="0"/>
              <a:t> respect for and protection of cultural property, which can result in greater mission success</a:t>
            </a:r>
          </a:p>
          <a:p>
            <a:pPr eaLnBrk="1" fontAlgn="auto" hangingPunct="1">
              <a:spcAft>
                <a:spcPts val="0"/>
              </a:spcAft>
              <a:buFont typeface="Arial" pitchFamily="34" charset="0"/>
              <a:buChar char="•"/>
              <a:defRPr/>
            </a:pPr>
            <a:r>
              <a:rPr lang="en-US" dirty="0" smtClean="0"/>
              <a:t>Document information prior to transfer and/or closure of the base camp</a:t>
            </a:r>
            <a:endParaRPr lang="en-US" dirty="0"/>
          </a:p>
        </p:txBody>
      </p:sp>
      <p:sp>
        <p:nvSpPr>
          <p:cNvPr id="6148" name="TextBox 3"/>
          <p:cNvSpPr txBox="1">
            <a:spLocks noChangeArrowheads="1"/>
          </p:cNvSpPr>
          <p:nvPr/>
        </p:nvSpPr>
        <p:spPr bwMode="auto">
          <a:xfrm flipH="1">
            <a:off x="685800" y="5889625"/>
            <a:ext cx="7543800" cy="368300"/>
          </a:xfrm>
          <a:prstGeom prst="rect">
            <a:avLst/>
          </a:prstGeom>
          <a:noFill/>
          <a:ln w="9525">
            <a:noFill/>
            <a:miter lim="800000"/>
            <a:headEnd/>
            <a:tailEnd/>
          </a:ln>
        </p:spPr>
        <p:txBody>
          <a:bodyPr>
            <a:spAutoFit/>
          </a:bodyPr>
          <a:lstStyle/>
          <a:p>
            <a:r>
              <a:rPr lang="en-US">
                <a:latin typeface="Calibri" pitchFamily="34" charset="0"/>
              </a:rPr>
              <a:t>*This assumes there is no cultural affairs officer in the deploying force</a:t>
            </a:r>
          </a:p>
        </p:txBody>
      </p:sp>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6</a:t>
            </a:fld>
            <a:endParaRPr lang="en-US" dirty="0"/>
          </a:p>
        </p:txBody>
      </p:sp>
      <p:sp>
        <p:nvSpPr>
          <p:cNvPr id="7"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010400" cy="685800"/>
          </a:xfrm>
        </p:spPr>
        <p:txBody>
          <a:bodyPr/>
          <a:lstStyle/>
          <a:p>
            <a:r>
              <a:rPr lang="en-US" dirty="0" smtClean="0"/>
              <a:t>Sample Flowchart</a:t>
            </a:r>
            <a:endParaRPr lang="en-US" dirty="0"/>
          </a:p>
        </p:txBody>
      </p:sp>
      <p:sp>
        <p:nvSpPr>
          <p:cNvPr id="5" name="TextBox 4"/>
          <p:cNvSpPr txBox="1"/>
          <p:nvPr/>
        </p:nvSpPr>
        <p:spPr>
          <a:xfrm>
            <a:off x="392430" y="989051"/>
            <a:ext cx="3124200" cy="307777"/>
          </a:xfrm>
          <a:prstGeom prst="rect">
            <a:avLst/>
          </a:prstGeom>
          <a:noFill/>
          <a:ln>
            <a:solidFill>
              <a:schemeClr val="tx1"/>
            </a:solidFill>
          </a:ln>
        </p:spPr>
        <p:txBody>
          <a:bodyPr wrap="square" rtlCol="0">
            <a:spAutoFit/>
          </a:bodyPr>
          <a:lstStyle/>
          <a:p>
            <a:r>
              <a:rPr lang="en-US" sz="1400" dirty="0" smtClean="0"/>
              <a:t>You </a:t>
            </a:r>
            <a:r>
              <a:rPr lang="en-US" sz="1400" dirty="0"/>
              <a:t>have a ground-disturbing </a:t>
            </a:r>
            <a:r>
              <a:rPr lang="en-US" sz="1400" dirty="0" smtClean="0"/>
              <a:t>project</a:t>
            </a:r>
            <a:endParaRPr lang="en-US" sz="1400" dirty="0"/>
          </a:p>
        </p:txBody>
      </p:sp>
      <p:sp>
        <p:nvSpPr>
          <p:cNvPr id="7" name="TextBox 6"/>
          <p:cNvSpPr txBox="1"/>
          <p:nvPr/>
        </p:nvSpPr>
        <p:spPr>
          <a:xfrm>
            <a:off x="4163543" y="980029"/>
            <a:ext cx="4486275" cy="738664"/>
          </a:xfrm>
          <a:prstGeom prst="rect">
            <a:avLst/>
          </a:prstGeom>
          <a:noFill/>
          <a:ln>
            <a:solidFill>
              <a:schemeClr val="tx1"/>
            </a:solidFill>
          </a:ln>
        </p:spPr>
        <p:txBody>
          <a:bodyPr wrap="square" rtlCol="0">
            <a:spAutoFit/>
          </a:bodyPr>
          <a:lstStyle/>
          <a:p>
            <a:pPr algn="ctr"/>
            <a:r>
              <a:rPr lang="en-US" sz="1400" dirty="0" smtClean="0"/>
              <a:t>Check maps and references. </a:t>
            </a:r>
            <a:r>
              <a:rPr lang="en-US" sz="1400" dirty="0"/>
              <a:t>Interview local leaders, academia or </a:t>
            </a:r>
            <a:r>
              <a:rPr lang="en-US" sz="1400" dirty="0" smtClean="0"/>
              <a:t>citizens. Walk the site.</a:t>
            </a:r>
          </a:p>
          <a:p>
            <a:pPr algn="ctr"/>
            <a:r>
              <a:rPr lang="en-US" sz="1400" dirty="0" smtClean="0"/>
              <a:t>Determine: Is it archeologically sensitive?</a:t>
            </a:r>
            <a:endParaRPr lang="en-US" sz="1400" dirty="0"/>
          </a:p>
        </p:txBody>
      </p:sp>
      <p:sp>
        <p:nvSpPr>
          <p:cNvPr id="8" name="TextBox 7"/>
          <p:cNvSpPr txBox="1"/>
          <p:nvPr/>
        </p:nvSpPr>
        <p:spPr>
          <a:xfrm>
            <a:off x="3585686" y="1524000"/>
            <a:ext cx="438150" cy="307777"/>
          </a:xfrm>
          <a:prstGeom prst="rect">
            <a:avLst/>
          </a:prstGeom>
          <a:noFill/>
        </p:spPr>
        <p:txBody>
          <a:bodyPr wrap="square" rtlCol="0">
            <a:spAutoFit/>
          </a:bodyPr>
          <a:lstStyle/>
          <a:p>
            <a:r>
              <a:rPr lang="en-US" sz="1400" dirty="0" smtClean="0"/>
              <a:t>No</a:t>
            </a:r>
            <a:endParaRPr lang="en-US" sz="1400" dirty="0"/>
          </a:p>
        </p:txBody>
      </p:sp>
      <p:sp>
        <p:nvSpPr>
          <p:cNvPr id="11" name="TextBox 10"/>
          <p:cNvSpPr txBox="1"/>
          <p:nvPr/>
        </p:nvSpPr>
        <p:spPr>
          <a:xfrm>
            <a:off x="1339215" y="2168235"/>
            <a:ext cx="2133600" cy="307777"/>
          </a:xfrm>
          <a:prstGeom prst="rect">
            <a:avLst/>
          </a:prstGeom>
          <a:noFill/>
          <a:ln>
            <a:solidFill>
              <a:schemeClr val="tx1"/>
            </a:solidFill>
          </a:ln>
        </p:spPr>
        <p:txBody>
          <a:bodyPr wrap="square" rtlCol="0">
            <a:spAutoFit/>
          </a:bodyPr>
          <a:lstStyle/>
          <a:p>
            <a:r>
              <a:rPr lang="en-US" sz="1400" dirty="0" smtClean="0"/>
              <a:t>Proceed, but be aware</a:t>
            </a:r>
            <a:endParaRPr lang="en-US" sz="1400" dirty="0"/>
          </a:p>
        </p:txBody>
      </p:sp>
      <p:sp>
        <p:nvSpPr>
          <p:cNvPr id="12" name="TextBox 11"/>
          <p:cNvSpPr txBox="1"/>
          <p:nvPr/>
        </p:nvSpPr>
        <p:spPr>
          <a:xfrm>
            <a:off x="5714999" y="1718693"/>
            <a:ext cx="609600" cy="307777"/>
          </a:xfrm>
          <a:prstGeom prst="rect">
            <a:avLst/>
          </a:prstGeom>
          <a:noFill/>
        </p:spPr>
        <p:txBody>
          <a:bodyPr wrap="square" rtlCol="0">
            <a:spAutoFit/>
          </a:bodyPr>
          <a:lstStyle/>
          <a:p>
            <a:r>
              <a:rPr lang="en-US" sz="1400" dirty="0" smtClean="0"/>
              <a:t>Yes</a:t>
            </a:r>
            <a:endParaRPr lang="en-US" sz="1400" dirty="0"/>
          </a:p>
        </p:txBody>
      </p:sp>
      <p:sp>
        <p:nvSpPr>
          <p:cNvPr id="16" name="TextBox 15"/>
          <p:cNvSpPr txBox="1"/>
          <p:nvPr/>
        </p:nvSpPr>
        <p:spPr>
          <a:xfrm>
            <a:off x="4857510" y="2189018"/>
            <a:ext cx="2552699" cy="307777"/>
          </a:xfrm>
          <a:prstGeom prst="rect">
            <a:avLst/>
          </a:prstGeom>
          <a:noFill/>
          <a:ln>
            <a:solidFill>
              <a:schemeClr val="tx1"/>
            </a:solidFill>
          </a:ln>
        </p:spPr>
        <p:txBody>
          <a:bodyPr wrap="square" rtlCol="0">
            <a:spAutoFit/>
          </a:bodyPr>
          <a:lstStyle/>
          <a:p>
            <a:pPr algn="ctr"/>
            <a:r>
              <a:rPr lang="en-US" sz="1400" dirty="0" smtClean="0"/>
              <a:t>Can you plan for avoidance?</a:t>
            </a:r>
            <a:endParaRPr lang="en-US" sz="1400" dirty="0"/>
          </a:p>
        </p:txBody>
      </p:sp>
      <p:sp>
        <p:nvSpPr>
          <p:cNvPr id="17" name="TextBox 16"/>
          <p:cNvSpPr txBox="1"/>
          <p:nvPr/>
        </p:nvSpPr>
        <p:spPr>
          <a:xfrm>
            <a:off x="4343400" y="2189017"/>
            <a:ext cx="609600" cy="307777"/>
          </a:xfrm>
          <a:prstGeom prst="rect">
            <a:avLst/>
          </a:prstGeom>
          <a:noFill/>
        </p:spPr>
        <p:txBody>
          <a:bodyPr wrap="square" rtlCol="0">
            <a:spAutoFit/>
          </a:bodyPr>
          <a:lstStyle/>
          <a:p>
            <a:r>
              <a:rPr lang="en-US" sz="1400" dirty="0" smtClean="0"/>
              <a:t>Yes</a:t>
            </a:r>
            <a:endParaRPr lang="en-US" sz="1400" dirty="0"/>
          </a:p>
        </p:txBody>
      </p:sp>
      <p:cxnSp>
        <p:nvCxnSpPr>
          <p:cNvPr id="19" name="Straight Arrow Connector 18"/>
          <p:cNvCxnSpPr/>
          <p:nvPr/>
        </p:nvCxnSpPr>
        <p:spPr bwMode="auto">
          <a:xfrm flipH="1">
            <a:off x="3657600" y="2342905"/>
            <a:ext cx="722947"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5740716" y="2536870"/>
            <a:ext cx="438150" cy="307777"/>
          </a:xfrm>
          <a:prstGeom prst="rect">
            <a:avLst/>
          </a:prstGeom>
          <a:noFill/>
        </p:spPr>
        <p:txBody>
          <a:bodyPr wrap="square" rtlCol="0">
            <a:spAutoFit/>
          </a:bodyPr>
          <a:lstStyle/>
          <a:p>
            <a:r>
              <a:rPr lang="en-US" sz="1400" dirty="0" smtClean="0"/>
              <a:t>No</a:t>
            </a:r>
            <a:endParaRPr lang="en-US" sz="1400" dirty="0"/>
          </a:p>
        </p:txBody>
      </p:sp>
      <p:sp>
        <p:nvSpPr>
          <p:cNvPr id="23" name="TextBox 22"/>
          <p:cNvSpPr txBox="1"/>
          <p:nvPr/>
        </p:nvSpPr>
        <p:spPr>
          <a:xfrm>
            <a:off x="3754581" y="3073658"/>
            <a:ext cx="4653438" cy="523220"/>
          </a:xfrm>
          <a:prstGeom prst="rect">
            <a:avLst/>
          </a:prstGeom>
          <a:noFill/>
          <a:ln>
            <a:solidFill>
              <a:schemeClr val="tx1"/>
            </a:solidFill>
          </a:ln>
        </p:spPr>
        <p:txBody>
          <a:bodyPr wrap="square" rtlCol="0">
            <a:spAutoFit/>
          </a:bodyPr>
          <a:lstStyle/>
          <a:p>
            <a:pPr algn="ctr"/>
            <a:r>
              <a:rPr lang="en-US" sz="1400" dirty="0" smtClean="0"/>
              <a:t>Inform the EO.  Coordinate with Embassy and your </a:t>
            </a:r>
            <a:br>
              <a:rPr lang="en-US" sz="1400" dirty="0" smtClean="0"/>
            </a:br>
            <a:r>
              <a:rPr lang="en-US" sz="1400" dirty="0" smtClean="0"/>
              <a:t>Headquarters (HQ) Environmental Section</a:t>
            </a:r>
            <a:endParaRPr lang="en-US" sz="1400" dirty="0"/>
          </a:p>
        </p:txBody>
      </p:sp>
      <p:cxnSp>
        <p:nvCxnSpPr>
          <p:cNvPr id="25" name="Straight Arrow Connector 24"/>
          <p:cNvCxnSpPr/>
          <p:nvPr/>
        </p:nvCxnSpPr>
        <p:spPr bwMode="auto">
          <a:xfrm>
            <a:off x="5944310" y="3561322"/>
            <a:ext cx="0" cy="3357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6" name="TextBox 25"/>
          <p:cNvSpPr txBox="1"/>
          <p:nvPr/>
        </p:nvSpPr>
        <p:spPr>
          <a:xfrm>
            <a:off x="3943350" y="3897078"/>
            <a:ext cx="4210050" cy="307777"/>
          </a:xfrm>
          <a:prstGeom prst="rect">
            <a:avLst/>
          </a:prstGeom>
          <a:noFill/>
          <a:ln>
            <a:solidFill>
              <a:schemeClr val="tx1"/>
            </a:solidFill>
          </a:ln>
        </p:spPr>
        <p:txBody>
          <a:bodyPr wrap="square" rtlCol="0">
            <a:spAutoFit/>
          </a:bodyPr>
          <a:lstStyle/>
          <a:p>
            <a:pPr algn="ctr"/>
            <a:r>
              <a:rPr lang="en-US" sz="1400" dirty="0" smtClean="0"/>
              <a:t>Does the archaeology appear to be significant?</a:t>
            </a:r>
            <a:endParaRPr lang="en-US" sz="1400" dirty="0"/>
          </a:p>
        </p:txBody>
      </p:sp>
      <p:sp>
        <p:nvSpPr>
          <p:cNvPr id="30" name="TextBox 29"/>
          <p:cNvSpPr txBox="1"/>
          <p:nvPr/>
        </p:nvSpPr>
        <p:spPr>
          <a:xfrm>
            <a:off x="3438525" y="4114800"/>
            <a:ext cx="438150" cy="307777"/>
          </a:xfrm>
          <a:prstGeom prst="rect">
            <a:avLst/>
          </a:prstGeom>
          <a:noFill/>
        </p:spPr>
        <p:txBody>
          <a:bodyPr wrap="square" rtlCol="0">
            <a:spAutoFit/>
          </a:bodyPr>
          <a:lstStyle/>
          <a:p>
            <a:r>
              <a:rPr lang="en-US" sz="1400" dirty="0" smtClean="0"/>
              <a:t>No</a:t>
            </a:r>
            <a:endParaRPr lang="en-US" sz="1400" dirty="0"/>
          </a:p>
        </p:txBody>
      </p:sp>
      <p:sp>
        <p:nvSpPr>
          <p:cNvPr id="31" name="TextBox 30"/>
          <p:cNvSpPr txBox="1"/>
          <p:nvPr/>
        </p:nvSpPr>
        <p:spPr>
          <a:xfrm>
            <a:off x="5714999" y="4191000"/>
            <a:ext cx="609600" cy="307777"/>
          </a:xfrm>
          <a:prstGeom prst="rect">
            <a:avLst/>
          </a:prstGeom>
          <a:noFill/>
        </p:spPr>
        <p:txBody>
          <a:bodyPr wrap="square" rtlCol="0">
            <a:spAutoFit/>
          </a:bodyPr>
          <a:lstStyle/>
          <a:p>
            <a:r>
              <a:rPr lang="en-US" sz="1400" dirty="0" smtClean="0"/>
              <a:t>Yes</a:t>
            </a:r>
            <a:endParaRPr lang="en-US" sz="1400" dirty="0"/>
          </a:p>
        </p:txBody>
      </p:sp>
      <p:sp>
        <p:nvSpPr>
          <p:cNvPr id="34" name="TextBox 33"/>
          <p:cNvSpPr txBox="1"/>
          <p:nvPr/>
        </p:nvSpPr>
        <p:spPr>
          <a:xfrm>
            <a:off x="1190147" y="4572000"/>
            <a:ext cx="2057400" cy="307777"/>
          </a:xfrm>
          <a:prstGeom prst="rect">
            <a:avLst/>
          </a:prstGeom>
          <a:noFill/>
          <a:ln>
            <a:solidFill>
              <a:schemeClr val="tx1"/>
            </a:solidFill>
          </a:ln>
        </p:spPr>
        <p:txBody>
          <a:bodyPr wrap="square" rtlCol="0">
            <a:spAutoFit/>
          </a:bodyPr>
          <a:lstStyle/>
          <a:p>
            <a:r>
              <a:rPr lang="en-US" sz="1400" dirty="0" smtClean="0"/>
              <a:t>Document your findings</a:t>
            </a:r>
            <a:endParaRPr lang="en-US" sz="1400" dirty="0"/>
          </a:p>
        </p:txBody>
      </p:sp>
      <p:cxnSp>
        <p:nvCxnSpPr>
          <p:cNvPr id="44" name="Straight Arrow Connector 43"/>
          <p:cNvCxnSpPr/>
          <p:nvPr/>
        </p:nvCxnSpPr>
        <p:spPr bwMode="auto">
          <a:xfrm>
            <a:off x="5959791" y="4419600"/>
            <a:ext cx="0" cy="25464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5" name="TextBox 44"/>
          <p:cNvSpPr txBox="1"/>
          <p:nvPr/>
        </p:nvSpPr>
        <p:spPr>
          <a:xfrm>
            <a:off x="4267200" y="4724400"/>
            <a:ext cx="4190999" cy="523220"/>
          </a:xfrm>
          <a:prstGeom prst="rect">
            <a:avLst/>
          </a:prstGeom>
          <a:noFill/>
          <a:ln>
            <a:solidFill>
              <a:schemeClr val="tx1"/>
            </a:solidFill>
          </a:ln>
        </p:spPr>
        <p:txBody>
          <a:bodyPr wrap="square" rtlCol="0">
            <a:spAutoFit/>
          </a:bodyPr>
          <a:lstStyle/>
          <a:p>
            <a:pPr algn="ctr"/>
            <a:r>
              <a:rPr lang="en-US" sz="1400" dirty="0" smtClean="0"/>
              <a:t>EO initiates reach back and coordination </a:t>
            </a:r>
          </a:p>
          <a:p>
            <a:pPr algn="ctr"/>
            <a:r>
              <a:rPr lang="en-US" sz="1400" dirty="0" smtClean="0"/>
              <a:t>Is there a mitigation plan?</a:t>
            </a:r>
            <a:endParaRPr lang="en-US" sz="1400" dirty="0"/>
          </a:p>
        </p:txBody>
      </p:sp>
      <p:cxnSp>
        <p:nvCxnSpPr>
          <p:cNvPr id="65" name="Straight Arrow Connector 64"/>
          <p:cNvCxnSpPr/>
          <p:nvPr/>
        </p:nvCxnSpPr>
        <p:spPr bwMode="auto">
          <a:xfrm flipH="1">
            <a:off x="3277551" y="1752600"/>
            <a:ext cx="456250" cy="41563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1" name="Straight Arrow Connector 70"/>
          <p:cNvCxnSpPr/>
          <p:nvPr/>
        </p:nvCxnSpPr>
        <p:spPr bwMode="auto">
          <a:xfrm>
            <a:off x="3657600" y="1142939"/>
            <a:ext cx="36623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5" name="Straight Arrow Connector 74"/>
          <p:cNvCxnSpPr/>
          <p:nvPr/>
        </p:nvCxnSpPr>
        <p:spPr bwMode="auto">
          <a:xfrm flipH="1">
            <a:off x="3277551" y="4343400"/>
            <a:ext cx="195264" cy="1818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a:off x="5924550" y="2844647"/>
            <a:ext cx="9525" cy="3018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H="1">
            <a:off x="5939598" y="1927270"/>
            <a:ext cx="19760" cy="2617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6" name="TextBox 35"/>
          <p:cNvSpPr txBox="1"/>
          <p:nvPr/>
        </p:nvSpPr>
        <p:spPr>
          <a:xfrm>
            <a:off x="925830" y="5181600"/>
            <a:ext cx="1593056" cy="307777"/>
          </a:xfrm>
          <a:prstGeom prst="rect">
            <a:avLst/>
          </a:prstGeom>
          <a:noFill/>
          <a:ln>
            <a:solidFill>
              <a:schemeClr val="tx1"/>
            </a:solidFill>
          </a:ln>
        </p:spPr>
        <p:txBody>
          <a:bodyPr wrap="square" rtlCol="0">
            <a:spAutoFit/>
          </a:bodyPr>
          <a:lstStyle/>
          <a:p>
            <a:r>
              <a:rPr lang="en-US" sz="1400" dirty="0" smtClean="0"/>
              <a:t>Minimize impacts</a:t>
            </a:r>
            <a:endParaRPr lang="en-US" sz="1400" dirty="0"/>
          </a:p>
        </p:txBody>
      </p:sp>
      <p:cxnSp>
        <p:nvCxnSpPr>
          <p:cNvPr id="28" name="Straight Arrow Connector 27"/>
          <p:cNvCxnSpPr/>
          <p:nvPr/>
        </p:nvCxnSpPr>
        <p:spPr bwMode="auto">
          <a:xfrm flipV="1">
            <a:off x="1641870" y="4953000"/>
            <a:ext cx="152400" cy="1955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9" name="TextBox 38"/>
          <p:cNvSpPr txBox="1"/>
          <p:nvPr/>
        </p:nvSpPr>
        <p:spPr>
          <a:xfrm>
            <a:off x="922256" y="5638800"/>
            <a:ext cx="609600" cy="307777"/>
          </a:xfrm>
          <a:prstGeom prst="rect">
            <a:avLst/>
          </a:prstGeom>
          <a:noFill/>
        </p:spPr>
        <p:txBody>
          <a:bodyPr wrap="square" rtlCol="0">
            <a:spAutoFit/>
          </a:bodyPr>
          <a:lstStyle/>
          <a:p>
            <a:r>
              <a:rPr lang="en-US" sz="1400" dirty="0" smtClean="0"/>
              <a:t>Yes</a:t>
            </a:r>
            <a:endParaRPr lang="en-US" sz="1400" dirty="0"/>
          </a:p>
        </p:txBody>
      </p:sp>
      <p:sp>
        <p:nvSpPr>
          <p:cNvPr id="40" name="TextBox 39"/>
          <p:cNvSpPr txBox="1"/>
          <p:nvPr/>
        </p:nvSpPr>
        <p:spPr>
          <a:xfrm>
            <a:off x="749614" y="5938124"/>
            <a:ext cx="1769272" cy="523220"/>
          </a:xfrm>
          <a:prstGeom prst="rect">
            <a:avLst/>
          </a:prstGeom>
          <a:noFill/>
          <a:ln>
            <a:solidFill>
              <a:schemeClr val="tx1"/>
            </a:solidFill>
          </a:ln>
        </p:spPr>
        <p:txBody>
          <a:bodyPr wrap="square" rtlCol="0">
            <a:spAutoFit/>
          </a:bodyPr>
          <a:lstStyle/>
          <a:p>
            <a:pPr algn="ctr"/>
            <a:r>
              <a:rPr lang="en-US" sz="1400" dirty="0" smtClean="0"/>
              <a:t>Is the project critical to the mission?</a:t>
            </a:r>
            <a:endParaRPr lang="en-US" sz="1400" dirty="0"/>
          </a:p>
        </p:txBody>
      </p:sp>
      <p:sp>
        <p:nvSpPr>
          <p:cNvPr id="42" name="TextBox 41"/>
          <p:cNvSpPr txBox="1"/>
          <p:nvPr/>
        </p:nvSpPr>
        <p:spPr>
          <a:xfrm>
            <a:off x="3943350" y="5316674"/>
            <a:ext cx="438150" cy="307777"/>
          </a:xfrm>
          <a:prstGeom prst="rect">
            <a:avLst/>
          </a:prstGeom>
          <a:noFill/>
        </p:spPr>
        <p:txBody>
          <a:bodyPr wrap="square" rtlCol="0">
            <a:spAutoFit/>
          </a:bodyPr>
          <a:lstStyle/>
          <a:p>
            <a:r>
              <a:rPr lang="en-US" sz="1400" dirty="0" smtClean="0"/>
              <a:t>No</a:t>
            </a:r>
            <a:endParaRPr lang="en-US" sz="1400" dirty="0"/>
          </a:p>
        </p:txBody>
      </p:sp>
      <p:cxnSp>
        <p:nvCxnSpPr>
          <p:cNvPr id="33" name="Straight Arrow Connector 32"/>
          <p:cNvCxnSpPr/>
          <p:nvPr/>
        </p:nvCxnSpPr>
        <p:spPr bwMode="auto">
          <a:xfrm flipH="1">
            <a:off x="2573895" y="5562600"/>
            <a:ext cx="1302780" cy="43487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6" name="TextBox 45"/>
          <p:cNvSpPr txBox="1"/>
          <p:nvPr/>
        </p:nvSpPr>
        <p:spPr>
          <a:xfrm>
            <a:off x="6865379" y="5316674"/>
            <a:ext cx="609600" cy="307777"/>
          </a:xfrm>
          <a:prstGeom prst="rect">
            <a:avLst/>
          </a:prstGeom>
          <a:noFill/>
        </p:spPr>
        <p:txBody>
          <a:bodyPr wrap="square" rtlCol="0">
            <a:spAutoFit/>
          </a:bodyPr>
          <a:lstStyle/>
          <a:p>
            <a:r>
              <a:rPr lang="en-US" sz="1400" dirty="0" smtClean="0"/>
              <a:t>Yes</a:t>
            </a:r>
            <a:endParaRPr lang="en-US" sz="1400" dirty="0"/>
          </a:p>
        </p:txBody>
      </p:sp>
      <p:sp>
        <p:nvSpPr>
          <p:cNvPr id="49" name="TextBox 48"/>
          <p:cNvSpPr txBox="1"/>
          <p:nvPr/>
        </p:nvSpPr>
        <p:spPr>
          <a:xfrm>
            <a:off x="6678449" y="5843588"/>
            <a:ext cx="1756889" cy="307777"/>
          </a:xfrm>
          <a:prstGeom prst="rect">
            <a:avLst/>
          </a:prstGeom>
          <a:noFill/>
          <a:ln>
            <a:solidFill>
              <a:schemeClr val="tx1"/>
            </a:solidFill>
          </a:ln>
        </p:spPr>
        <p:txBody>
          <a:bodyPr wrap="square" rtlCol="0">
            <a:spAutoFit/>
          </a:bodyPr>
          <a:lstStyle/>
          <a:p>
            <a:r>
              <a:rPr lang="en-US" sz="1400" dirty="0" smtClean="0"/>
              <a:t>Implement the plan</a:t>
            </a:r>
            <a:endParaRPr lang="en-US" sz="1400" dirty="0"/>
          </a:p>
        </p:txBody>
      </p:sp>
      <p:sp>
        <p:nvSpPr>
          <p:cNvPr id="50" name="TextBox 49"/>
          <p:cNvSpPr txBox="1"/>
          <p:nvPr/>
        </p:nvSpPr>
        <p:spPr>
          <a:xfrm>
            <a:off x="2667002" y="6153862"/>
            <a:ext cx="438150" cy="307777"/>
          </a:xfrm>
          <a:prstGeom prst="rect">
            <a:avLst/>
          </a:prstGeom>
          <a:noFill/>
        </p:spPr>
        <p:txBody>
          <a:bodyPr wrap="square" rtlCol="0">
            <a:spAutoFit/>
          </a:bodyPr>
          <a:lstStyle/>
          <a:p>
            <a:r>
              <a:rPr lang="en-US" sz="1400" dirty="0" smtClean="0"/>
              <a:t>No</a:t>
            </a:r>
            <a:endParaRPr lang="en-US" sz="1400" dirty="0"/>
          </a:p>
        </p:txBody>
      </p:sp>
      <p:sp>
        <p:nvSpPr>
          <p:cNvPr id="51" name="TextBox 50"/>
          <p:cNvSpPr txBox="1"/>
          <p:nvPr/>
        </p:nvSpPr>
        <p:spPr>
          <a:xfrm>
            <a:off x="3876675" y="6153862"/>
            <a:ext cx="1756889" cy="307777"/>
          </a:xfrm>
          <a:prstGeom prst="rect">
            <a:avLst/>
          </a:prstGeom>
          <a:noFill/>
          <a:ln>
            <a:solidFill>
              <a:schemeClr val="tx1"/>
            </a:solidFill>
          </a:ln>
        </p:spPr>
        <p:txBody>
          <a:bodyPr wrap="square" rtlCol="0">
            <a:spAutoFit/>
          </a:bodyPr>
          <a:lstStyle/>
          <a:p>
            <a:r>
              <a:rPr lang="en-US" sz="1400" dirty="0" smtClean="0"/>
              <a:t>Rethink the project</a:t>
            </a:r>
            <a:endParaRPr lang="en-US" sz="1400" dirty="0"/>
          </a:p>
        </p:txBody>
      </p:sp>
      <p:cxnSp>
        <p:nvCxnSpPr>
          <p:cNvPr id="43" name="Straight Arrow Connector 42"/>
          <p:cNvCxnSpPr>
            <a:stCxn id="50" idx="3"/>
          </p:cNvCxnSpPr>
          <p:nvPr/>
        </p:nvCxnSpPr>
        <p:spPr bwMode="auto">
          <a:xfrm flipV="1">
            <a:off x="3105152" y="6306556"/>
            <a:ext cx="629128" cy="11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9" name="Straight Arrow Connector 68"/>
          <p:cNvCxnSpPr/>
          <p:nvPr/>
        </p:nvCxnSpPr>
        <p:spPr bwMode="auto">
          <a:xfrm>
            <a:off x="7086600" y="5562600"/>
            <a:ext cx="0" cy="2300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2" name="Straight Arrow Connector 71"/>
          <p:cNvCxnSpPr/>
          <p:nvPr/>
        </p:nvCxnSpPr>
        <p:spPr bwMode="auto">
          <a:xfrm flipV="1">
            <a:off x="1227056" y="5562600"/>
            <a:ext cx="144544" cy="1353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Slide Number Placeholder 2"/>
          <p:cNvSpPr>
            <a:spLocks noGrp="1"/>
          </p:cNvSpPr>
          <p:nvPr>
            <p:ph type="sldNum" sz="quarter" idx="12"/>
          </p:nvPr>
        </p:nvSpPr>
        <p:spPr/>
        <p:txBody>
          <a:bodyPr/>
          <a:lstStyle/>
          <a:p>
            <a:pPr>
              <a:defRPr/>
            </a:pPr>
            <a:fld id="{EFA3F6C8-CD94-4427-92F5-714DAC67F4FA}" type="slidenum">
              <a:rPr lang="en-US" smtClean="0"/>
              <a:pPr>
                <a:defRPr/>
              </a:pPr>
              <a:t>7</a:t>
            </a:fld>
            <a:endParaRPr lang="en-US" dirty="0"/>
          </a:p>
        </p:txBody>
      </p:sp>
      <p:sp>
        <p:nvSpPr>
          <p:cNvPr id="47"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extLst>
      <p:ext uri="{BB962C8B-B14F-4D97-AF65-F5344CB8AC3E}">
        <p14:creationId xmlns:p14="http://schemas.microsoft.com/office/powerpoint/2010/main" val="4002984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What You SHOULD Do</a:t>
            </a:r>
          </a:p>
        </p:txBody>
      </p:sp>
      <p:sp>
        <p:nvSpPr>
          <p:cNvPr id="3" name="Content Placeholder 2"/>
          <p:cNvSpPr>
            <a:spLocks noGrp="1"/>
          </p:cNvSpPr>
          <p:nvPr>
            <p:ph sz="half" idx="1"/>
          </p:nvPr>
        </p:nvSpPr>
        <p:spPr/>
        <p:txBody>
          <a:bodyPr rtlCol="0">
            <a:normAutofit fontScale="77500" lnSpcReduction="20000"/>
          </a:bodyPr>
          <a:lstStyle/>
          <a:p>
            <a:pPr eaLnBrk="1" fontAlgn="auto" hangingPunct="1">
              <a:spcAft>
                <a:spcPts val="0"/>
              </a:spcAft>
              <a:buFont typeface="Arial" pitchFamily="34" charset="0"/>
              <a:buChar char="•"/>
              <a:defRPr/>
            </a:pPr>
            <a:r>
              <a:rPr lang="en-US" dirty="0" smtClean="0"/>
              <a:t>Recognize that safeguarding cultural property in-theater may be required by treaty and law</a:t>
            </a:r>
          </a:p>
          <a:p>
            <a:pPr eaLnBrk="1" fontAlgn="auto" hangingPunct="1">
              <a:spcAft>
                <a:spcPts val="0"/>
              </a:spcAft>
              <a:buFont typeface="Arial" pitchFamily="34" charset="0"/>
              <a:buChar char="•"/>
              <a:defRPr/>
            </a:pPr>
            <a:r>
              <a:rPr lang="en-US" dirty="0" smtClean="0"/>
              <a:t>Learn about cultural or historical sites and values where you are</a:t>
            </a:r>
          </a:p>
          <a:p>
            <a:pPr eaLnBrk="1" fontAlgn="auto" hangingPunct="1">
              <a:spcAft>
                <a:spcPts val="0"/>
              </a:spcAft>
              <a:buFont typeface="Arial" pitchFamily="34" charset="0"/>
              <a:buChar char="•"/>
              <a:defRPr/>
            </a:pPr>
            <a:r>
              <a:rPr lang="en-US" dirty="0" smtClean="0"/>
              <a:t>Learn about basic geography of the area: not everything may be what it appears (e.g., in some places, what seem like natural hills are actually archeological sites)</a:t>
            </a:r>
          </a:p>
          <a:p>
            <a:pPr eaLnBrk="1" fontAlgn="auto" hangingPunct="1">
              <a:spcAft>
                <a:spcPts val="0"/>
              </a:spcAft>
              <a:buFont typeface="Arial" pitchFamily="34" charset="0"/>
              <a:buChar char="•"/>
              <a:defRPr/>
            </a:pPr>
            <a:endParaRPr lang="en-US" dirty="0"/>
          </a:p>
        </p:txBody>
      </p:sp>
      <p:pic>
        <p:nvPicPr>
          <p:cNvPr id="7172" name="Content Placeholder 4"/>
          <p:cNvPicPr>
            <a:picLocks noGrp="1" noChangeAspect="1" noChangeArrowheads="1"/>
          </p:cNvPicPr>
          <p:nvPr>
            <p:ph sz="half" idx="2"/>
          </p:nvPr>
        </p:nvPicPr>
        <p:blipFill>
          <a:blip r:embed="rId3" cstate="print"/>
          <a:srcRect/>
          <a:stretch>
            <a:fillRect/>
          </a:stretch>
        </p:blipFill>
        <p:spPr>
          <a:xfrm>
            <a:off x="4876800" y="1600200"/>
            <a:ext cx="3810000" cy="4251325"/>
          </a:xfrm>
        </p:spPr>
      </p:pic>
      <p:sp>
        <p:nvSpPr>
          <p:cNvPr id="2" name="Slide Number Placeholder 1"/>
          <p:cNvSpPr>
            <a:spLocks noGrp="1"/>
          </p:cNvSpPr>
          <p:nvPr>
            <p:ph type="sldNum" sz="quarter" idx="12"/>
          </p:nvPr>
        </p:nvSpPr>
        <p:spPr/>
        <p:txBody>
          <a:bodyPr/>
          <a:lstStyle/>
          <a:p>
            <a:pPr>
              <a:defRPr/>
            </a:pPr>
            <a:fld id="{E1D518E4-FED5-4B06-95DE-A0A57C3779C9}" type="slidenum">
              <a:rPr lang="en-US" smtClean="0"/>
              <a:pPr>
                <a:defRPr/>
              </a:pPr>
              <a:t>8</a:t>
            </a:fld>
            <a:endParaRPr lang="en-US" dirty="0"/>
          </a:p>
        </p:txBody>
      </p:sp>
      <p:sp>
        <p:nvSpPr>
          <p:cNvPr id="7"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What You SHOULD Do</a:t>
            </a:r>
            <a:endParaRPr lang="en-US" dirty="0" smtClean="0">
              <a:solidFill>
                <a:srgbClr val="FF0000"/>
              </a:solidFill>
            </a:endParaRPr>
          </a:p>
        </p:txBody>
      </p:sp>
      <p:sp>
        <p:nvSpPr>
          <p:cNvPr id="8195" name="Content Placeholder 2"/>
          <p:cNvSpPr>
            <a:spLocks noGrp="1"/>
          </p:cNvSpPr>
          <p:nvPr>
            <p:ph idx="1"/>
          </p:nvPr>
        </p:nvSpPr>
        <p:spPr>
          <a:xfrm>
            <a:off x="457200" y="1600201"/>
            <a:ext cx="8229600" cy="3733800"/>
          </a:xfrm>
        </p:spPr>
        <p:txBody>
          <a:bodyPr/>
          <a:lstStyle/>
          <a:p>
            <a:pPr eaLnBrk="1" hangingPunct="1"/>
            <a:r>
              <a:rPr lang="en-US" dirty="0" smtClean="0"/>
              <a:t>Ask questions and consult with experts, especially before beginning any construction</a:t>
            </a:r>
          </a:p>
          <a:p>
            <a:pPr eaLnBrk="1" hangingPunct="1"/>
            <a:r>
              <a:rPr lang="en-US" dirty="0" smtClean="0"/>
              <a:t>If the camp area has cultural sites </a:t>
            </a:r>
          </a:p>
          <a:p>
            <a:pPr lvl="1" eaLnBrk="1" hangingPunct="1"/>
            <a:r>
              <a:rPr lang="en-US" dirty="0" smtClean="0"/>
              <a:t>Document site conditions using photos and global positioning system (GPS) to verify </a:t>
            </a:r>
            <a:r>
              <a:rPr lang="en-US" dirty="0"/>
              <a:t/>
            </a:r>
            <a:br>
              <a:rPr lang="en-US" dirty="0"/>
            </a:br>
            <a:r>
              <a:rPr lang="en-US" dirty="0" smtClean="0"/>
              <a:t>location and coordinates</a:t>
            </a:r>
          </a:p>
          <a:p>
            <a:pPr lvl="1" eaLnBrk="1" hangingPunct="1"/>
            <a:r>
              <a:rPr lang="en-US" dirty="0" smtClean="0"/>
              <a:t>Develop ways to protect the sites</a:t>
            </a:r>
            <a:br>
              <a:rPr lang="en-US" dirty="0" smtClean="0"/>
            </a:br>
            <a:r>
              <a:rPr lang="en-US" dirty="0" smtClean="0"/>
              <a:t>(e.g., warning signs with appropriate </a:t>
            </a:r>
            <a:br>
              <a:rPr lang="en-US" dirty="0" smtClean="0"/>
            </a:br>
            <a:r>
              <a:rPr lang="en-US" dirty="0" smtClean="0"/>
              <a:t>UN symbol)</a:t>
            </a:r>
          </a:p>
          <a:p>
            <a:pPr lvl="1" eaLnBrk="1" hangingPunct="1"/>
            <a:r>
              <a:rPr lang="en-US" dirty="0" smtClean="0"/>
              <a:t>Report any observed looting </a:t>
            </a:r>
            <a:br>
              <a:rPr lang="en-US" dirty="0" smtClean="0"/>
            </a:br>
            <a:r>
              <a:rPr lang="en-US" dirty="0" smtClean="0"/>
              <a:t>or vandalism</a:t>
            </a:r>
          </a:p>
        </p:txBody>
      </p:sp>
      <p:pic>
        <p:nvPicPr>
          <p:cNvPr id="8196" name="Picture 4"/>
          <p:cNvPicPr>
            <a:picLocks noChangeAspect="1" noChangeArrowheads="1"/>
          </p:cNvPicPr>
          <p:nvPr/>
        </p:nvPicPr>
        <p:blipFill>
          <a:blip r:embed="rId3" cstate="print"/>
          <a:srcRect/>
          <a:stretch>
            <a:fillRect/>
          </a:stretch>
        </p:blipFill>
        <p:spPr bwMode="auto">
          <a:xfrm>
            <a:off x="6172200" y="3456623"/>
            <a:ext cx="2133600" cy="298704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EFA3F6C8-CD94-4427-92F5-714DAC67F4FA}" type="slidenum">
              <a:rPr lang="en-US" smtClean="0"/>
              <a:pPr>
                <a:defRPr/>
              </a:pPr>
              <a:t>9</a:t>
            </a:fld>
            <a:endParaRPr lang="en-US" dirty="0"/>
          </a:p>
        </p:txBody>
      </p:sp>
      <p:sp>
        <p:nvSpPr>
          <p:cNvPr id="3" name="TextBox 2"/>
          <p:cNvSpPr txBox="1"/>
          <p:nvPr/>
        </p:nvSpPr>
        <p:spPr>
          <a:xfrm>
            <a:off x="1524000" y="5797332"/>
            <a:ext cx="3581400" cy="646331"/>
          </a:xfrm>
          <a:prstGeom prst="rect">
            <a:avLst/>
          </a:prstGeom>
          <a:noFill/>
          <a:ln>
            <a:solidFill>
              <a:srgbClr val="131307"/>
            </a:solidFill>
          </a:ln>
        </p:spPr>
        <p:txBody>
          <a:bodyPr wrap="square" rtlCol="0">
            <a:spAutoFit/>
          </a:bodyPr>
          <a:lstStyle/>
          <a:p>
            <a:r>
              <a:rPr lang="en-US" dirty="0" smtClean="0"/>
              <a:t>Posted sign: Archeological site. </a:t>
            </a:r>
          </a:p>
          <a:p>
            <a:r>
              <a:rPr lang="en-US" dirty="0" smtClean="0"/>
              <a:t>Do not disturb dirt mounds</a:t>
            </a:r>
            <a:endParaRPr lang="en-US" dirty="0"/>
          </a:p>
        </p:txBody>
      </p:sp>
      <p:cxnSp>
        <p:nvCxnSpPr>
          <p:cNvPr id="5" name="Straight Arrow Connector 4"/>
          <p:cNvCxnSpPr/>
          <p:nvPr/>
        </p:nvCxnSpPr>
        <p:spPr bwMode="auto">
          <a:xfrm flipV="1">
            <a:off x="4800600" y="4419600"/>
            <a:ext cx="2057400" cy="1447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 name="Rektangel 1"/>
          <p:cNvSpPr/>
          <p:nvPr/>
        </p:nvSpPr>
        <p:spPr>
          <a:xfrm>
            <a:off x="8056391" y="-16933"/>
            <a:ext cx="1079142" cy="276999"/>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sv-SE" sz="1200" dirty="0" smtClean="0"/>
              <a:t>2017_ver 1.0</a:t>
            </a:r>
            <a:endParaRPr lang="sv-SE"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6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9311FA1DFA4B4A87C6BA54D2A44D59" ma:contentTypeVersion="1" ma:contentTypeDescription="Create a new document." ma:contentTypeScope="" ma:versionID="fc6a8ec5e6d986d55067333f163f2ed2">
  <xsd:schema xmlns:xsd="http://www.w3.org/2001/XMLSchema" xmlns:xs="http://www.w3.org/2001/XMLSchema" xmlns:p="http://schemas.microsoft.com/office/2006/metadata/properties" xmlns:ns2="8ae76915-f381-446f-bfa1-a60940b41f89" targetNamespace="http://schemas.microsoft.com/office/2006/metadata/properties" ma:root="true" ma:fieldsID="200229c87dd2f85c26124f4d104c9b74" ns2:_="">
    <xsd:import namespace="8ae76915-f381-446f-bfa1-a60940b41f8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76915-f381-446f-bfa1-a60940b41f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8ae76915-f381-446f-bfa1-a60940b41f89">S7HKT6SCDKAV-980-395</_dlc_DocId>
    <_dlc_DocIdUrl xmlns="8ae76915-f381-446f-bfa1-a60940b41f89">
      <Url>https://wss.apan.org/2173/_layouts/DocIdRedir.aspx?ID=S7HKT6SCDKAV-980-395</Url>
      <Description>S7HKT6SCDKAV-980-395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B46FB5-02FF-4D69-8A9E-4A55172BB8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60D0F0-E37E-4813-8425-10661B4D45AF}">
  <ds:schemaRefs>
    <ds:schemaRef ds:uri="http://www.w3.org/XML/1998/namespace"/>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8ae76915-f381-446f-bfa1-a60940b41f89"/>
  </ds:schemaRefs>
</ds:datastoreItem>
</file>

<file path=customXml/itemProps3.xml><?xml version="1.0" encoding="utf-8"?>
<ds:datastoreItem xmlns:ds="http://schemas.openxmlformats.org/officeDocument/2006/customXml" ds:itemID="{BFE9AF97-02A9-4D06-BBC9-C2679B438C46}">
  <ds:schemaRefs>
    <ds:schemaRef ds:uri="http://schemas.microsoft.com/sharepoint/events"/>
  </ds:schemaRefs>
</ds:datastoreItem>
</file>

<file path=customXml/itemProps4.xml><?xml version="1.0" encoding="utf-8"?>
<ds:datastoreItem xmlns:ds="http://schemas.openxmlformats.org/officeDocument/2006/customXml" ds:itemID="{9825A3DC-715E-45D8-A609-D73A4DB63A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Theme1[1]</Template>
  <TotalTime>1429</TotalTime>
  <Words>3461</Words>
  <Application>Microsoft Office PowerPoint</Application>
  <PresentationFormat>On-screen Show (4:3)</PresentationFormat>
  <Paragraphs>216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Theme1[1]</vt:lpstr>
      <vt:lpstr>PowerPoint Presentation</vt:lpstr>
      <vt:lpstr>Technical Module</vt:lpstr>
      <vt:lpstr>Objectives</vt:lpstr>
      <vt:lpstr>Why Should You Care?</vt:lpstr>
      <vt:lpstr>Examples of Laws and Regulations</vt:lpstr>
      <vt:lpstr>Environmental Officer (EO) Responsibilities*</vt:lpstr>
      <vt:lpstr>Sample Flowchart</vt:lpstr>
      <vt:lpstr>What You SHOULD Do</vt:lpstr>
      <vt:lpstr>What You SHOULD Do</vt:lpstr>
      <vt:lpstr>What You Should NOT Do</vt:lpstr>
      <vt:lpstr>What You Should NOT Do</vt:lpstr>
      <vt:lpstr>Ways to Protect Cultural Sites</vt:lpstr>
      <vt:lpstr>Examples of Visual Tools</vt:lpstr>
      <vt:lpstr>Examples of Playing Cards</vt:lpstr>
      <vt:lpstr>Examples of Playing Cards</vt:lpstr>
      <vt:lpstr>Pocket Card</vt:lpstr>
      <vt:lpstr>Conclusions</vt:lpstr>
    </vt:vector>
  </TitlesOfParts>
  <Company>AFIT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sschuldt</dc:creator>
  <cp:lastModifiedBy>sclark</cp:lastModifiedBy>
  <cp:revision>159</cp:revision>
  <cp:lastPrinted>2013-03-04T17:18:38Z</cp:lastPrinted>
  <dcterms:created xsi:type="dcterms:W3CDTF">2012-09-10T13:10:28Z</dcterms:created>
  <dcterms:modified xsi:type="dcterms:W3CDTF">2017-03-08T13:59:21Z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0x010100159311FA1DFA4B4A87C6BA54D2A44D59</vt:lpwstr>
  </property>
  <property fmtid="{D5CDD505-2E9C-101B-9397-08002B2CF9AE}" pid="3" name="_dlc_DocIdItemGuid">
    <vt:lpwstr>33c62e73-63ad-4c49-83e5-956c9cf65f76</vt:lpwstr>
  </property>
  <property fmtid="{D5CDD505-2E9C-101B-9397-08002B2CF9AE}" pid="4" name="TitusGUID">
    <vt:lpwstr>f2b56264-3694-4304-a5b6-de99f090e984</vt:lpwstr>
  </property>
  <property fmtid="{D5CDD505-2E9C-101B-9397-08002B2CF9AE}" pid="5" name="FörsvarsmaktenKlassificering">
    <vt:lpwstr>ES</vt:lpwstr>
  </property>
  <property fmtid="{D5CDD505-2E9C-101B-9397-08002B2CF9AE}" pid="6" name="FörsvarsmaktenSEKRETESSKLASSIFICERAD">
    <vt:lpwstr/>
  </property>
  <property fmtid="{D5CDD505-2E9C-101B-9397-08002B2CF9AE}" pid="7" name="Klassificering">
    <vt:lpwstr>ES</vt:lpwstr>
  </property>
</Properties>
</file>