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Lst>
  <p:notesMasterIdLst>
    <p:notesMasterId r:id="rId18"/>
  </p:notesMasterIdLst>
  <p:handoutMasterIdLst>
    <p:handoutMasterId r:id="rId19"/>
  </p:handoutMasterIdLst>
  <p:sldIdLst>
    <p:sldId id="256" r:id="rId6"/>
    <p:sldId id="283" r:id="rId7"/>
    <p:sldId id="266" r:id="rId8"/>
    <p:sldId id="273" r:id="rId9"/>
    <p:sldId id="267" r:id="rId10"/>
    <p:sldId id="272" r:id="rId11"/>
    <p:sldId id="268" r:id="rId12"/>
    <p:sldId id="274" r:id="rId13"/>
    <p:sldId id="281" r:id="rId14"/>
    <p:sldId id="275" r:id="rId15"/>
    <p:sldId id="276" r:id="rId16"/>
    <p:sldId id="260" r:id="rId1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612"/>
    <a:srgbClr val="525113"/>
    <a:srgbClr val="131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0778" autoAdjust="0"/>
  </p:normalViewPr>
  <p:slideViewPr>
    <p:cSldViewPr>
      <p:cViewPr>
        <p:scale>
          <a:sx n="75" d="100"/>
          <a:sy n="75" d="100"/>
        </p:scale>
        <p:origin x="-2604"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880" y="-12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1193"/>
          </a:xfrm>
          <a:prstGeom prst="rect">
            <a:avLst/>
          </a:prstGeom>
        </p:spPr>
        <p:txBody>
          <a:bodyPr vert="horz" lIns="87810" tIns="43905" rIns="87810" bIns="43905"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1193"/>
          </a:xfrm>
          <a:prstGeom prst="rect">
            <a:avLst/>
          </a:prstGeom>
        </p:spPr>
        <p:txBody>
          <a:bodyPr vert="horz" lIns="87810" tIns="43905" rIns="87810" bIns="43905" rtlCol="0"/>
          <a:lstStyle>
            <a:lvl1pPr algn="r">
              <a:defRPr sz="1200"/>
            </a:lvl1pPr>
          </a:lstStyle>
          <a:p>
            <a:fld id="{7756165E-E9E3-4D55-9FEB-0600DB9BB229}" type="datetimeFigureOut">
              <a:rPr lang="en-US" smtClean="0"/>
              <a:pPr/>
              <a:t>3/8/2017</a:t>
            </a:fld>
            <a:endParaRPr lang="en-US"/>
          </a:p>
        </p:txBody>
      </p:sp>
      <p:sp>
        <p:nvSpPr>
          <p:cNvPr id="4" name="Footer Placeholder 3"/>
          <p:cNvSpPr>
            <a:spLocks noGrp="1"/>
          </p:cNvSpPr>
          <p:nvPr>
            <p:ph type="ftr" sz="quarter" idx="2"/>
          </p:nvPr>
        </p:nvSpPr>
        <p:spPr>
          <a:xfrm>
            <a:off x="0" y="8773356"/>
            <a:ext cx="3038145" cy="461193"/>
          </a:xfrm>
          <a:prstGeom prst="rect">
            <a:avLst/>
          </a:prstGeom>
        </p:spPr>
        <p:txBody>
          <a:bodyPr vert="horz" lIns="87810" tIns="43905" rIns="87810" bIns="43905"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773356"/>
            <a:ext cx="3038145" cy="461193"/>
          </a:xfrm>
          <a:prstGeom prst="rect">
            <a:avLst/>
          </a:prstGeom>
        </p:spPr>
        <p:txBody>
          <a:bodyPr vert="horz" lIns="87810" tIns="43905" rIns="87810" bIns="43905" rtlCol="0" anchor="b"/>
          <a:lstStyle>
            <a:lvl1pPr algn="r">
              <a:defRPr sz="1200"/>
            </a:lvl1pPr>
          </a:lstStyle>
          <a:p>
            <a:fld id="{549702FD-B2FA-44CB-8818-CCEF104A7A8E}" type="slidenum">
              <a:rPr lang="en-US" smtClean="0"/>
              <a:pPr/>
              <a:t>‹#›</a:t>
            </a:fld>
            <a:endParaRPr lang="en-US"/>
          </a:p>
        </p:txBody>
      </p:sp>
    </p:spTree>
    <p:extLst>
      <p:ext uri="{BB962C8B-B14F-4D97-AF65-F5344CB8AC3E}">
        <p14:creationId xmlns:p14="http://schemas.microsoft.com/office/powerpoint/2010/main" val="176207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1193"/>
          </a:xfrm>
          <a:prstGeom prst="rect">
            <a:avLst/>
          </a:prstGeom>
        </p:spPr>
        <p:txBody>
          <a:bodyPr vert="horz" lIns="87810" tIns="43905" rIns="87810" bIns="43905" rtlCol="0"/>
          <a:lstStyle>
            <a:lvl1pPr algn="l">
              <a:defRPr sz="1200"/>
            </a:lvl1pPr>
          </a:lstStyle>
          <a:p>
            <a:endParaRPr lang="en-US"/>
          </a:p>
        </p:txBody>
      </p:sp>
      <p:sp>
        <p:nvSpPr>
          <p:cNvPr id="3" name="Date Placeholder 2"/>
          <p:cNvSpPr>
            <a:spLocks noGrp="1"/>
          </p:cNvSpPr>
          <p:nvPr>
            <p:ph type="dt" idx="1"/>
          </p:nvPr>
        </p:nvSpPr>
        <p:spPr>
          <a:xfrm>
            <a:off x="3970734" y="0"/>
            <a:ext cx="3038145" cy="461193"/>
          </a:xfrm>
          <a:prstGeom prst="rect">
            <a:avLst/>
          </a:prstGeom>
        </p:spPr>
        <p:txBody>
          <a:bodyPr vert="horz" lIns="87810" tIns="43905" rIns="87810" bIns="43905" rtlCol="0"/>
          <a:lstStyle>
            <a:lvl1pPr algn="r">
              <a:defRPr sz="1200"/>
            </a:lvl1pPr>
          </a:lstStyle>
          <a:p>
            <a:fld id="{486D08A4-B740-4B83-88BD-8DD97F863AD3}" type="datetimeFigureOut">
              <a:rPr lang="en-US" smtClean="0"/>
              <a:pPr/>
              <a:t>3/8/2017</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87810" tIns="43905" rIns="87810" bIns="43905" rtlCol="0" anchor="ctr"/>
          <a:lstStyle/>
          <a:p>
            <a:endParaRPr lang="en-US"/>
          </a:p>
        </p:txBody>
      </p:sp>
      <p:sp>
        <p:nvSpPr>
          <p:cNvPr id="5" name="Notes Placeholder 4"/>
          <p:cNvSpPr>
            <a:spLocks noGrp="1"/>
          </p:cNvSpPr>
          <p:nvPr>
            <p:ph type="body" sz="quarter" idx="3"/>
          </p:nvPr>
        </p:nvSpPr>
        <p:spPr>
          <a:xfrm>
            <a:off x="701345" y="4387442"/>
            <a:ext cx="5607711" cy="4155317"/>
          </a:xfrm>
          <a:prstGeom prst="rect">
            <a:avLst/>
          </a:prstGeom>
        </p:spPr>
        <p:txBody>
          <a:bodyPr vert="horz" lIns="87810" tIns="43905" rIns="87810" bIns="439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356"/>
            <a:ext cx="3038145" cy="461193"/>
          </a:xfrm>
          <a:prstGeom prst="rect">
            <a:avLst/>
          </a:prstGeom>
        </p:spPr>
        <p:txBody>
          <a:bodyPr vert="horz" lIns="87810" tIns="43905" rIns="87810" bIns="43905"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773356"/>
            <a:ext cx="3038145" cy="461193"/>
          </a:xfrm>
          <a:prstGeom prst="rect">
            <a:avLst/>
          </a:prstGeom>
        </p:spPr>
        <p:txBody>
          <a:bodyPr vert="horz" lIns="87810" tIns="43905" rIns="87810" bIns="43905" rtlCol="0" anchor="b"/>
          <a:lstStyle>
            <a:lvl1pPr algn="r">
              <a:defRPr sz="1200"/>
            </a:lvl1pPr>
          </a:lstStyle>
          <a:p>
            <a:fld id="{CD282287-2BF0-4123-874B-174D37C7F840}" type="slidenum">
              <a:rPr lang="en-US" smtClean="0"/>
              <a:pPr/>
              <a:t>‹#›</a:t>
            </a:fld>
            <a:endParaRPr lang="en-US"/>
          </a:p>
        </p:txBody>
      </p:sp>
    </p:spTree>
    <p:extLst>
      <p:ext uri="{BB962C8B-B14F-4D97-AF65-F5344CB8AC3E}">
        <p14:creationId xmlns:p14="http://schemas.microsoft.com/office/powerpoint/2010/main" val="61873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EC3726A0-B348-4916-BB7B-ADEB1D4B445E}"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There are a number of reasons why it is important to protect natural resources when setting up and operating at a base camp. Showing respect and concern for local natural resources can help ensure the health and safety</a:t>
            </a:r>
            <a:r>
              <a:rPr lang="en-US" baseline="0" dirty="0" smtClean="0"/>
              <a:t> of the deploying forces, as well as</a:t>
            </a:r>
            <a:r>
              <a:rPr lang="en-US" dirty="0" smtClean="0"/>
              <a:t> enhance the reputation of the deploying forces in the eyes of the host nation and the international community. Demonstrating this awareness and appreciation can contribute to good relations with the host nation; importantly, failing to show such an appreciation can result in serious strains in the relationship. Finally, it is important to consider the value these resources will have to future generations.</a:t>
            </a:r>
          </a:p>
          <a:p>
            <a:pPr eaLnBrk="1" hangingPunct="1">
              <a:spcBef>
                <a:spcPct val="0"/>
              </a:spcBef>
            </a:pPr>
            <a:endParaRPr lang="en-US" dirty="0" smtClean="0"/>
          </a:p>
          <a:p>
            <a:pPr eaLnBrk="1" hangingPunct="1">
              <a:spcBef>
                <a:spcPct val="0"/>
              </a:spcBef>
            </a:pPr>
            <a:r>
              <a:rPr lang="en-US" dirty="0" smtClean="0"/>
              <a:t>This briefing walks through some of the practices that can be observed to ensure that the protection of natural resources are taken into account. It offers examples of the positive impact following such practices can have, and of the negative impact when these resources are not protected. As many of these examples illustrate, often it is the lack of information</a:t>
            </a:r>
            <a:r>
              <a:rPr lang="en-US" baseline="0" dirty="0" smtClean="0"/>
              <a:t> </a:t>
            </a:r>
            <a:r>
              <a:rPr lang="en-US" dirty="0" smtClean="0"/>
              <a:t>that can lead to unintended consequences. Having the necessary information available is an important first step. </a:t>
            </a:r>
          </a:p>
          <a:p>
            <a:pPr eaLnBrk="1" hangingPunct="1">
              <a:spcBef>
                <a:spcPct val="0"/>
              </a:spcBef>
            </a:pPr>
            <a:endParaRPr lang="en-US" dirty="0" smtClean="0"/>
          </a:p>
          <a:p>
            <a:pPr eaLnBrk="1" hangingPunct="1">
              <a:spcBef>
                <a:spcPct val="0"/>
              </a:spcBef>
            </a:pPr>
            <a:r>
              <a:rPr lang="en-US" dirty="0" smtClean="0"/>
              <a:t>This briefing emphasizes the importance of having a management process in place to take these considerations into account.</a:t>
            </a:r>
          </a:p>
          <a:p>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“Natural resources” encompass wildlife;</a:t>
            </a:r>
            <a:r>
              <a:rPr lang="en-US" baseline="0" dirty="0" smtClean="0"/>
              <a:t> flora and fauna; and the habitats in which they live. Of particular concern are those natural resources that have been designated as “protected” or “endangered.”</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recognize up front that meeting mission requirements is the paramount mission of the military operation, and the threat level will affect the extent to which natural resources protection can be taken into account. At the same time, it is required by international law to make every effort to protect these resources to the extent possible. What should not be tolerated is the intentional damage and destruction of such resources</a:t>
            </a:r>
            <a:r>
              <a:rPr lang="en-US" baseline="0" dirty="0" smtClean="0"/>
              <a:t> </a:t>
            </a:r>
            <a:r>
              <a:rPr lang="en-US" dirty="0" smtClean="0"/>
              <a:t>without any military justification (e.g., soldiers intentionally killing an</a:t>
            </a:r>
            <a:r>
              <a:rPr lang="en-US" baseline="0" dirty="0" smtClean="0"/>
              <a:t> animal that has been designated as an endangered species as a trophy).</a:t>
            </a:r>
          </a:p>
          <a:p>
            <a:endParaRPr lang="en-US" baseline="0" dirty="0" smtClean="0"/>
          </a:p>
          <a:p>
            <a:pPr defTabSz="878098">
              <a:defRPr/>
            </a:pPr>
            <a:r>
              <a:rPr lang="en-US" dirty="0" smtClean="0"/>
              <a:t>This slide lists a number of the reasons why it is important to care about the protection of these resources. This information is important to convey to all deploying forces. Inadvertent damage to significant (especially protected) natural resources can complicate the attainment of the desired strategic end state through the loss of political goodwill, negative public image, and increased overall cost.</a:t>
            </a:r>
          </a:p>
          <a:p>
            <a:endParaRPr lang="en-US" dirty="0"/>
          </a:p>
        </p:txBody>
      </p:sp>
      <p:sp>
        <p:nvSpPr>
          <p:cNvPr id="4" name="Slide Number Placeholder 3"/>
          <p:cNvSpPr>
            <a:spLocks noGrp="1"/>
          </p:cNvSpPr>
          <p:nvPr>
            <p:ph type="sldNum" sz="quarter" idx="10"/>
          </p:nvPr>
        </p:nvSpPr>
        <p:spPr/>
        <p:txBody>
          <a:bodyPr/>
          <a:lstStyle/>
          <a:p>
            <a:fld id="{E1D2BC00-846F-44FE-94F6-97A8A0993D1F}" type="slidenum">
              <a:rPr lang="en-US" smtClean="0"/>
              <a:pPr/>
              <a:t>5</a:t>
            </a:fld>
            <a:endParaRPr lang="en-US" dirty="0"/>
          </a:p>
        </p:txBody>
      </p:sp>
    </p:spTree>
    <p:extLst>
      <p:ext uri="{BB962C8B-B14F-4D97-AF65-F5344CB8AC3E}">
        <p14:creationId xmlns:p14="http://schemas.microsoft.com/office/powerpoint/2010/main" val="167886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 Convention</a:t>
            </a:r>
            <a:r>
              <a:rPr lang="en-US" baseline="0" dirty="0" smtClean="0"/>
              <a:t> on Biological Diversity, which came into effect in December 1993, is the main international instrument for addressing biodiversity issues. Its website (www.cbd.int) offers a range of information.</a:t>
            </a:r>
          </a:p>
          <a:p>
            <a:endParaRPr lang="en-US" baseline="0" dirty="0" smtClean="0"/>
          </a:p>
          <a:p>
            <a:r>
              <a:rPr lang="en-US" baseline="0" dirty="0" smtClean="0"/>
              <a:t>The importance of protecting natural resources is also encompassed in a number of other international documents, several of which are cited here. </a:t>
            </a:r>
          </a:p>
          <a:p>
            <a:endParaRPr lang="en-US" baseline="0" dirty="0" smtClean="0"/>
          </a:p>
          <a:p>
            <a:r>
              <a:rPr lang="en-US" baseline="0" dirty="0" smtClean="0"/>
              <a:t>It is equally important to know the laws of your own country. For example, the Lacey Act requires that all U.S. citizens must abide by all the wildlife laws of the country they are in as well as by U.S. laws even when they are out of the country. Military personnel are further subject to the Uniform Code of Military Justice for potential violations of General Order I-B, DTR 4500.9-R and CCR 600-10. (These requirements are noted by the Wildlife Conservation Society in its document, “Wildlife Trade Training Fact Sheet for Military Stationed in Afghanistan or Iraq.”)</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responsibility for natural resources protection will likely fall to the environmental officer. It will be important to do whatever research is possible ideally before deployment, to be aware of what wildlife,</a:t>
            </a:r>
            <a:r>
              <a:rPr lang="en-US" baseline="0" dirty="0" smtClean="0"/>
              <a:t> flora and fauna </a:t>
            </a:r>
            <a:r>
              <a:rPr lang="en-US" dirty="0" smtClean="0"/>
              <a:t>might be in the deployment area, especially those that may be on the protected or endangered list. This slide lists a number of the preparatory steps that should be taken to develop this baseline knowledge. </a:t>
            </a:r>
          </a:p>
          <a:p>
            <a:pPr eaLnBrk="1" hangingPunct="1">
              <a:spcBef>
                <a:spcPct val="0"/>
              </a:spcBef>
            </a:pPr>
            <a:endParaRPr lang="en-US" dirty="0" smtClean="0"/>
          </a:p>
          <a:p>
            <a:pPr eaLnBrk="1" hangingPunct="1">
              <a:spcBef>
                <a:spcPct val="0"/>
              </a:spcBef>
            </a:pPr>
            <a:r>
              <a:rPr lang="en-US" dirty="0" smtClean="0"/>
              <a:t>Subject matter expertise about the region where the base is being set up (and in the area of military operations) may be found at the local and national level in the host country (e.g., Ministry</a:t>
            </a:r>
            <a:r>
              <a:rPr lang="en-US" baseline="0" dirty="0" smtClean="0"/>
              <a:t> of Environment, zoos</a:t>
            </a:r>
            <a:r>
              <a:rPr lang="en-US" dirty="0" smtClean="0"/>
              <a:t>). There may also be SMEs in your own country or in international organizations </a:t>
            </a:r>
            <a:r>
              <a:rPr lang="en-US" baseline="0" dirty="0" smtClean="0"/>
              <a:t>(e.g., </a:t>
            </a:r>
            <a:r>
              <a:rPr lang="en-US" dirty="0" smtClean="0"/>
              <a:t>non-governmental</a:t>
            </a:r>
            <a:r>
              <a:rPr lang="en-US" baseline="0" dirty="0" smtClean="0"/>
              <a:t> organizations that focus on wildlife and natural resources like World Wildlife Foundation, Wildlife Conservation Society, National Geographic Societies). The UN Convention on Biological Diversity website (www.cbd.int) offers a range of reference materials.</a:t>
            </a:r>
            <a:endParaRPr lang="en-US" dirty="0" smtClean="0"/>
          </a:p>
          <a:p>
            <a:pPr eaLnBrk="1" hangingPunct="1">
              <a:spcBef>
                <a:spcPct val="0"/>
              </a:spcBef>
            </a:pPr>
            <a:endParaRPr lang="en-US" dirty="0" smtClean="0"/>
          </a:p>
          <a:p>
            <a:pPr eaLnBrk="1" hangingPunct="1">
              <a:spcBef>
                <a:spcPct val="0"/>
              </a:spcBef>
            </a:pPr>
            <a:r>
              <a:rPr lang="en-US" dirty="0" smtClean="0"/>
              <a:t>Once the initial baseline of information is available—both for the base and the area of operations—it is important to keep the base commander apprised of any updates to this information to ensure proper guidance is given to all the troops. The main principles for the troops should be to: avoid adverse impacts if possible; minimize damage if complete avoidance is not possible; when natural</a:t>
            </a:r>
            <a:r>
              <a:rPr lang="en-US" baseline="0" dirty="0" smtClean="0"/>
              <a:t> resources are</a:t>
            </a:r>
            <a:r>
              <a:rPr lang="en-US" dirty="0" smtClean="0"/>
              <a:t> damaged, take appropriate action; and maximize respect for these resources. (These points are taken from Laurie Rush et al., </a:t>
            </a:r>
            <a:r>
              <a:rPr lang="en-US" i="1" dirty="0" smtClean="0"/>
              <a:t>The Cultural Minefield.</a:t>
            </a:r>
            <a:r>
              <a:rPr lang="en-US" dirty="0" smtClean="0"/>
              <a:t>)</a:t>
            </a:r>
          </a:p>
          <a:p>
            <a:pPr eaLnBrk="1" hangingPunct="1">
              <a:spcBef>
                <a:spcPct val="0"/>
              </a:spcBef>
            </a:pPr>
            <a:endParaRPr lang="en-US" dirty="0" smtClean="0"/>
          </a:p>
          <a:p>
            <a:pPr eaLnBrk="1" hangingPunct="1">
              <a:spcBef>
                <a:spcPct val="0"/>
              </a:spcBef>
            </a:pPr>
            <a:r>
              <a:rPr lang="en-US" dirty="0" smtClean="0"/>
              <a:t>Finally, when either transferring the base to another command or when closing the base, it is important to document all the information: what natural resources are there (at the base and in the area), their condition, any actions taken to repair any damage, etc.</a:t>
            </a:r>
            <a:endParaRPr lang="en-US" dirty="0"/>
          </a:p>
        </p:txBody>
      </p:sp>
      <p:sp>
        <p:nvSpPr>
          <p:cNvPr id="4" name="Slide Number Placeholder 3"/>
          <p:cNvSpPr>
            <a:spLocks noGrp="1"/>
          </p:cNvSpPr>
          <p:nvPr>
            <p:ph type="sldNum" sz="quarter" idx="10"/>
          </p:nvPr>
        </p:nvSpPr>
        <p:spPr/>
        <p:txBody>
          <a:bodyPr/>
          <a:lstStyle/>
          <a:p>
            <a:fld id="{E1D2BC00-846F-44FE-94F6-97A8A0993D1F}" type="slidenum">
              <a:rPr lang="en-US" smtClean="0"/>
              <a:pPr/>
              <a:t>7</a:t>
            </a:fld>
            <a:endParaRPr lang="en-US"/>
          </a:p>
        </p:txBody>
      </p:sp>
    </p:spTree>
    <p:extLst>
      <p:ext uri="{BB962C8B-B14F-4D97-AF65-F5344CB8AC3E}">
        <p14:creationId xmlns:p14="http://schemas.microsoft.com/office/powerpoint/2010/main" val="3836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ways</a:t>
            </a:r>
            <a:r>
              <a:rPr lang="en-US" baseline="0" dirty="0" smtClean="0"/>
              <a:t> to protect natural resources during deployments. While military operations will sometimes prevent being able to take these considerations into full account, the more the natural environment can be protected, the better this will be for everyone. This and the following slide suggest ways to conduct your activities to minimize any negative environmental impact.</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there are a number of ways in which natural resources</a:t>
            </a:r>
            <a:r>
              <a:rPr lang="en-US" baseline="0" dirty="0" smtClean="0"/>
              <a:t> can be protected, there are a number of actions that can have a negative impact. The next several slides offer examples of what should NOT be done, unless it is militarily necessary to do so.</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picture was taken in connection with a military exercise conducted in 2012. </a:t>
            </a:r>
            <a:r>
              <a:rPr lang="en-US" sz="1200" kern="1200" smtClean="0">
                <a:solidFill>
                  <a:schemeClr val="tx1"/>
                </a:solidFill>
                <a:effectLst/>
                <a:latin typeface="+mn-lt"/>
                <a:ea typeface="+mn-ea"/>
                <a:cs typeface="+mn-cs"/>
              </a:rPr>
              <a:t>It displays a site where contractors supporting the exercise used a waste dump because the area did not have adequate infrastructure to support waste disposal requirements of the mission/contract.</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6" name="Text Box 4"/>
          <p:cNvSpPr txBox="1">
            <a:spLocks noChangeArrowheads="1"/>
          </p:cNvSpPr>
          <p:nvPr/>
        </p:nvSpPr>
        <p:spPr bwMode="auto">
          <a:xfrm>
            <a:off x="1271136" y="304800"/>
            <a:ext cx="6436249" cy="769441"/>
          </a:xfrm>
          <a:prstGeom prst="rect">
            <a:avLst/>
          </a:prstGeom>
          <a:noFill/>
          <a:ln w="9525">
            <a:noFill/>
            <a:miter lim="800000"/>
            <a:headEnd/>
            <a:tailEnd/>
          </a:ln>
          <a:effectLst/>
        </p:spPr>
        <p:txBody>
          <a:bodyPr wrap="none">
            <a:spAutoFit/>
          </a:bodyPr>
          <a:lstStyle/>
          <a:p>
            <a:pPr algn="ctr" eaLnBrk="0" hangingPunct="0">
              <a:defRPr/>
            </a:pPr>
            <a:r>
              <a:rPr lang="en-US" sz="4400" b="1" i="1" baseline="0" dirty="0" smtClean="0">
                <a:cs typeface="+mn-cs"/>
              </a:rPr>
              <a:t>Environmental Toolbox</a:t>
            </a:r>
            <a:endParaRPr lang="en-US" sz="4400" b="1" i="1" baseline="0" dirty="0">
              <a:cs typeface="+mn-cs"/>
            </a:endParaRPr>
          </a:p>
        </p:txBody>
      </p:sp>
      <p:sp>
        <p:nvSpPr>
          <p:cNvPr id="7" name="Line 5"/>
          <p:cNvSpPr>
            <a:spLocks noChangeShapeType="1"/>
          </p:cNvSpPr>
          <p:nvPr/>
        </p:nvSpPr>
        <p:spPr bwMode="auto">
          <a:xfrm>
            <a:off x="381000" y="12319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8" name="Text Box 12"/>
          <p:cNvSpPr txBox="1">
            <a:spLocks noChangeArrowheads="1"/>
          </p:cNvSpPr>
          <p:nvPr userDrawn="1"/>
        </p:nvSpPr>
        <p:spPr bwMode="auto">
          <a:xfrm>
            <a:off x="5029200" y="5029200"/>
            <a:ext cx="184150" cy="396875"/>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000" b="1">
              <a:cs typeface="+mn-cs"/>
            </a:endParaRPr>
          </a:p>
        </p:txBody>
      </p:sp>
      <p:pic>
        <p:nvPicPr>
          <p:cNvPr id="12" name="Picture 3" descr="SNURRA_COLOR.jpg"/>
          <p:cNvPicPr>
            <a:picLocks noChangeAspect="1"/>
          </p:cNvPicPr>
          <p:nvPr userDrawn="1"/>
        </p:nvPicPr>
        <p:blipFill>
          <a:blip r:embed="rId2" cstate="print"/>
          <a:srcRect l="5970" r="10448"/>
          <a:stretch>
            <a:fillRect/>
          </a:stretch>
        </p:blipFill>
        <p:spPr bwMode="auto">
          <a:xfrm>
            <a:off x="1752600" y="1447800"/>
            <a:ext cx="5585663" cy="4724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533400" y="1066800"/>
            <a:ext cx="8077200" cy="51054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Line 5"/>
          <p:cNvSpPr>
            <a:spLocks noChangeShapeType="1"/>
          </p:cNvSpPr>
          <p:nvPr userDrawn="1"/>
        </p:nvSpPr>
        <p:spPr bwMode="auto">
          <a:xfrm>
            <a:off x="0" y="10668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2" name="Rectangle 1"/>
          <p:cNvSpPr/>
          <p:nvPr userDrawn="1"/>
        </p:nvSpPr>
        <p:spPr>
          <a:xfrm>
            <a:off x="8153400" y="6172200"/>
            <a:ext cx="466794" cy="369332"/>
          </a:xfrm>
          <a:prstGeom prst="rect">
            <a:avLst/>
          </a:prstGeom>
        </p:spPr>
        <p:txBody>
          <a:bodyPr wrap="none">
            <a:spAutoFit/>
          </a:bodyPr>
          <a:lstStyle/>
          <a:p>
            <a:fld id="{4F453C22-F918-4071-994B-1D7AE3C574E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2" name="Rectangle 1"/>
          <p:cNvSpPr/>
          <p:nvPr userDrawn="1"/>
        </p:nvSpPr>
        <p:spPr>
          <a:xfrm>
            <a:off x="8077200" y="5943600"/>
            <a:ext cx="466794" cy="369332"/>
          </a:xfrm>
          <a:prstGeom prst="rect">
            <a:avLst/>
          </a:prstGeom>
        </p:spPr>
        <p:txBody>
          <a:bodyPr wrap="none">
            <a:spAutoFit/>
          </a:bodyPr>
          <a:lstStyle/>
          <a:p>
            <a:fld id="{4F453C22-F918-4071-994B-1D7AE3C574E9}"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6" name="Rectangle 5"/>
          <p:cNvSpPr/>
          <p:nvPr userDrawn="1"/>
        </p:nvSpPr>
        <p:spPr>
          <a:xfrm>
            <a:off x="8229600" y="6172200"/>
            <a:ext cx="466794" cy="369332"/>
          </a:xfrm>
          <a:prstGeom prst="rect">
            <a:avLst/>
          </a:prstGeom>
        </p:spPr>
        <p:txBody>
          <a:bodyPr wrap="none">
            <a:spAutoFit/>
          </a:bodyPr>
          <a:lstStyle/>
          <a:p>
            <a:fld id="{4F453C22-F918-4071-994B-1D7AE3C574E9}"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8" name="Rectangle 7"/>
          <p:cNvSpPr/>
          <p:nvPr userDrawn="1"/>
        </p:nvSpPr>
        <p:spPr>
          <a:xfrm>
            <a:off x="8229600" y="6248400"/>
            <a:ext cx="466794" cy="369332"/>
          </a:xfrm>
          <a:prstGeom prst="rect">
            <a:avLst/>
          </a:prstGeom>
        </p:spPr>
        <p:txBody>
          <a:bodyPr wrap="none">
            <a:spAutoFit/>
          </a:bodyPr>
          <a:lstStyle/>
          <a:p>
            <a:fld id="{4F453C22-F918-4071-994B-1D7AE3C574E9}"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4F453C22-F918-4071-994B-1D7AE3C574E9}" type="slidenum">
              <a:rPr lang="en-US" smtClean="0"/>
              <a:pPr/>
              <a:t>‹#›</a:t>
            </a:fld>
            <a:endParaRPr lang="en-US" dirty="0"/>
          </a:p>
        </p:txBody>
      </p:sp>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extLst>
      <p:ext uri="{BB962C8B-B14F-4D97-AF65-F5344CB8AC3E}">
        <p14:creationId xmlns:p14="http://schemas.microsoft.com/office/powerpoint/2010/main" val="47158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8" name="Picture 3" descr="SNURRA_COLOR.jpg"/>
          <p:cNvPicPr>
            <a:picLocks noChangeAspect="1"/>
          </p:cNvPicPr>
          <p:nvPr userDrawn="1"/>
        </p:nvPicPr>
        <p:blipFill>
          <a:blip r:embed="rId8" cstate="print"/>
          <a:srcRect r="6250"/>
          <a:stretch>
            <a:fillRect/>
          </a:stretch>
        </p:blipFill>
        <p:spPr bwMode="auto">
          <a:xfrm>
            <a:off x="0" y="76200"/>
            <a:ext cx="1143000" cy="86190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10" r:id="rId2"/>
    <p:sldLayoutId id="2147483711" r:id="rId3"/>
    <p:sldLayoutId id="2147483712" r:id="rId4"/>
    <p:sldLayoutId id="2147483713" r:id="rId5"/>
    <p:sldLayoutId id="2147483715" r:id="rId6"/>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3600" b="1">
          <a:solidFill>
            <a:schemeClr val="folHlink"/>
          </a:solidFill>
          <a:latin typeface="Arial" charset="0"/>
        </a:defRPr>
      </a:lvl2pPr>
      <a:lvl3pPr algn="ctr" rtl="0" eaLnBrk="1" fontAlgn="base" hangingPunct="1">
        <a:spcBef>
          <a:spcPct val="0"/>
        </a:spcBef>
        <a:spcAft>
          <a:spcPct val="0"/>
        </a:spcAft>
        <a:defRPr sz="3600" b="1">
          <a:solidFill>
            <a:schemeClr val="folHlink"/>
          </a:solidFill>
          <a:latin typeface="Arial" charset="0"/>
        </a:defRPr>
      </a:lvl3pPr>
      <a:lvl4pPr algn="ctr" rtl="0" eaLnBrk="1" fontAlgn="base" hangingPunct="1">
        <a:spcBef>
          <a:spcPct val="0"/>
        </a:spcBef>
        <a:spcAft>
          <a:spcPct val="0"/>
        </a:spcAft>
        <a:defRPr sz="3600" b="1">
          <a:solidFill>
            <a:schemeClr val="folHlink"/>
          </a:solidFill>
          <a:latin typeface="Arial" charset="0"/>
        </a:defRPr>
      </a:lvl4pPr>
      <a:lvl5pPr algn="ctr" rtl="0" eaLnBrk="1" fontAlgn="base" hangingPunct="1">
        <a:spcBef>
          <a:spcPct val="0"/>
        </a:spcBef>
        <a:spcAft>
          <a:spcPct val="0"/>
        </a:spcAft>
        <a:defRPr sz="3600" b="1">
          <a:solidFill>
            <a:schemeClr val="folHlink"/>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1" fontAlgn="base" hangingPunct="1">
        <a:spcBef>
          <a:spcPct val="20000"/>
        </a:spcBef>
        <a:spcAft>
          <a:spcPct val="0"/>
        </a:spcAft>
        <a:buChar char="•"/>
        <a:defRPr sz="2400">
          <a:solidFill>
            <a:schemeClr val="tx1"/>
          </a:solidFill>
          <a:latin typeface="+mn-lt"/>
          <a:ea typeface="+mn-ea"/>
          <a:cs typeface="+mn-cs"/>
        </a:defRPr>
      </a:lvl1pPr>
      <a:lvl2pPr marL="730250" indent="-274638" algn="l" rtl="0" eaLnBrk="1" fontAlgn="base" hangingPunct="1">
        <a:spcBef>
          <a:spcPct val="20000"/>
        </a:spcBef>
        <a:spcAft>
          <a:spcPct val="0"/>
        </a:spcAft>
        <a:buChar char="•"/>
        <a:defRPr sz="2200">
          <a:solidFill>
            <a:schemeClr val="tx1"/>
          </a:solidFill>
          <a:latin typeface="+mn-lt"/>
        </a:defRPr>
      </a:lvl2pPr>
      <a:lvl3pPr marL="1130300" indent="-217488" algn="l" rtl="0" eaLnBrk="1" fontAlgn="base" hangingPunct="1">
        <a:spcBef>
          <a:spcPct val="20000"/>
        </a:spcBef>
        <a:spcAft>
          <a:spcPct val="0"/>
        </a:spcAft>
        <a:buChar char="•"/>
        <a:defRPr>
          <a:solidFill>
            <a:schemeClr val="tx1"/>
          </a:solidFill>
          <a:latin typeface="+mn-lt"/>
        </a:defRPr>
      </a:lvl3pPr>
      <a:lvl4pPr marL="1585913" indent="-217488" algn="l" rtl="0" eaLnBrk="1" fontAlgn="base" hangingPunct="1">
        <a:spcBef>
          <a:spcPct val="20000"/>
        </a:spcBef>
        <a:spcAft>
          <a:spcPct val="0"/>
        </a:spcAft>
        <a:defRPr>
          <a:solidFill>
            <a:schemeClr val="tx1"/>
          </a:solidFill>
          <a:latin typeface="+mn-lt"/>
        </a:defRPr>
      </a:lvl4pPr>
      <a:lvl5pPr marL="2041525" indent="-217488" algn="l" rtl="0" eaLnBrk="1" fontAlgn="base" hangingPunct="1">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a:spLocks noChangeArrowheads="1"/>
          </p:cNvSpPr>
          <p:nvPr/>
        </p:nvSpPr>
        <p:spPr bwMode="auto">
          <a:xfrm>
            <a:off x="7620000" y="-339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dirty="0" smtClean="0">
                <a:latin typeface="Helvetica light"/>
              </a:rPr>
              <a:t>2017_ver 1.0</a:t>
            </a:r>
            <a:endParaRPr lang="sv-SE" altLang="en-US" dirty="0">
              <a:latin typeface="Helvetica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077200" cy="2057400"/>
          </a:xfrm>
        </p:spPr>
        <p:txBody>
          <a:bodyPr/>
          <a:lstStyle/>
          <a:p>
            <a:r>
              <a:rPr lang="en-US" dirty="0" smtClean="0"/>
              <a:t>Do not drive directly up steep hills or through wetlands </a:t>
            </a:r>
          </a:p>
          <a:p>
            <a:r>
              <a:rPr lang="en-US" dirty="0" smtClean="0"/>
              <a:t>Do not alter the courses of waterways</a:t>
            </a:r>
          </a:p>
          <a:p>
            <a:r>
              <a:rPr lang="en-US" dirty="0" smtClean="0"/>
              <a:t>Do not take flora or fauna samples</a:t>
            </a:r>
          </a:p>
          <a:p>
            <a:r>
              <a:rPr lang="en-US" dirty="0" smtClean="0"/>
              <a:t>Do not damage trees or habitats unnecessarily</a:t>
            </a:r>
          </a:p>
        </p:txBody>
      </p:sp>
      <p:sp>
        <p:nvSpPr>
          <p:cNvPr id="3" name="Title 2"/>
          <p:cNvSpPr>
            <a:spLocks noGrp="1"/>
          </p:cNvSpPr>
          <p:nvPr>
            <p:ph type="title"/>
          </p:nvPr>
        </p:nvSpPr>
        <p:spPr/>
        <p:txBody>
          <a:bodyPr/>
          <a:lstStyle/>
          <a:p>
            <a:r>
              <a:rPr lang="en-US" dirty="0" smtClean="0"/>
              <a:t>What You Should NOT Do (unless militarily required)</a:t>
            </a:r>
            <a:endParaRPr lang="en-US" dirty="0"/>
          </a:p>
        </p:txBody>
      </p:sp>
      <p:pic>
        <p:nvPicPr>
          <p:cNvPr id="10246" name="Picture 6" descr="C:\Users\sclark\AppData\Local\Microsoft\Windows\Temporary Internet Files\Content.IE5\2I4E1W64\MP900422504[1].jpg"/>
          <p:cNvPicPr>
            <a:picLocks noChangeAspect="1" noChangeArrowheads="1"/>
          </p:cNvPicPr>
          <p:nvPr/>
        </p:nvPicPr>
        <p:blipFill>
          <a:blip r:embed="rId3" cstate="print"/>
          <a:srcRect/>
          <a:stretch>
            <a:fillRect/>
          </a:stretch>
        </p:blipFill>
        <p:spPr bwMode="auto">
          <a:xfrm>
            <a:off x="838200" y="3289041"/>
            <a:ext cx="3886200" cy="3111759"/>
          </a:xfrm>
          <a:prstGeom prst="rect">
            <a:avLst/>
          </a:prstGeom>
          <a:noFill/>
        </p:spPr>
      </p:pic>
      <p:sp>
        <p:nvSpPr>
          <p:cNvPr id="4" name="Rectangle 3"/>
          <p:cNvSpPr/>
          <p:nvPr/>
        </p:nvSpPr>
        <p:spPr>
          <a:xfrm>
            <a:off x="7638212" y="18534"/>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68436"/>
            <a:ext cx="3810000" cy="4703763"/>
          </a:xfrm>
        </p:spPr>
        <p:txBody>
          <a:bodyPr/>
          <a:lstStyle/>
          <a:p>
            <a:pPr>
              <a:lnSpc>
                <a:spcPts val="2880"/>
              </a:lnSpc>
            </a:pPr>
            <a:r>
              <a:rPr lang="en-US" dirty="0" smtClean="0"/>
              <a:t>Unnecessarily disturb, capture, hunt or collect as pets any wild animals</a:t>
            </a:r>
          </a:p>
          <a:p>
            <a:pPr>
              <a:buNone/>
            </a:pPr>
            <a:endParaRPr lang="en-US" dirty="0" smtClean="0"/>
          </a:p>
          <a:p>
            <a:r>
              <a:rPr lang="en-US" dirty="0" smtClean="0"/>
              <a:t>Buy wildlife products while deployed</a:t>
            </a:r>
          </a:p>
          <a:p>
            <a:pPr>
              <a:buNone/>
            </a:pPr>
            <a:endParaRPr lang="en-US" dirty="0"/>
          </a:p>
        </p:txBody>
      </p:sp>
      <p:sp>
        <p:nvSpPr>
          <p:cNvPr id="3" name="Title 2"/>
          <p:cNvSpPr>
            <a:spLocks noGrp="1"/>
          </p:cNvSpPr>
          <p:nvPr>
            <p:ph type="title"/>
          </p:nvPr>
        </p:nvSpPr>
        <p:spPr/>
        <p:txBody>
          <a:bodyPr/>
          <a:lstStyle/>
          <a:p>
            <a:r>
              <a:rPr lang="en-US" dirty="0" smtClean="0"/>
              <a:t>What You Should NOT Do</a:t>
            </a:r>
            <a:endParaRPr lang="en-US" dirty="0"/>
          </a:p>
        </p:txBody>
      </p:sp>
      <p:grpSp>
        <p:nvGrpSpPr>
          <p:cNvPr id="4" name="Group 32"/>
          <p:cNvGrpSpPr>
            <a:grpSpLocks/>
          </p:cNvGrpSpPr>
          <p:nvPr/>
        </p:nvGrpSpPr>
        <p:grpSpPr bwMode="auto">
          <a:xfrm>
            <a:off x="4419600" y="1143000"/>
            <a:ext cx="3770963" cy="5357813"/>
            <a:chOff x="3107" y="436"/>
            <a:chExt cx="2208" cy="3375"/>
          </a:xfrm>
        </p:grpSpPr>
        <p:sp>
          <p:nvSpPr>
            <p:cNvPr id="5" name="Rectangle 7"/>
            <p:cNvSpPr>
              <a:spLocks noChangeArrowheads="1"/>
            </p:cNvSpPr>
            <p:nvPr/>
          </p:nvSpPr>
          <p:spPr bwMode="auto">
            <a:xfrm>
              <a:off x="3394" y="1442"/>
              <a:ext cx="122" cy="237"/>
            </a:xfrm>
            <a:prstGeom prst="rect">
              <a:avLst/>
            </a:prstGeom>
            <a:noFill/>
            <a:ln w="9525">
              <a:solidFill>
                <a:srgbClr val="99CCFF"/>
              </a:solidFill>
              <a:miter lim="800000"/>
              <a:headEnd/>
              <a:tailEnd/>
            </a:ln>
          </p:spPr>
          <p:txBody>
            <a:bodyPr wrap="none" anchor="ctr">
              <a:spAutoFit/>
            </a:bodyPr>
            <a:lstStyle/>
            <a:p>
              <a:endParaRPr lang="sv-SE">
                <a:ea typeface="ＭＳ Ｐゴシック" pitchFamily="-107" charset="-128"/>
              </a:endParaRPr>
            </a:p>
          </p:txBody>
        </p:sp>
        <p:sp>
          <p:nvSpPr>
            <p:cNvPr id="6" name="Rectangle 10"/>
            <p:cNvSpPr>
              <a:spLocks noChangeArrowheads="1"/>
            </p:cNvSpPr>
            <p:nvPr/>
          </p:nvSpPr>
          <p:spPr bwMode="auto">
            <a:xfrm>
              <a:off x="4093" y="2748"/>
              <a:ext cx="1149" cy="954"/>
            </a:xfrm>
            <a:prstGeom prst="rect">
              <a:avLst/>
            </a:prstGeom>
            <a:solidFill>
              <a:schemeClr val="bg1"/>
            </a:solidFill>
            <a:ln w="9525">
              <a:solidFill>
                <a:srgbClr val="99CCFF"/>
              </a:solidFill>
              <a:miter lim="800000"/>
              <a:headEnd/>
              <a:tailEnd/>
            </a:ln>
          </p:spPr>
          <p:txBody>
            <a:bodyPr lIns="276842" tIns="138422" rIns="276842" bIns="138422" anchor="ctr">
              <a:spAutoFit/>
            </a:bodyPr>
            <a:lstStyle/>
            <a:p>
              <a:pPr defTabSz="2767013">
                <a:tabLst>
                  <a:tab pos="693738" algn="l"/>
                </a:tabLst>
              </a:pPr>
              <a:r>
                <a:rPr lang="en-US" sz="900" b="1">
                  <a:ea typeface="ＭＳ Ｐゴシック" pitchFamily="-107" charset="-128"/>
                </a:rPr>
                <a:t>There may be fewer than 100 snow leopards left in Afghanistan. If you buy snow leopard pelts, you are violating the law, and driving snow leopards to extinction.  </a:t>
              </a:r>
            </a:p>
          </p:txBody>
        </p:sp>
        <p:sp>
          <p:nvSpPr>
            <p:cNvPr id="7" name="Rectangle 11"/>
            <p:cNvSpPr>
              <a:spLocks noChangeArrowheads="1"/>
            </p:cNvSpPr>
            <p:nvPr/>
          </p:nvSpPr>
          <p:spPr bwMode="auto">
            <a:xfrm>
              <a:off x="3107" y="436"/>
              <a:ext cx="2208" cy="410"/>
            </a:xfrm>
            <a:prstGeom prst="rect">
              <a:avLst/>
            </a:prstGeom>
            <a:solidFill>
              <a:schemeClr val="bg1">
                <a:alpha val="50195"/>
              </a:schemeClr>
            </a:solidFill>
            <a:ln w="9525">
              <a:solidFill>
                <a:srgbClr val="99CCFF"/>
              </a:solidFill>
              <a:miter lim="800000"/>
              <a:headEnd/>
              <a:tailEnd/>
            </a:ln>
          </p:spPr>
          <p:txBody>
            <a:bodyPr lIns="276842" tIns="138422" rIns="276842" bIns="138422" anchor="ctr">
              <a:spAutoFit/>
            </a:bodyPr>
            <a:lstStyle/>
            <a:p>
              <a:pPr algn="ctr" defTabSz="2767013"/>
              <a:r>
                <a:rPr lang="en-US" sz="1200" b="1">
                  <a:ea typeface="ＭＳ Ｐゴシック" pitchFamily="-107" charset="-128"/>
                </a:rPr>
                <a:t>STOP BUYING WILDLIFE PRODUCTS FROM AFGHANISTAN!</a:t>
              </a:r>
            </a:p>
          </p:txBody>
        </p:sp>
        <p:pic>
          <p:nvPicPr>
            <p:cNvPr id="8" name="Picture 13" descr="Snow Leopard Cub"/>
            <p:cNvPicPr>
              <a:picLocks noChangeAspect="1" noChangeArrowheads="1"/>
            </p:cNvPicPr>
            <p:nvPr/>
          </p:nvPicPr>
          <p:blipFill>
            <a:blip r:embed="rId2" cstate="print"/>
            <a:srcRect/>
            <a:stretch>
              <a:fillRect/>
            </a:stretch>
          </p:blipFill>
          <p:spPr bwMode="auto">
            <a:xfrm>
              <a:off x="3210" y="847"/>
              <a:ext cx="2032" cy="1961"/>
            </a:xfrm>
            <a:prstGeom prst="rect">
              <a:avLst/>
            </a:prstGeom>
            <a:noFill/>
            <a:ln w="9525">
              <a:solidFill>
                <a:srgbClr val="99CCFF"/>
              </a:solidFill>
              <a:miter lim="800000"/>
              <a:headEnd/>
              <a:tailEnd/>
            </a:ln>
          </p:spPr>
        </p:pic>
        <p:grpSp>
          <p:nvGrpSpPr>
            <p:cNvPr id="9" name="Group 44"/>
            <p:cNvGrpSpPr>
              <a:grpSpLocks/>
            </p:cNvGrpSpPr>
            <p:nvPr/>
          </p:nvGrpSpPr>
          <p:grpSpPr bwMode="auto">
            <a:xfrm>
              <a:off x="3328" y="814"/>
              <a:ext cx="1825" cy="1947"/>
              <a:chOff x="1268" y="2552"/>
              <a:chExt cx="10473" cy="10451"/>
            </a:xfrm>
          </p:grpSpPr>
          <p:sp>
            <p:nvSpPr>
              <p:cNvPr id="17" name="Oval 16"/>
              <p:cNvSpPr>
                <a:spLocks noChangeArrowheads="1"/>
              </p:cNvSpPr>
              <p:nvPr/>
            </p:nvSpPr>
            <p:spPr bwMode="auto">
              <a:xfrm>
                <a:off x="3971" y="5029"/>
                <a:ext cx="5238" cy="5494"/>
              </a:xfrm>
              <a:prstGeom prst="ellipse">
                <a:avLst/>
              </a:prstGeom>
              <a:noFill/>
              <a:ln w="63500">
                <a:solidFill>
                  <a:srgbClr val="99CCFF"/>
                </a:solidFill>
                <a:round/>
                <a:headEnd/>
                <a:tailEnd/>
              </a:ln>
            </p:spPr>
            <p:txBody>
              <a:bodyPr wrap="none" anchor="ctr"/>
              <a:lstStyle/>
              <a:p>
                <a:endParaRPr lang="sv-SE">
                  <a:ea typeface="ＭＳ Ｐゴシック" pitchFamily="-107" charset="-128"/>
                </a:endParaRPr>
              </a:p>
            </p:txBody>
          </p:sp>
          <p:sp>
            <p:nvSpPr>
              <p:cNvPr id="18" name="Line 23"/>
              <p:cNvSpPr>
                <a:spLocks noChangeShapeType="1"/>
              </p:cNvSpPr>
              <p:nvPr/>
            </p:nvSpPr>
            <p:spPr bwMode="auto">
              <a:xfrm>
                <a:off x="6673" y="2552"/>
                <a:ext cx="0" cy="3188"/>
              </a:xfrm>
              <a:prstGeom prst="line">
                <a:avLst/>
              </a:prstGeom>
              <a:noFill/>
              <a:ln w="63500">
                <a:solidFill>
                  <a:srgbClr val="99CCFF"/>
                </a:solidFill>
                <a:round/>
                <a:headEnd/>
                <a:tailEnd/>
              </a:ln>
            </p:spPr>
            <p:txBody>
              <a:bodyPr/>
              <a:lstStyle/>
              <a:p>
                <a:endParaRPr lang="en-US"/>
              </a:p>
            </p:txBody>
          </p:sp>
          <p:sp>
            <p:nvSpPr>
              <p:cNvPr id="19" name="Line 24"/>
              <p:cNvSpPr>
                <a:spLocks noChangeShapeType="1"/>
              </p:cNvSpPr>
              <p:nvPr/>
            </p:nvSpPr>
            <p:spPr bwMode="auto">
              <a:xfrm flipH="1">
                <a:off x="8531" y="7687"/>
                <a:ext cx="3210" cy="0"/>
              </a:xfrm>
              <a:prstGeom prst="line">
                <a:avLst/>
              </a:prstGeom>
              <a:noFill/>
              <a:ln w="63500">
                <a:solidFill>
                  <a:srgbClr val="99CCFF"/>
                </a:solidFill>
                <a:round/>
                <a:headEnd/>
                <a:tailEnd/>
              </a:ln>
            </p:spPr>
            <p:txBody>
              <a:bodyPr/>
              <a:lstStyle/>
              <a:p>
                <a:endParaRPr lang="en-US"/>
              </a:p>
            </p:txBody>
          </p:sp>
          <p:sp>
            <p:nvSpPr>
              <p:cNvPr id="20" name="Oval 25"/>
              <p:cNvSpPr>
                <a:spLocks noChangeArrowheads="1"/>
              </p:cNvSpPr>
              <p:nvPr/>
            </p:nvSpPr>
            <p:spPr bwMode="auto">
              <a:xfrm>
                <a:off x="2112" y="3260"/>
                <a:ext cx="8785" cy="9035"/>
              </a:xfrm>
              <a:prstGeom prst="ellipse">
                <a:avLst/>
              </a:prstGeom>
              <a:noFill/>
              <a:ln w="63500">
                <a:solidFill>
                  <a:srgbClr val="99CCFF"/>
                </a:solidFill>
                <a:round/>
                <a:headEnd/>
                <a:tailEnd/>
              </a:ln>
            </p:spPr>
            <p:txBody>
              <a:bodyPr wrap="none" anchor="ctr"/>
              <a:lstStyle/>
              <a:p>
                <a:endParaRPr lang="sv-SE">
                  <a:ea typeface="ＭＳ Ｐゴシック" pitchFamily="-107" charset="-128"/>
                </a:endParaRPr>
              </a:p>
            </p:txBody>
          </p:sp>
          <p:sp>
            <p:nvSpPr>
              <p:cNvPr id="21" name="Line 26"/>
              <p:cNvSpPr>
                <a:spLocks noChangeShapeType="1"/>
              </p:cNvSpPr>
              <p:nvPr/>
            </p:nvSpPr>
            <p:spPr bwMode="auto">
              <a:xfrm>
                <a:off x="6505" y="9815"/>
                <a:ext cx="0" cy="3188"/>
              </a:xfrm>
              <a:prstGeom prst="line">
                <a:avLst/>
              </a:prstGeom>
              <a:noFill/>
              <a:ln w="63500">
                <a:solidFill>
                  <a:srgbClr val="99CCFF"/>
                </a:solidFill>
                <a:round/>
                <a:headEnd/>
                <a:tailEnd/>
              </a:ln>
            </p:spPr>
            <p:txBody>
              <a:bodyPr/>
              <a:lstStyle/>
              <a:p>
                <a:endParaRPr lang="en-US"/>
              </a:p>
            </p:txBody>
          </p:sp>
          <p:sp>
            <p:nvSpPr>
              <p:cNvPr id="22" name="Line 27"/>
              <p:cNvSpPr>
                <a:spLocks noChangeShapeType="1"/>
              </p:cNvSpPr>
              <p:nvPr/>
            </p:nvSpPr>
            <p:spPr bwMode="auto">
              <a:xfrm flipH="1">
                <a:off x="1268" y="7687"/>
                <a:ext cx="3209" cy="0"/>
              </a:xfrm>
              <a:prstGeom prst="line">
                <a:avLst/>
              </a:prstGeom>
              <a:noFill/>
              <a:ln w="63500">
                <a:solidFill>
                  <a:srgbClr val="99CCFF"/>
                </a:solidFill>
                <a:round/>
                <a:headEnd/>
                <a:tailEnd/>
              </a:ln>
            </p:spPr>
            <p:txBody>
              <a:bodyPr/>
              <a:lstStyle/>
              <a:p>
                <a:endParaRPr lang="en-US"/>
              </a:p>
            </p:txBody>
          </p:sp>
        </p:grpSp>
        <p:sp>
          <p:nvSpPr>
            <p:cNvPr id="10" name="Rectangle 29"/>
            <p:cNvSpPr>
              <a:spLocks noChangeArrowheads="1"/>
            </p:cNvSpPr>
            <p:nvPr/>
          </p:nvSpPr>
          <p:spPr bwMode="auto">
            <a:xfrm>
              <a:off x="3107" y="3405"/>
              <a:ext cx="2208" cy="406"/>
            </a:xfrm>
            <a:prstGeom prst="rect">
              <a:avLst/>
            </a:prstGeom>
            <a:solidFill>
              <a:schemeClr val="bg1"/>
            </a:solidFill>
            <a:ln w="9525">
              <a:solidFill>
                <a:srgbClr val="99CCFF"/>
              </a:solidFill>
              <a:miter lim="800000"/>
              <a:headEnd/>
              <a:tailEnd/>
            </a:ln>
          </p:spPr>
          <p:txBody>
            <a:bodyPr lIns="330716" tIns="165359" rIns="330716" bIns="165359">
              <a:spAutoFit/>
            </a:bodyPr>
            <a:lstStyle/>
            <a:p>
              <a:pPr algn="ctr" defTabSz="2767013"/>
              <a:r>
                <a:rPr lang="en-US" sz="1000" b="1" i="1">
                  <a:latin typeface="Bradley Hand ITC" pitchFamily="66" charset="0"/>
                  <a:ea typeface="ＭＳ Ｐゴシック" pitchFamily="-107" charset="-128"/>
                </a:rPr>
                <a:t>Find out more about the conservation of Afghan wildlife at www.wcs.org/afghanistan.</a:t>
              </a:r>
            </a:p>
          </p:txBody>
        </p:sp>
        <p:pic>
          <p:nvPicPr>
            <p:cNvPr id="11" name="Picture 31" descr="MoC_color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75" y="2904"/>
              <a:ext cx="206" cy="231"/>
            </a:xfrm>
            <a:prstGeom prst="rect">
              <a:avLst/>
            </a:prstGeom>
            <a:noFill/>
            <a:ln w="9525">
              <a:solidFill>
                <a:srgbClr val="99CCFF"/>
              </a:solidFill>
              <a:miter lim="800000"/>
              <a:headEnd/>
              <a:tailEnd/>
            </a:ln>
          </p:spPr>
        </p:pic>
        <p:pic>
          <p:nvPicPr>
            <p:cNvPr id="12" name="Picture 34" descr="USAID Logo_Vertical_RGB_600"/>
            <p:cNvPicPr>
              <a:picLocks noChangeAspect="1" noChangeArrowheads="1"/>
            </p:cNvPicPr>
            <p:nvPr/>
          </p:nvPicPr>
          <p:blipFill>
            <a:blip r:embed="rId4" cstate="print"/>
            <a:srcRect/>
            <a:stretch>
              <a:fillRect/>
            </a:stretch>
          </p:blipFill>
          <p:spPr bwMode="auto">
            <a:xfrm>
              <a:off x="3740" y="2904"/>
              <a:ext cx="236" cy="228"/>
            </a:xfrm>
            <a:prstGeom prst="rect">
              <a:avLst/>
            </a:prstGeom>
            <a:noFill/>
            <a:ln w="9525">
              <a:solidFill>
                <a:srgbClr val="99CCFF"/>
              </a:solidFill>
              <a:miter lim="800000"/>
              <a:headEnd/>
              <a:tailEnd/>
            </a:ln>
          </p:spPr>
        </p:pic>
        <p:pic>
          <p:nvPicPr>
            <p:cNvPr id="13" name="Picture 37" descr="NEPA Logo"/>
            <p:cNvPicPr>
              <a:picLocks noChangeAspect="1" noChangeArrowheads="1"/>
            </p:cNvPicPr>
            <p:nvPr/>
          </p:nvPicPr>
          <p:blipFill>
            <a:blip r:embed="rId5" cstate="print"/>
            <a:srcRect/>
            <a:stretch>
              <a:fillRect/>
            </a:stretch>
          </p:blipFill>
          <p:spPr bwMode="auto">
            <a:xfrm>
              <a:off x="3740" y="3168"/>
              <a:ext cx="236" cy="235"/>
            </a:xfrm>
            <a:prstGeom prst="rect">
              <a:avLst/>
            </a:prstGeom>
            <a:noFill/>
            <a:ln w="9525">
              <a:solidFill>
                <a:srgbClr val="99CCFF"/>
              </a:solidFill>
              <a:miter lim="800000"/>
              <a:headEnd/>
              <a:tailEnd/>
            </a:ln>
          </p:spPr>
        </p:pic>
        <p:pic>
          <p:nvPicPr>
            <p:cNvPr id="14" name="Picture 38" descr="Ministry of Agriculture Logo"/>
            <p:cNvPicPr>
              <a:picLocks noChangeAspect="1" noChangeArrowheads="1"/>
            </p:cNvPicPr>
            <p:nvPr/>
          </p:nvPicPr>
          <p:blipFill>
            <a:blip r:embed="rId6" cstate="print"/>
            <a:srcRect/>
            <a:stretch>
              <a:fillRect/>
            </a:stretch>
          </p:blipFill>
          <p:spPr bwMode="auto">
            <a:xfrm>
              <a:off x="3210" y="3168"/>
              <a:ext cx="206" cy="228"/>
            </a:xfrm>
            <a:prstGeom prst="rect">
              <a:avLst/>
            </a:prstGeom>
            <a:noFill/>
            <a:ln w="9525">
              <a:solidFill>
                <a:srgbClr val="99CCFF"/>
              </a:solidFill>
              <a:miter lim="800000"/>
              <a:headEnd/>
              <a:tailEnd/>
            </a:ln>
          </p:spPr>
        </p:pic>
        <p:pic>
          <p:nvPicPr>
            <p:cNvPr id="15" name="Picture 41" descr="Afghan Tourism Logo Combined copy"/>
            <p:cNvPicPr>
              <a:picLocks noChangeAspect="1" noChangeArrowheads="1"/>
            </p:cNvPicPr>
            <p:nvPr/>
          </p:nvPicPr>
          <p:blipFill>
            <a:blip r:embed="rId7" cstate="print"/>
            <a:srcRect/>
            <a:stretch>
              <a:fillRect/>
            </a:stretch>
          </p:blipFill>
          <p:spPr bwMode="auto">
            <a:xfrm>
              <a:off x="3475" y="3168"/>
              <a:ext cx="206" cy="231"/>
            </a:xfrm>
            <a:prstGeom prst="rect">
              <a:avLst/>
            </a:prstGeom>
            <a:noFill/>
            <a:ln w="9525">
              <a:solidFill>
                <a:srgbClr val="99CCFF"/>
              </a:solidFill>
              <a:miter lim="800000"/>
              <a:headEnd/>
              <a:tailEnd/>
            </a:ln>
          </p:spPr>
        </p:pic>
        <p:pic>
          <p:nvPicPr>
            <p:cNvPr id="16" name="Picture 42"/>
            <p:cNvPicPr>
              <a:picLocks noChangeAspect="1" noChangeArrowheads="1"/>
            </p:cNvPicPr>
            <p:nvPr/>
          </p:nvPicPr>
          <p:blipFill>
            <a:blip r:embed="rId8" cstate="print"/>
            <a:srcRect/>
            <a:stretch>
              <a:fillRect/>
            </a:stretch>
          </p:blipFill>
          <p:spPr bwMode="auto">
            <a:xfrm>
              <a:off x="3210" y="2904"/>
              <a:ext cx="205" cy="231"/>
            </a:xfrm>
            <a:prstGeom prst="rect">
              <a:avLst/>
            </a:prstGeom>
            <a:noFill/>
            <a:ln w="9525">
              <a:solidFill>
                <a:srgbClr val="99CCFF"/>
              </a:solidFill>
              <a:miter lim="800000"/>
              <a:headEnd/>
              <a:tailEnd/>
            </a:ln>
          </p:spPr>
        </p:pic>
      </p:grpSp>
      <p:sp>
        <p:nvSpPr>
          <p:cNvPr id="23" name="Rectangle 22"/>
          <p:cNvSpPr/>
          <p:nvPr/>
        </p:nvSpPr>
        <p:spPr>
          <a:xfrm>
            <a:off x="7637307" y="18534"/>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You Should NOT Do</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794480" y="1524000"/>
            <a:ext cx="5180195" cy="3886200"/>
          </a:xfrm>
          <a:prstGeom prst="rect">
            <a:avLst/>
          </a:prstGeom>
          <a:noFill/>
          <a:ln w="9525">
            <a:noFill/>
            <a:miter lim="800000"/>
            <a:headEnd/>
            <a:tailEnd/>
          </a:ln>
        </p:spPr>
      </p:pic>
      <p:sp>
        <p:nvSpPr>
          <p:cNvPr id="5" name="TextBox 4"/>
          <p:cNvSpPr txBox="1"/>
          <p:nvPr/>
        </p:nvSpPr>
        <p:spPr>
          <a:xfrm>
            <a:off x="533400" y="1905000"/>
            <a:ext cx="2057400" cy="2862322"/>
          </a:xfrm>
          <a:prstGeom prst="rect">
            <a:avLst/>
          </a:prstGeom>
          <a:noFill/>
        </p:spPr>
        <p:txBody>
          <a:bodyPr wrap="square" rtlCol="0">
            <a:spAutoFit/>
          </a:bodyPr>
          <a:lstStyle/>
          <a:p>
            <a:r>
              <a:rPr lang="en-US" sz="2000" dirty="0" smtClean="0"/>
              <a:t>Do not improperly dump trash—it can attract wild animals, which can present threats to humans (as well as animals)! </a:t>
            </a:r>
            <a:endParaRPr lang="en-US" sz="2000" dirty="0"/>
          </a:p>
        </p:txBody>
      </p:sp>
      <p:sp>
        <p:nvSpPr>
          <p:cNvPr id="2" name="Rectangle 1"/>
          <p:cNvSpPr/>
          <p:nvPr/>
        </p:nvSpPr>
        <p:spPr>
          <a:xfrm>
            <a:off x="7676312" y="18534"/>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Technical Module</a:t>
            </a:r>
          </a:p>
        </p:txBody>
      </p:sp>
      <p:sp>
        <p:nvSpPr>
          <p:cNvPr id="5" name="Text Placeholder 4"/>
          <p:cNvSpPr>
            <a:spLocks noGrp="1"/>
          </p:cNvSpPr>
          <p:nvPr>
            <p:ph type="body" idx="1"/>
          </p:nvPr>
        </p:nvSpPr>
        <p:spPr/>
        <p:txBody>
          <a:bodyPr/>
          <a:lstStyle/>
          <a:p>
            <a:pPr eaLnBrk="1" hangingPunct="1">
              <a:defRPr/>
            </a:pPr>
            <a:r>
              <a:rPr lang="en-US" dirty="0" smtClean="0"/>
              <a:t>Natural Resource Protection</a:t>
            </a:r>
            <a:endParaRPr lang="en-US" dirty="0"/>
          </a:p>
        </p:txBody>
      </p:sp>
      <p:sp>
        <p:nvSpPr>
          <p:cNvPr id="2" name="Rectangle 1"/>
          <p:cNvSpPr/>
          <p:nvPr/>
        </p:nvSpPr>
        <p:spPr>
          <a:xfrm>
            <a:off x="7650912" y="0"/>
            <a:ext cx="1531188" cy="369332"/>
          </a:xfrm>
          <a:prstGeom prst="rect">
            <a:avLst/>
          </a:prstGeom>
        </p:spPr>
        <p:txBody>
          <a:bodyPr wrap="none">
            <a:spAutoFit/>
          </a:bodyPr>
          <a:lstStyle/>
          <a:p>
            <a:r>
              <a:rPr lang="sv-SE" altLang="en-US" dirty="0">
                <a:latin typeface="Helvetica light"/>
              </a:rPr>
              <a:t>2017_ver 1.0</a:t>
            </a:r>
          </a:p>
        </p:txBody>
      </p:sp>
    </p:spTree>
    <p:extLst>
      <p:ext uri="{BB962C8B-B14F-4D97-AF65-F5344CB8AC3E}">
        <p14:creationId xmlns:p14="http://schemas.microsoft.com/office/powerpoint/2010/main" val="20356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457200" y="1066801"/>
            <a:ext cx="8229600" cy="3962399"/>
          </a:xfrm>
        </p:spPr>
        <p:txBody>
          <a:bodyPr>
            <a:normAutofit/>
          </a:bodyPr>
          <a:lstStyle/>
          <a:p>
            <a:r>
              <a:rPr lang="en-US" dirty="0" smtClean="0"/>
              <a:t>Understand the importance of protecting natural resources in a base camp and the surrounding area:</a:t>
            </a:r>
          </a:p>
          <a:p>
            <a:pPr lvl="1"/>
            <a:r>
              <a:rPr lang="en-US" dirty="0" smtClean="0"/>
              <a:t>For deploying troops’ safety, health and reputation</a:t>
            </a:r>
          </a:p>
          <a:p>
            <a:pPr lvl="1"/>
            <a:r>
              <a:rPr lang="en-US" dirty="0" smtClean="0"/>
              <a:t>For local and broader security considerations</a:t>
            </a:r>
          </a:p>
          <a:p>
            <a:pPr lvl="1"/>
            <a:r>
              <a:rPr lang="en-US" dirty="0" smtClean="0"/>
              <a:t>For future generations</a:t>
            </a:r>
          </a:p>
          <a:p>
            <a:r>
              <a:rPr lang="en-US" dirty="0" smtClean="0"/>
              <a:t>Employ practices to minimize negative impact and enhance positive impact</a:t>
            </a:r>
          </a:p>
          <a:p>
            <a:r>
              <a:rPr lang="en-US" dirty="0" smtClean="0"/>
              <a:t>Establish a management process for these considerations</a:t>
            </a:r>
          </a:p>
        </p:txBody>
      </p:sp>
      <p:sp>
        <p:nvSpPr>
          <p:cNvPr id="4" name="TextBox 3"/>
          <p:cNvSpPr txBox="1"/>
          <p:nvPr/>
        </p:nvSpPr>
        <p:spPr>
          <a:xfrm>
            <a:off x="1295400" y="5257800"/>
            <a:ext cx="6248400" cy="646331"/>
          </a:xfrm>
          <a:prstGeom prst="rect">
            <a:avLst/>
          </a:prstGeom>
          <a:solidFill>
            <a:srgbClr val="FFFF00"/>
          </a:solidFill>
        </p:spPr>
        <p:txBody>
          <a:bodyPr wrap="square" rtlCol="0">
            <a:spAutoFit/>
          </a:bodyPr>
          <a:lstStyle/>
          <a:p>
            <a:pPr algn="ctr"/>
            <a:r>
              <a:rPr lang="en-US" dirty="0" smtClean="0"/>
              <a:t>Lack of information and awareness is the primary reason natural resources are damaged</a:t>
            </a:r>
            <a:endParaRPr lang="en-US" dirty="0"/>
          </a:p>
        </p:txBody>
      </p:sp>
      <p:sp>
        <p:nvSpPr>
          <p:cNvPr id="5" name="Slide Number Placeholder 4"/>
          <p:cNvSpPr>
            <a:spLocks noGrp="1"/>
          </p:cNvSpPr>
          <p:nvPr>
            <p:ph type="sldNum" sz="quarter" idx="12"/>
          </p:nvPr>
        </p:nvSpPr>
        <p:spPr/>
        <p:txBody>
          <a:bodyPr/>
          <a:lstStyle/>
          <a:p>
            <a:fld id="{4F453C22-F918-4071-994B-1D7AE3C574E9}" type="slidenum">
              <a:rPr lang="en-US" smtClean="0"/>
              <a:pPr/>
              <a:t>3</a:t>
            </a:fld>
            <a:endParaRPr lang="en-US" dirty="0"/>
          </a:p>
        </p:txBody>
      </p:sp>
      <p:sp>
        <p:nvSpPr>
          <p:cNvPr id="6" name="Rectangle 5"/>
          <p:cNvSpPr/>
          <p:nvPr/>
        </p:nvSpPr>
        <p:spPr>
          <a:xfrm>
            <a:off x="7612812" y="18534"/>
            <a:ext cx="1531188" cy="369332"/>
          </a:xfrm>
          <a:prstGeom prst="rect">
            <a:avLst/>
          </a:prstGeom>
        </p:spPr>
        <p:txBody>
          <a:bodyPr wrap="none">
            <a:spAutoFit/>
          </a:bodyPr>
          <a:lstStyle/>
          <a:p>
            <a:r>
              <a:rPr lang="sv-SE" altLang="en-US" dirty="0">
                <a:latin typeface="Helvetica light"/>
              </a:rPr>
              <a:t>2017_ver 1.0</a:t>
            </a:r>
          </a:p>
        </p:txBody>
      </p:sp>
    </p:spTree>
    <p:extLst>
      <p:ext uri="{BB962C8B-B14F-4D97-AF65-F5344CB8AC3E}">
        <p14:creationId xmlns:p14="http://schemas.microsoft.com/office/powerpoint/2010/main" val="120661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543800" cy="762000"/>
          </a:xfrm>
        </p:spPr>
        <p:txBody>
          <a:bodyPr/>
          <a:lstStyle/>
          <a:p>
            <a:pPr>
              <a:lnSpc>
                <a:spcPts val="3200"/>
              </a:lnSpc>
            </a:pPr>
            <a:r>
              <a:rPr lang="en-US" dirty="0" smtClean="0"/>
              <a:t>What Natural Resources </a:t>
            </a:r>
            <a:br>
              <a:rPr lang="en-US" dirty="0" smtClean="0"/>
            </a:br>
            <a:r>
              <a:rPr lang="en-US" dirty="0" smtClean="0"/>
              <a:t>Need to be Protected?</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Wildlife, especially  protected and endangered species</a:t>
            </a:r>
          </a:p>
          <a:p>
            <a:r>
              <a:rPr lang="en-US" dirty="0" smtClean="0"/>
              <a:t>Flora and fauna  </a:t>
            </a:r>
          </a:p>
          <a:p>
            <a:r>
              <a:rPr lang="en-US" dirty="0" smtClean="0"/>
              <a:t>Habitat (soil, water, airspace)</a:t>
            </a:r>
          </a:p>
          <a:p>
            <a:pPr lvl="1"/>
            <a:r>
              <a:rPr lang="en-US" dirty="0" smtClean="0"/>
              <a:t>eco-systems </a:t>
            </a:r>
          </a:p>
          <a:p>
            <a:pPr lvl="1"/>
            <a:r>
              <a:rPr lang="en-US" dirty="0" smtClean="0"/>
              <a:t>critical habitats </a:t>
            </a:r>
          </a:p>
          <a:p>
            <a:pPr lvl="1"/>
            <a:r>
              <a:rPr lang="en-US" dirty="0" smtClean="0"/>
              <a:t>conservation areas </a:t>
            </a:r>
          </a:p>
          <a:p>
            <a:pPr lvl="1"/>
            <a:r>
              <a:rPr lang="en-US" dirty="0" smtClean="0"/>
              <a:t>bird areas </a:t>
            </a:r>
          </a:p>
          <a:p>
            <a:pPr lvl="1"/>
            <a:r>
              <a:rPr lang="en-US" dirty="0" smtClean="0"/>
              <a:t>migration routes</a:t>
            </a:r>
            <a:endParaRPr lang="en-US" dirty="0"/>
          </a:p>
        </p:txBody>
      </p:sp>
      <p:sp>
        <p:nvSpPr>
          <p:cNvPr id="4" name="Slide Number Placeholder 3"/>
          <p:cNvSpPr>
            <a:spLocks noGrp="1"/>
          </p:cNvSpPr>
          <p:nvPr>
            <p:ph type="sldNum" sz="quarter" idx="12"/>
          </p:nvPr>
        </p:nvSpPr>
        <p:spPr/>
        <p:txBody>
          <a:bodyPr/>
          <a:lstStyle/>
          <a:p>
            <a:fld id="{4F453C22-F918-4071-994B-1D7AE3C574E9}" type="slidenum">
              <a:rPr lang="en-US" smtClean="0"/>
              <a:pPr/>
              <a:t>4</a:t>
            </a:fld>
            <a:endParaRPr lang="en-US" dirty="0"/>
          </a:p>
        </p:txBody>
      </p:sp>
      <p:sp>
        <p:nvSpPr>
          <p:cNvPr id="5" name="Rectangle 4"/>
          <p:cNvSpPr/>
          <p:nvPr/>
        </p:nvSpPr>
        <p:spPr>
          <a:xfrm>
            <a:off x="7612812" y="18534"/>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Care?</a:t>
            </a:r>
            <a:endParaRPr lang="en-US" dirty="0"/>
          </a:p>
        </p:txBody>
      </p:sp>
      <p:sp>
        <p:nvSpPr>
          <p:cNvPr id="3" name="Content Placeholder 2"/>
          <p:cNvSpPr>
            <a:spLocks noGrp="1"/>
          </p:cNvSpPr>
          <p:nvPr>
            <p:ph idx="1"/>
          </p:nvPr>
        </p:nvSpPr>
        <p:spPr>
          <a:xfrm>
            <a:off x="457200" y="990601"/>
            <a:ext cx="8229600" cy="4648200"/>
          </a:xfrm>
        </p:spPr>
        <p:txBody>
          <a:bodyPr>
            <a:normAutofit/>
          </a:bodyPr>
          <a:lstStyle/>
          <a:p>
            <a:r>
              <a:rPr lang="en-US" dirty="0"/>
              <a:t>P</a:t>
            </a:r>
            <a:r>
              <a:rPr lang="en-US" dirty="0" smtClean="0"/>
              <a:t>rotection of natural resources in a base camp can:</a:t>
            </a:r>
          </a:p>
          <a:p>
            <a:pPr lvl="1"/>
            <a:r>
              <a:rPr lang="en-US" dirty="0" smtClean="0"/>
              <a:t>have potential effects on local food supplies</a:t>
            </a:r>
          </a:p>
          <a:p>
            <a:pPr lvl="1"/>
            <a:r>
              <a:rPr lang="en-US" dirty="0" smtClean="0"/>
              <a:t>preserve unique and endangered resources that can be of worldwide significance</a:t>
            </a:r>
          </a:p>
          <a:p>
            <a:pPr lvl="1"/>
            <a:r>
              <a:rPr lang="en-US" dirty="0" smtClean="0"/>
              <a:t>foster good will from local government and community</a:t>
            </a:r>
          </a:p>
          <a:p>
            <a:pPr lvl="1"/>
            <a:r>
              <a:rPr lang="en-US" dirty="0" smtClean="0"/>
              <a:t>maintain local community and potential future tourism assets</a:t>
            </a:r>
          </a:p>
          <a:p>
            <a:r>
              <a:rPr lang="en-US" dirty="0" smtClean="0"/>
              <a:t>Failure to do so can </a:t>
            </a:r>
          </a:p>
          <a:p>
            <a:pPr lvl="1"/>
            <a:r>
              <a:rPr lang="en-US" dirty="0" smtClean="0"/>
              <a:t>strain relations with the local community or host nation</a:t>
            </a:r>
          </a:p>
          <a:p>
            <a:pPr lvl="1"/>
            <a:r>
              <a:rPr lang="en-US" dirty="0" smtClean="0"/>
              <a:t>adversely impact overall sustainability </a:t>
            </a:r>
          </a:p>
          <a:p>
            <a:pPr lvl="1"/>
            <a:r>
              <a:rPr lang="en-US" dirty="0" smtClean="0"/>
              <a:t>impact climate change</a:t>
            </a:r>
          </a:p>
          <a:p>
            <a:pPr marL="0" indent="0">
              <a:buNone/>
            </a:pPr>
            <a:endParaRPr lang="en-US" dirty="0"/>
          </a:p>
        </p:txBody>
      </p:sp>
      <p:sp>
        <p:nvSpPr>
          <p:cNvPr id="4" name="TextBox 3"/>
          <p:cNvSpPr txBox="1"/>
          <p:nvPr/>
        </p:nvSpPr>
        <p:spPr>
          <a:xfrm>
            <a:off x="609600" y="5715000"/>
            <a:ext cx="7772400" cy="646331"/>
          </a:xfrm>
          <a:prstGeom prst="rect">
            <a:avLst/>
          </a:prstGeom>
          <a:solidFill>
            <a:srgbClr val="FFFF00"/>
          </a:solidFill>
        </p:spPr>
        <p:txBody>
          <a:bodyPr wrap="square" rtlCol="0">
            <a:spAutoFit/>
          </a:bodyPr>
          <a:lstStyle/>
          <a:p>
            <a:pPr algn="ctr"/>
            <a:r>
              <a:rPr lang="en-US" dirty="0" smtClean="0"/>
              <a:t>Meeting mission requirements is paramount, but every effort should be made to protect these resources to the extent possible</a:t>
            </a:r>
            <a:endParaRPr lang="en-US" dirty="0"/>
          </a:p>
        </p:txBody>
      </p:sp>
      <p:sp>
        <p:nvSpPr>
          <p:cNvPr id="5" name="Slide Number Placeholder 4"/>
          <p:cNvSpPr>
            <a:spLocks noGrp="1"/>
          </p:cNvSpPr>
          <p:nvPr>
            <p:ph type="sldNum" sz="quarter" idx="12"/>
          </p:nvPr>
        </p:nvSpPr>
        <p:spPr/>
        <p:txBody>
          <a:bodyPr/>
          <a:lstStyle/>
          <a:p>
            <a:fld id="{4F453C22-F918-4071-994B-1D7AE3C574E9}" type="slidenum">
              <a:rPr lang="en-US" smtClean="0"/>
              <a:pPr/>
              <a:t>5</a:t>
            </a:fld>
            <a:endParaRPr lang="en-US" dirty="0"/>
          </a:p>
        </p:txBody>
      </p:sp>
      <p:sp>
        <p:nvSpPr>
          <p:cNvPr id="6" name="Rectangle 5"/>
          <p:cNvSpPr/>
          <p:nvPr/>
        </p:nvSpPr>
        <p:spPr>
          <a:xfrm>
            <a:off x="7625512" y="5834"/>
            <a:ext cx="1531188" cy="369332"/>
          </a:xfrm>
          <a:prstGeom prst="rect">
            <a:avLst/>
          </a:prstGeom>
        </p:spPr>
        <p:txBody>
          <a:bodyPr wrap="none">
            <a:spAutoFit/>
          </a:bodyPr>
          <a:lstStyle/>
          <a:p>
            <a:r>
              <a:rPr lang="sv-SE" altLang="en-US" dirty="0">
                <a:latin typeface="Helvetica light"/>
              </a:rPr>
              <a:t>2017_ver 1.0</a:t>
            </a:r>
          </a:p>
        </p:txBody>
      </p:sp>
    </p:spTree>
    <p:extLst>
      <p:ext uri="{BB962C8B-B14F-4D97-AF65-F5344CB8AC3E}">
        <p14:creationId xmlns:p14="http://schemas.microsoft.com/office/powerpoint/2010/main" val="188083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200"/>
              </a:lnSpc>
            </a:pPr>
            <a:r>
              <a:rPr lang="en-US" dirty="0" smtClean="0"/>
              <a:t>Examples of Laws and Regulations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International examples</a:t>
            </a:r>
          </a:p>
          <a:p>
            <a:pPr lvl="1"/>
            <a:r>
              <a:rPr lang="en-US" dirty="0" smtClean="0"/>
              <a:t>UN Convention on Biological Diversity (1992)</a:t>
            </a:r>
          </a:p>
          <a:p>
            <a:pPr lvl="1"/>
            <a:r>
              <a:rPr lang="en-US" dirty="0" smtClean="0"/>
              <a:t>UNESCO, Convention Concerning the Protection of the World Cultural and Natural Heritage</a:t>
            </a:r>
          </a:p>
          <a:p>
            <a:pPr lvl="1"/>
            <a:r>
              <a:rPr lang="en-US" dirty="0" smtClean="0"/>
              <a:t>Convention on International Trade in Endangered Species of Wild Fauna and Flora (CITES)</a:t>
            </a:r>
          </a:p>
          <a:p>
            <a:pPr lvl="1"/>
            <a:r>
              <a:rPr lang="en-US" dirty="0" smtClean="0"/>
              <a:t>European Union’s </a:t>
            </a:r>
            <a:r>
              <a:rPr lang="en-US" dirty="0" err="1" smtClean="0"/>
              <a:t>Natura</a:t>
            </a:r>
            <a:r>
              <a:rPr lang="en-US" dirty="0" smtClean="0"/>
              <a:t> 2000</a:t>
            </a:r>
          </a:p>
          <a:p>
            <a:r>
              <a:rPr lang="en-US" dirty="0" smtClean="0"/>
              <a:t>Also consider</a:t>
            </a:r>
          </a:p>
          <a:p>
            <a:pPr lvl="1"/>
            <a:r>
              <a:rPr lang="en-US" dirty="0" smtClean="0"/>
              <a:t>Own nation’s laws and regulations (e.g., U.S. Lacey Act)</a:t>
            </a:r>
          </a:p>
          <a:p>
            <a:pPr lvl="1"/>
            <a:r>
              <a:rPr lang="en-US" dirty="0" smtClean="0"/>
              <a:t>Those of the host nation</a:t>
            </a:r>
          </a:p>
          <a:p>
            <a:pPr lvl="1"/>
            <a:r>
              <a:rPr lang="en-US" dirty="0" smtClean="0"/>
              <a:t>Mission regulations</a:t>
            </a:r>
            <a:endParaRPr lang="en-US" dirty="0"/>
          </a:p>
        </p:txBody>
      </p:sp>
      <p:sp>
        <p:nvSpPr>
          <p:cNvPr id="4" name="Slide Number Placeholder 3"/>
          <p:cNvSpPr>
            <a:spLocks noGrp="1"/>
          </p:cNvSpPr>
          <p:nvPr>
            <p:ph type="sldNum" sz="quarter" idx="12"/>
          </p:nvPr>
        </p:nvSpPr>
        <p:spPr/>
        <p:txBody>
          <a:bodyPr/>
          <a:lstStyle/>
          <a:p>
            <a:fld id="{4F453C22-F918-4071-994B-1D7AE3C574E9}" type="slidenum">
              <a:rPr lang="en-US" smtClean="0"/>
              <a:pPr/>
              <a:t>6</a:t>
            </a:fld>
            <a:endParaRPr lang="en-US" dirty="0"/>
          </a:p>
        </p:txBody>
      </p:sp>
      <p:sp>
        <p:nvSpPr>
          <p:cNvPr id="5" name="Rectangle 4"/>
          <p:cNvSpPr/>
          <p:nvPr/>
        </p:nvSpPr>
        <p:spPr>
          <a:xfrm>
            <a:off x="7612812" y="0"/>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EO’s Responsibilities</a:t>
            </a:r>
            <a:endParaRPr lang="en-US" sz="3600" dirty="0"/>
          </a:p>
        </p:txBody>
      </p:sp>
      <p:sp>
        <p:nvSpPr>
          <p:cNvPr id="3" name="Content Placeholder 2"/>
          <p:cNvSpPr>
            <a:spLocks noGrp="1"/>
          </p:cNvSpPr>
          <p:nvPr>
            <p:ph idx="1"/>
          </p:nvPr>
        </p:nvSpPr>
        <p:spPr>
          <a:xfrm>
            <a:off x="457200" y="1143000"/>
            <a:ext cx="8229600" cy="5181599"/>
          </a:xfrm>
        </p:spPr>
        <p:txBody>
          <a:bodyPr>
            <a:normAutofit fontScale="77500" lnSpcReduction="20000"/>
          </a:bodyPr>
          <a:lstStyle/>
          <a:p>
            <a:r>
              <a:rPr lang="en-US" dirty="0" smtClean="0"/>
              <a:t>Access websites, public and government documents prior to deployment (e.g., UN’s Convention on Biological Diversity website)</a:t>
            </a:r>
          </a:p>
          <a:p>
            <a:r>
              <a:rPr lang="en-US" dirty="0" smtClean="0"/>
              <a:t>Be familiar with and understand applicable </a:t>
            </a:r>
            <a:r>
              <a:rPr lang="en-US" dirty="0"/>
              <a:t>laws and </a:t>
            </a:r>
            <a:r>
              <a:rPr lang="en-US" dirty="0" smtClean="0"/>
              <a:t>policies (international, your own nation’s, mission regulations, host nation law, etc.)</a:t>
            </a:r>
          </a:p>
          <a:p>
            <a:r>
              <a:rPr lang="en-US" dirty="0" smtClean="0"/>
              <a:t>Work with local, international subject matter experts (SMEs</a:t>
            </a:r>
            <a:r>
              <a:rPr lang="en-US" dirty="0"/>
              <a:t>), e.g., </a:t>
            </a:r>
            <a:r>
              <a:rPr lang="en-US" dirty="0" smtClean="0"/>
              <a:t>NGOs, academics</a:t>
            </a:r>
            <a:endParaRPr lang="en-US" dirty="0"/>
          </a:p>
          <a:p>
            <a:r>
              <a:rPr lang="en-US" dirty="0" smtClean="0"/>
              <a:t>Identify protected indigenous plants and wildlife and their habitats during base selection and set-up</a:t>
            </a:r>
          </a:p>
          <a:p>
            <a:r>
              <a:rPr lang="en-US" dirty="0"/>
              <a:t>Create a list of protected </a:t>
            </a:r>
            <a:r>
              <a:rPr lang="en-US" dirty="0" smtClean="0"/>
              <a:t>natural resources within </a:t>
            </a:r>
            <a:r>
              <a:rPr lang="en-US" dirty="0"/>
              <a:t>the base (and area of operations</a:t>
            </a:r>
            <a:r>
              <a:rPr lang="en-US" dirty="0" smtClean="0"/>
              <a:t>), and </a:t>
            </a:r>
            <a:r>
              <a:rPr lang="en-US" dirty="0"/>
              <a:t>keep it </a:t>
            </a:r>
            <a:r>
              <a:rPr lang="en-US" dirty="0" smtClean="0"/>
              <a:t>updated. Provide this information to the base commander so that troops can be given guidance to try to:</a:t>
            </a:r>
          </a:p>
          <a:p>
            <a:pPr lvl="1"/>
            <a:r>
              <a:rPr lang="en-US" u="sng" dirty="0" smtClean="0"/>
              <a:t>Avoid</a:t>
            </a:r>
            <a:r>
              <a:rPr lang="en-US" dirty="0" smtClean="0"/>
              <a:t> adverse effects if possible</a:t>
            </a:r>
          </a:p>
          <a:p>
            <a:pPr lvl="1"/>
            <a:r>
              <a:rPr lang="en-US" u="sng" dirty="0" smtClean="0"/>
              <a:t>Minimize</a:t>
            </a:r>
            <a:r>
              <a:rPr lang="en-US" dirty="0"/>
              <a:t> direct impacts and collateral </a:t>
            </a:r>
            <a:r>
              <a:rPr lang="en-US" dirty="0" smtClean="0"/>
              <a:t>damage if avoidance is not an option</a:t>
            </a:r>
            <a:endParaRPr lang="en-US" dirty="0"/>
          </a:p>
          <a:p>
            <a:pPr lvl="1"/>
            <a:r>
              <a:rPr lang="en-US" u="sng" dirty="0" smtClean="0"/>
              <a:t>Recovery</a:t>
            </a:r>
            <a:r>
              <a:rPr lang="en-US" dirty="0" smtClean="0"/>
              <a:t>: when natural resources have been damaged, take appropriate responses and reactions</a:t>
            </a:r>
          </a:p>
          <a:p>
            <a:pPr lvl="1"/>
            <a:r>
              <a:rPr lang="en-US" u="sng" dirty="0" smtClean="0"/>
              <a:t>Maximize</a:t>
            </a:r>
            <a:r>
              <a:rPr lang="en-US" dirty="0" smtClean="0"/>
              <a:t> respect for and protection of natural resources; this can result in greater mission success</a:t>
            </a:r>
          </a:p>
          <a:p>
            <a:r>
              <a:rPr lang="en-US" dirty="0" smtClean="0"/>
              <a:t>Document information prior to transfer and/or closure of the base camp</a:t>
            </a:r>
            <a:endParaRPr lang="en-US" dirty="0"/>
          </a:p>
        </p:txBody>
      </p:sp>
      <p:sp>
        <p:nvSpPr>
          <p:cNvPr id="4" name="TextBox 3"/>
          <p:cNvSpPr txBox="1"/>
          <p:nvPr/>
        </p:nvSpPr>
        <p:spPr>
          <a:xfrm flipH="1">
            <a:off x="685798" y="5889181"/>
            <a:ext cx="7543801" cy="369332"/>
          </a:xfrm>
          <a:prstGeom prst="rect">
            <a:avLst/>
          </a:prstGeom>
          <a:no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4F453C22-F918-4071-994B-1D7AE3C574E9}" type="slidenum">
              <a:rPr lang="en-US" smtClean="0"/>
              <a:pPr/>
              <a:t>7</a:t>
            </a:fld>
            <a:endParaRPr lang="en-US" dirty="0"/>
          </a:p>
        </p:txBody>
      </p:sp>
      <p:sp>
        <p:nvSpPr>
          <p:cNvPr id="6" name="Rectangle 5"/>
          <p:cNvSpPr/>
          <p:nvPr/>
        </p:nvSpPr>
        <p:spPr>
          <a:xfrm>
            <a:off x="7612812" y="0"/>
            <a:ext cx="1531188" cy="369332"/>
          </a:xfrm>
          <a:prstGeom prst="rect">
            <a:avLst/>
          </a:prstGeom>
        </p:spPr>
        <p:txBody>
          <a:bodyPr wrap="none">
            <a:spAutoFit/>
          </a:bodyPr>
          <a:lstStyle/>
          <a:p>
            <a:r>
              <a:rPr lang="sv-SE" altLang="en-US" dirty="0">
                <a:latin typeface="Helvetica light"/>
              </a:rPr>
              <a:t>2017_ver 1.0</a:t>
            </a:r>
          </a:p>
        </p:txBody>
      </p:sp>
    </p:spTree>
    <p:extLst>
      <p:ext uri="{BB962C8B-B14F-4D97-AF65-F5344CB8AC3E}">
        <p14:creationId xmlns:p14="http://schemas.microsoft.com/office/powerpoint/2010/main" val="3344748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Do</a:t>
            </a:r>
            <a:endParaRPr lang="en-US" dirty="0"/>
          </a:p>
        </p:txBody>
      </p:sp>
      <p:sp>
        <p:nvSpPr>
          <p:cNvPr id="3" name="Content Placeholder 2"/>
          <p:cNvSpPr>
            <a:spLocks noGrp="1"/>
          </p:cNvSpPr>
          <p:nvPr>
            <p:ph idx="1"/>
          </p:nvPr>
        </p:nvSpPr>
        <p:spPr>
          <a:xfrm>
            <a:off x="457200" y="1219201"/>
            <a:ext cx="8229600" cy="2362200"/>
          </a:xfrm>
        </p:spPr>
        <p:txBody>
          <a:bodyPr/>
          <a:lstStyle/>
          <a:p>
            <a:r>
              <a:rPr lang="en-US" dirty="0" smtClean="0"/>
              <a:t>Avoid movement in and around sensitive habitats as much as possible</a:t>
            </a:r>
          </a:p>
          <a:p>
            <a:r>
              <a:rPr lang="en-US" dirty="0" smtClean="0"/>
              <a:t>Minimize off-road damage as much as possible</a:t>
            </a:r>
          </a:p>
          <a:p>
            <a:r>
              <a:rPr lang="en-US" dirty="0" smtClean="0"/>
              <a:t>Cross streams only at authorized points</a:t>
            </a:r>
          </a:p>
          <a:p>
            <a:r>
              <a:rPr lang="en-US" dirty="0" smtClean="0"/>
              <a:t>Avoid unnecessary destruction of vegetation</a:t>
            </a:r>
          </a:p>
        </p:txBody>
      </p:sp>
      <p:pic>
        <p:nvPicPr>
          <p:cNvPr id="11266" name="Picture 2"/>
          <p:cNvPicPr>
            <a:picLocks noChangeAspect="1" noChangeArrowheads="1"/>
          </p:cNvPicPr>
          <p:nvPr/>
        </p:nvPicPr>
        <p:blipFill>
          <a:blip r:embed="rId3" cstate="print"/>
          <a:srcRect/>
          <a:stretch>
            <a:fillRect/>
          </a:stretch>
        </p:blipFill>
        <p:spPr bwMode="auto">
          <a:xfrm>
            <a:off x="5105399" y="3429000"/>
            <a:ext cx="3352801" cy="3061253"/>
          </a:xfrm>
          <a:prstGeom prst="rect">
            <a:avLst/>
          </a:prstGeom>
          <a:noFill/>
          <a:ln w="9525">
            <a:noFill/>
            <a:miter lim="800000"/>
            <a:headEnd/>
            <a:tailEnd/>
          </a:ln>
        </p:spPr>
      </p:pic>
      <p:pic>
        <p:nvPicPr>
          <p:cNvPr id="6" name="Picture 8" descr="C:\Users\sclark\AppData\Local\Microsoft\Windows\Temporary Internet Files\Content.IE5\PWH1MJWX\MP900448653[1].jpg"/>
          <p:cNvPicPr>
            <a:picLocks noChangeAspect="1" noChangeArrowheads="1"/>
          </p:cNvPicPr>
          <p:nvPr/>
        </p:nvPicPr>
        <p:blipFill>
          <a:blip r:embed="rId4" cstate="print"/>
          <a:srcRect/>
          <a:stretch>
            <a:fillRect/>
          </a:stretch>
        </p:blipFill>
        <p:spPr bwMode="auto">
          <a:xfrm>
            <a:off x="1066800" y="3429000"/>
            <a:ext cx="2743200" cy="2912165"/>
          </a:xfrm>
          <a:prstGeom prst="rect">
            <a:avLst/>
          </a:prstGeom>
          <a:noFill/>
        </p:spPr>
      </p:pic>
      <p:sp>
        <p:nvSpPr>
          <p:cNvPr id="4" name="Slide Number Placeholder 3"/>
          <p:cNvSpPr>
            <a:spLocks noGrp="1"/>
          </p:cNvSpPr>
          <p:nvPr>
            <p:ph type="sldNum" sz="quarter" idx="12"/>
          </p:nvPr>
        </p:nvSpPr>
        <p:spPr/>
        <p:txBody>
          <a:bodyPr/>
          <a:lstStyle/>
          <a:p>
            <a:fld id="{4F453C22-F918-4071-994B-1D7AE3C574E9}" type="slidenum">
              <a:rPr lang="en-US" smtClean="0"/>
              <a:pPr/>
              <a:t>8</a:t>
            </a:fld>
            <a:endParaRPr lang="en-US" dirty="0"/>
          </a:p>
        </p:txBody>
      </p:sp>
      <p:sp>
        <p:nvSpPr>
          <p:cNvPr id="5" name="Rectangle 4"/>
          <p:cNvSpPr/>
          <p:nvPr/>
        </p:nvSpPr>
        <p:spPr>
          <a:xfrm>
            <a:off x="7612812" y="0"/>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Do</a:t>
            </a:r>
            <a:endParaRPr lang="en-US" dirty="0"/>
          </a:p>
        </p:txBody>
      </p:sp>
      <p:sp>
        <p:nvSpPr>
          <p:cNvPr id="3" name="Content Placeholder 2"/>
          <p:cNvSpPr>
            <a:spLocks noGrp="1"/>
          </p:cNvSpPr>
          <p:nvPr>
            <p:ph idx="1"/>
          </p:nvPr>
        </p:nvSpPr>
        <p:spPr>
          <a:xfrm>
            <a:off x="457200" y="1066801"/>
            <a:ext cx="8229600" cy="2743200"/>
          </a:xfrm>
        </p:spPr>
        <p:txBody>
          <a:bodyPr/>
          <a:lstStyle/>
          <a:p>
            <a:r>
              <a:rPr lang="en-US" dirty="0" smtClean="0"/>
              <a:t>Refrain from clearing vegetation on steep slopes or along streambeds</a:t>
            </a:r>
          </a:p>
          <a:p>
            <a:r>
              <a:rPr lang="en-US" dirty="0" smtClean="0"/>
              <a:t>Prevent base camp from being stripped of vegetation</a:t>
            </a:r>
          </a:p>
          <a:p>
            <a:r>
              <a:rPr lang="en-US" dirty="0" smtClean="0"/>
              <a:t>Use camouflage nets </a:t>
            </a:r>
          </a:p>
          <a:p>
            <a:pPr>
              <a:buNone/>
            </a:pPr>
            <a:r>
              <a:rPr lang="en-US" dirty="0" smtClean="0"/>
              <a:t>	(instead of branches from </a:t>
            </a:r>
          </a:p>
          <a:p>
            <a:pPr>
              <a:buNone/>
            </a:pPr>
            <a:r>
              <a:rPr lang="en-US" dirty="0" smtClean="0"/>
              <a:t>	live trees)</a:t>
            </a:r>
          </a:p>
          <a:p>
            <a:r>
              <a:rPr lang="en-US" dirty="0" smtClean="0"/>
              <a:t>Instruct troops to report </a:t>
            </a:r>
          </a:p>
          <a:p>
            <a:pPr>
              <a:buNone/>
            </a:pPr>
            <a:r>
              <a:rPr lang="en-US" dirty="0" smtClean="0"/>
              <a:t>	injured animals</a:t>
            </a:r>
            <a:endParaRPr lang="en-US" dirty="0"/>
          </a:p>
        </p:txBody>
      </p:sp>
      <p:pic>
        <p:nvPicPr>
          <p:cNvPr id="13" name="Picture 9"/>
          <p:cNvPicPr>
            <a:picLocks noChangeAspect="1" noChangeArrowheads="1"/>
          </p:cNvPicPr>
          <p:nvPr/>
        </p:nvPicPr>
        <p:blipFill>
          <a:blip r:embed="rId2" cstate="print"/>
          <a:srcRect b="14253"/>
          <a:stretch>
            <a:fillRect/>
          </a:stretch>
        </p:blipFill>
        <p:spPr bwMode="auto">
          <a:xfrm>
            <a:off x="4724400" y="3429000"/>
            <a:ext cx="3581400" cy="304011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F453C22-F918-4071-994B-1D7AE3C574E9}" type="slidenum">
              <a:rPr lang="en-US" smtClean="0"/>
              <a:pPr/>
              <a:t>9</a:t>
            </a:fld>
            <a:endParaRPr lang="en-US" dirty="0"/>
          </a:p>
        </p:txBody>
      </p:sp>
      <p:sp>
        <p:nvSpPr>
          <p:cNvPr id="5" name="Rectangle 4"/>
          <p:cNvSpPr/>
          <p:nvPr/>
        </p:nvSpPr>
        <p:spPr>
          <a:xfrm>
            <a:off x="7612812" y="0"/>
            <a:ext cx="1531188" cy="369332"/>
          </a:xfrm>
          <a:prstGeom prst="rect">
            <a:avLst/>
          </a:prstGeom>
        </p:spPr>
        <p:txBody>
          <a:bodyPr wrap="none">
            <a:spAutoFit/>
          </a:bodyPr>
          <a:lstStyle/>
          <a:p>
            <a:r>
              <a:rPr lang="sv-SE" altLang="en-US" dirty="0">
                <a:latin typeface="Helvetica light"/>
              </a:rPr>
              <a:t>2017_ver 1.0</a:t>
            </a:r>
          </a:p>
        </p:txBody>
      </p:sp>
    </p:spTree>
  </p:cSld>
  <p:clrMapOvr>
    <a:masterClrMapping/>
  </p:clrMapOvr>
</p:sld>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S7HKT6SCDKAV-980-426</_dlc_DocId>
    <_dlc_DocIdUrl xmlns="8ae76915-f381-446f-bfa1-a60940b41f89">
      <Url>https://wss.apan.org/2173/_layouts/DocIdRedir.aspx?ID=S7HKT6SCDKAV-980-426</Url>
      <Description>S7HKT6SCDKAV-980-426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B7C035-7B6D-4DAF-A5E3-833125E80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E1A3C4-9DBA-43C2-9350-B7BBFC368AC8}">
  <ds:schemaRefs>
    <ds:schemaRef ds:uri="http://schemas.microsoft.com/sharepoint/events"/>
  </ds:schemaRefs>
</ds:datastoreItem>
</file>

<file path=customXml/itemProps3.xml><?xml version="1.0" encoding="utf-8"?>
<ds:datastoreItem xmlns:ds="http://schemas.openxmlformats.org/officeDocument/2006/customXml" ds:itemID="{24CDA8E2-2261-41C4-AB23-35AFBFBDA3B4}">
  <ds:schemaRef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8ae76915-f381-446f-bfa1-a60940b41f89"/>
  </ds:schemaRefs>
</ds:datastoreItem>
</file>

<file path=customXml/itemProps4.xml><?xml version="1.0" encoding="utf-8"?>
<ds:datastoreItem xmlns:ds="http://schemas.openxmlformats.org/officeDocument/2006/customXml" ds:itemID="{8892B716-C7DD-4984-9CD2-30C49398C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Theme1[1]</Template>
  <TotalTime>965</TotalTime>
  <Words>1748</Words>
  <Application>Microsoft Office PowerPoint</Application>
  <PresentationFormat>On-screen Show (4:3)</PresentationFormat>
  <Paragraphs>130</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Theme1[1]</vt:lpstr>
      <vt:lpstr>PowerPoint Presentation</vt:lpstr>
      <vt:lpstr>Technical Module</vt:lpstr>
      <vt:lpstr>Objectives</vt:lpstr>
      <vt:lpstr>What Natural Resources  Need to be Protected?</vt:lpstr>
      <vt:lpstr>Why Should You Care?</vt:lpstr>
      <vt:lpstr>Examples of Laws and Regulations</vt:lpstr>
      <vt:lpstr>EO’s Responsibilities</vt:lpstr>
      <vt:lpstr>What You SHOULD Do</vt:lpstr>
      <vt:lpstr>What You SHOULD Do</vt:lpstr>
      <vt:lpstr>What You Should NOT Do (unless militarily required)</vt:lpstr>
      <vt:lpstr>What You Should NOT Do</vt:lpstr>
      <vt:lpstr>What You Should NOT Do</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122</cp:revision>
  <cp:lastPrinted>2013-01-10T14:29:17Z</cp:lastPrinted>
  <dcterms:created xsi:type="dcterms:W3CDTF">2012-09-10T13:10:28Z</dcterms:created>
  <dcterms:modified xsi:type="dcterms:W3CDTF">2017-03-08T14:04:22Z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0x010100159311FA1DFA4B4A87C6BA54D2A44D59</vt:lpwstr>
  </property>
  <property fmtid="{D5CDD505-2E9C-101B-9397-08002B2CF9AE}" pid="3" name="_dlc_DocIdItemGuid">
    <vt:lpwstr>9a503c61-4504-409b-8165-bd88dc31fa5e</vt:lpwstr>
  </property>
</Properties>
</file>