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5"/>
  </p:sldMasterIdLst>
  <p:notesMasterIdLst>
    <p:notesMasterId r:id="rId16"/>
  </p:notesMasterIdLst>
  <p:sldIdLst>
    <p:sldId id="259" r:id="rId6"/>
    <p:sldId id="264" r:id="rId7"/>
    <p:sldId id="263" r:id="rId8"/>
    <p:sldId id="265" r:id="rId9"/>
    <p:sldId id="260" r:id="rId10"/>
    <p:sldId id="261" r:id="rId11"/>
    <p:sldId id="262" r:id="rId12"/>
    <p:sldId id="266" r:id="rId13"/>
    <p:sldId id="268" r:id="rId14"/>
    <p:sldId id="267" r:id="rId15"/>
  </p:sldIdLst>
  <p:sldSz cx="9601200" cy="12801600" type="A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24">
          <p15:clr>
            <a:srgbClr val="000000"/>
          </p15:clr>
        </p15:guide>
        <p15:guide id="2" pos="4032">
          <p15:clr>
            <a:srgbClr val="000000"/>
          </p15:clr>
        </p15:guide>
        <p15:guide id="3" orient="horz" pos="4032">
          <p15:clr>
            <a:srgbClr val="A4A3A4"/>
          </p15:clr>
        </p15:guide>
        <p15:guide id="4" pos="3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ll Hager" initials="M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2128" y="36"/>
      </p:cViewPr>
      <p:guideLst>
        <p:guide orient="horz" pos="3024"/>
        <p:guide pos="4032"/>
        <p:guide orient="horz" pos="4032"/>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520972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ef5e3c45d_0_7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ef5e3c45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0311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f5e3c45d_0_14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ef5e3c45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4801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ef5e3c45d_0_8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ef5e3c45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8156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ef5e3c45d_0_12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ef5e3c45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8566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ef5e3c45d_0_10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ef5e3c45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3283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ef5e3c45d_0_1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ef5e3c45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7831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ef5e3c45d_0_13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ef5e3c45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575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f5e3c45d_0_14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ef5e3c45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2320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f5e3c45d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ef5e3c45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91183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f5e3c45d_0_14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ef5e3c45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72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80060" y="512657"/>
            <a:ext cx="8641080" cy="21336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80060" y="2987041"/>
            <a:ext cx="8641080" cy="8448464"/>
          </a:xfrm>
          <a:prstGeom prst="rect">
            <a:avLst/>
          </a:prstGeom>
          <a:noFill/>
          <a:ln>
            <a:noFill/>
          </a:ln>
        </p:spPr>
        <p:txBody>
          <a:bodyPr spcFirstLastPara="1" wrap="square" lIns="128000" tIns="64000" rIns="128000" bIns="64000" anchor="t" anchorCtr="0"/>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80060" y="11865191"/>
            <a:ext cx="2240280" cy="681567"/>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280410" y="11865191"/>
            <a:ext cx="3040380" cy="681567"/>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880860" y="11865191"/>
            <a:ext cx="2240280" cy="681567"/>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3611192" y="6852157"/>
            <a:ext cx="15293764" cy="3023711"/>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2517906" y="3906785"/>
            <a:ext cx="15293764" cy="8914448"/>
          </a:xfrm>
          <a:prstGeom prst="rect">
            <a:avLst/>
          </a:prstGeom>
          <a:noFill/>
          <a:ln>
            <a:noFill/>
          </a:ln>
        </p:spPr>
        <p:txBody>
          <a:bodyPr spcFirstLastPara="1" wrap="square" lIns="128000" tIns="64000" rIns="128000" bIns="64000" anchor="t" anchorCtr="0"/>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80060" y="11865191"/>
            <a:ext cx="2240280" cy="681567"/>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280410" y="11865191"/>
            <a:ext cx="3040380" cy="681567"/>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880860" y="11865191"/>
            <a:ext cx="2240280" cy="681567"/>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58428" y="8226215"/>
            <a:ext cx="8161020" cy="2542540"/>
          </a:xfrm>
          <a:prstGeom prst="rect">
            <a:avLst/>
          </a:prstGeom>
          <a:noFill/>
          <a:ln>
            <a:noFill/>
          </a:ln>
        </p:spPr>
        <p:txBody>
          <a:bodyPr spcFirstLastPara="1" wrap="square" lIns="128000" tIns="64000" rIns="128000" bIns="64000" anchor="t" anchorCtr="0"/>
          <a:lstStyle>
            <a:lvl1pPr marR="0" lvl="0" algn="l" rtl="0">
              <a:spcBef>
                <a:spcPts val="0"/>
              </a:spcBef>
              <a:spcAft>
                <a:spcPts val="0"/>
              </a:spcAft>
              <a:buClr>
                <a:schemeClr val="dk1"/>
              </a:buClr>
              <a:buSzPts val="5600"/>
              <a:buFont typeface="Calibri"/>
              <a:buNone/>
              <a:defRPr sz="5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758428" y="5425867"/>
            <a:ext cx="8161020" cy="2800349"/>
          </a:xfrm>
          <a:prstGeom prst="rect">
            <a:avLst/>
          </a:prstGeom>
          <a:noFill/>
          <a:ln>
            <a:noFill/>
          </a:ln>
        </p:spPr>
        <p:txBody>
          <a:bodyPr spcFirstLastPara="1" wrap="square" lIns="128000" tIns="64000" rIns="128000" bIns="64000" anchor="b" anchorCtr="0"/>
          <a:lstStyle>
            <a:lvl1pPr marL="457200" marR="0" lvl="0" indent="-228600" algn="l"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L="914400" marR="0" lvl="1" indent="-228600" algn="l" rtl="0">
              <a:spcBef>
                <a:spcPts val="500"/>
              </a:spcBef>
              <a:spcAft>
                <a:spcPts val="0"/>
              </a:spcAft>
              <a:buClr>
                <a:srgbClr val="888888"/>
              </a:buClr>
              <a:buSzPts val="2500"/>
              <a:buFont typeface="Arial"/>
              <a:buNone/>
              <a:defRPr sz="2500" b="0" i="0" u="none" strike="noStrike" cap="none">
                <a:solidFill>
                  <a:srgbClr val="888888"/>
                </a:solidFill>
                <a:latin typeface="Calibri"/>
                <a:ea typeface="Calibri"/>
                <a:cs typeface="Calibri"/>
                <a:sym typeface="Calibri"/>
              </a:defRPr>
            </a:lvl2pPr>
            <a:lvl3pPr marL="1371600" marR="0" lvl="2" indent="-228600" algn="l"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3pPr>
            <a:lvl4pPr marL="1828800" marR="0" lvl="3"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80060" y="11865191"/>
            <a:ext cx="2240280" cy="681567"/>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280410" y="11865191"/>
            <a:ext cx="3040380" cy="681567"/>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880860" y="11865191"/>
            <a:ext cx="2240280" cy="681567"/>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80060" y="512657"/>
            <a:ext cx="8641080" cy="21336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671753" y="4181265"/>
            <a:ext cx="5969079" cy="11829627"/>
          </a:xfrm>
          <a:prstGeom prst="rect">
            <a:avLst/>
          </a:prstGeom>
          <a:noFill/>
          <a:ln>
            <a:noFill/>
          </a:ln>
        </p:spPr>
        <p:txBody>
          <a:bodyPr spcFirstLastPara="1" wrap="square" lIns="128000" tIns="64000" rIns="128000" bIns="64000" anchor="t" anchorCtr="0"/>
          <a:lstStyle>
            <a:lvl1pPr marL="457200" marR="0" lvl="0"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800850" y="4181265"/>
            <a:ext cx="5969080" cy="11829627"/>
          </a:xfrm>
          <a:prstGeom prst="rect">
            <a:avLst/>
          </a:prstGeom>
          <a:noFill/>
          <a:ln>
            <a:noFill/>
          </a:ln>
        </p:spPr>
        <p:txBody>
          <a:bodyPr spcFirstLastPara="1" wrap="square" lIns="128000" tIns="64000" rIns="128000" bIns="64000" anchor="t" anchorCtr="0"/>
          <a:lstStyle>
            <a:lvl1pPr marL="457200" marR="0" lvl="0"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80060" y="11865191"/>
            <a:ext cx="2240280" cy="681567"/>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280410" y="11865191"/>
            <a:ext cx="3040380" cy="681567"/>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880860" y="11865191"/>
            <a:ext cx="2240280" cy="681567"/>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0060" y="512657"/>
            <a:ext cx="8641080" cy="21336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480063" y="2865547"/>
            <a:ext cx="4242197" cy="1194223"/>
          </a:xfrm>
          <a:prstGeom prst="rect">
            <a:avLst/>
          </a:prstGeom>
          <a:noFill/>
          <a:ln>
            <a:noFill/>
          </a:ln>
        </p:spPr>
        <p:txBody>
          <a:bodyPr spcFirstLastPara="1" wrap="square" lIns="128000" tIns="64000" rIns="128000" bIns="64000" anchor="b" anchorCtr="0"/>
          <a:lstStyle>
            <a:lvl1pPr marL="457200" marR="0" lvl="0" indent="-228600" algn="l" rtl="0">
              <a:spcBef>
                <a:spcPts val="680"/>
              </a:spcBef>
              <a:spcAft>
                <a:spcPts val="0"/>
              </a:spcAft>
              <a:buClr>
                <a:schemeClr val="dk1"/>
              </a:buClr>
              <a:buSzPts val="3400"/>
              <a:buFont typeface="Arial"/>
              <a:buNone/>
              <a:defRPr sz="3400" b="1" i="0"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3pPr>
            <a:lvl4pPr marL="1828800" marR="0" lvl="3"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4pPr>
            <a:lvl5pPr marL="2286000" marR="0" lvl="4"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5pPr>
            <a:lvl6pPr marL="2743200" marR="0" lvl="5"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6pPr>
            <a:lvl7pPr marL="3200400" marR="0" lvl="6"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7pPr>
            <a:lvl8pPr marL="3657600" marR="0" lvl="7"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8pPr>
            <a:lvl9pPr marL="4114800" marR="0" lvl="8"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80063" y="4059770"/>
            <a:ext cx="4242197" cy="7375737"/>
          </a:xfrm>
          <a:prstGeom prst="rect">
            <a:avLst/>
          </a:prstGeom>
          <a:noFill/>
          <a:ln>
            <a:noFill/>
          </a:ln>
        </p:spPr>
        <p:txBody>
          <a:bodyPr spcFirstLastPara="1" wrap="square" lIns="128000" tIns="64000" rIns="128000" bIns="64000" anchor="t" anchorCtr="0"/>
          <a:lstStyle>
            <a:lvl1pPr marL="457200" marR="0" lvl="0"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4877277" y="2865547"/>
            <a:ext cx="4243864" cy="1194223"/>
          </a:xfrm>
          <a:prstGeom prst="rect">
            <a:avLst/>
          </a:prstGeom>
          <a:noFill/>
          <a:ln>
            <a:noFill/>
          </a:ln>
        </p:spPr>
        <p:txBody>
          <a:bodyPr spcFirstLastPara="1" wrap="square" lIns="128000" tIns="64000" rIns="128000" bIns="64000" anchor="b" anchorCtr="0"/>
          <a:lstStyle>
            <a:lvl1pPr marL="457200" marR="0" lvl="0" indent="-228600" algn="l" rtl="0">
              <a:spcBef>
                <a:spcPts val="680"/>
              </a:spcBef>
              <a:spcAft>
                <a:spcPts val="0"/>
              </a:spcAft>
              <a:buClr>
                <a:schemeClr val="dk1"/>
              </a:buClr>
              <a:buSzPts val="3400"/>
              <a:buFont typeface="Arial"/>
              <a:buNone/>
              <a:defRPr sz="3400" b="1" i="0"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3pPr>
            <a:lvl4pPr marL="1828800" marR="0" lvl="3"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4pPr>
            <a:lvl5pPr marL="2286000" marR="0" lvl="4"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5pPr>
            <a:lvl6pPr marL="2743200" marR="0" lvl="5"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6pPr>
            <a:lvl7pPr marL="3200400" marR="0" lvl="6"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7pPr>
            <a:lvl8pPr marL="3657600" marR="0" lvl="7"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8pPr>
            <a:lvl9pPr marL="4114800" marR="0" lvl="8"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4877277" y="4059770"/>
            <a:ext cx="4243864" cy="7375737"/>
          </a:xfrm>
          <a:prstGeom prst="rect">
            <a:avLst/>
          </a:prstGeom>
          <a:noFill/>
          <a:ln>
            <a:noFill/>
          </a:ln>
        </p:spPr>
        <p:txBody>
          <a:bodyPr spcFirstLastPara="1" wrap="square" lIns="128000" tIns="64000" rIns="128000" bIns="64000" anchor="t" anchorCtr="0"/>
          <a:lstStyle>
            <a:lvl1pPr marL="457200" marR="0" lvl="0"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480060" y="11865191"/>
            <a:ext cx="2240280" cy="681567"/>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280410" y="11865191"/>
            <a:ext cx="3040380" cy="681567"/>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880860" y="11865191"/>
            <a:ext cx="2240280" cy="681567"/>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80060" y="512657"/>
            <a:ext cx="8641080" cy="21336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480060" y="11865191"/>
            <a:ext cx="2240280" cy="681567"/>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280410" y="11865191"/>
            <a:ext cx="3040380" cy="681567"/>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880860" y="11865191"/>
            <a:ext cx="2240280" cy="681567"/>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80060" y="11865191"/>
            <a:ext cx="2240280" cy="681567"/>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280410" y="11865191"/>
            <a:ext cx="3040380" cy="681567"/>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880860" y="11865191"/>
            <a:ext cx="2240280" cy="681567"/>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tsikollinen sisältö"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80062" y="509693"/>
            <a:ext cx="3158729" cy="2169160"/>
          </a:xfrm>
          <a:prstGeom prst="rect">
            <a:avLst/>
          </a:prstGeom>
          <a:noFill/>
          <a:ln>
            <a:noFill/>
          </a:ln>
        </p:spPr>
        <p:txBody>
          <a:bodyPr spcFirstLastPara="1" wrap="square" lIns="128000" tIns="64000" rIns="128000" bIns="64000" anchor="b" anchorCtr="0"/>
          <a:lstStyle>
            <a:lvl1pPr marR="0" lvl="0" algn="l" rtl="0">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753802" y="509696"/>
            <a:ext cx="5367338" cy="10925811"/>
          </a:xfrm>
          <a:prstGeom prst="rect">
            <a:avLst/>
          </a:prstGeom>
          <a:noFill/>
          <a:ln>
            <a:noFill/>
          </a:ln>
        </p:spPr>
        <p:txBody>
          <a:bodyPr spcFirstLastPara="1" wrap="square" lIns="128000" tIns="64000" rIns="128000" bIns="64000" anchor="t" anchorCtr="0"/>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80062" y="2678854"/>
            <a:ext cx="3158729" cy="8756651"/>
          </a:xfrm>
          <a:prstGeom prst="rect">
            <a:avLst/>
          </a:prstGeom>
          <a:noFill/>
          <a:ln>
            <a:noFill/>
          </a:ln>
        </p:spPr>
        <p:txBody>
          <a:bodyPr spcFirstLastPara="1" wrap="square" lIns="128000" tIns="64000" rIns="128000" bIns="64000"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spcBef>
                <a:spcPts val="34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5pPr>
            <a:lvl6pPr marL="2743200" marR="0" lvl="5"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6pPr>
            <a:lvl7pPr marL="3200400" marR="0" lvl="6"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7pPr>
            <a:lvl8pPr marL="3657600" marR="0" lvl="7"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8pPr>
            <a:lvl9pPr marL="4114800" marR="0" lvl="8"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80060" y="11865191"/>
            <a:ext cx="2240280" cy="681567"/>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280410" y="11865191"/>
            <a:ext cx="3040380" cy="681567"/>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880860" y="11865191"/>
            <a:ext cx="2240280" cy="681567"/>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tsikollinen kuv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881902" y="8961123"/>
            <a:ext cx="5760720" cy="1057911"/>
          </a:xfrm>
          <a:prstGeom prst="rect">
            <a:avLst/>
          </a:prstGeom>
          <a:noFill/>
          <a:ln>
            <a:noFill/>
          </a:ln>
        </p:spPr>
        <p:txBody>
          <a:bodyPr spcFirstLastPara="1" wrap="square" lIns="128000" tIns="64000" rIns="128000" bIns="64000" anchor="b" anchorCtr="0"/>
          <a:lstStyle>
            <a:lvl1pPr marR="0" lvl="0" algn="l" rtl="0">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881902" y="1143847"/>
            <a:ext cx="5760720" cy="7680960"/>
          </a:xfrm>
          <a:prstGeom prst="rect">
            <a:avLst/>
          </a:prstGeom>
          <a:noFill/>
          <a:ln>
            <a:noFill/>
          </a:ln>
        </p:spPr>
        <p:txBody>
          <a:bodyPr spcFirstLastPara="1" wrap="square" lIns="128000" tIns="64000" rIns="128000" bIns="64000" anchor="t" anchorCtr="0"/>
          <a:lstStyle>
            <a:lvl1pPr marR="0" lvl="0" algn="l" rtl="0">
              <a:spcBef>
                <a:spcPts val="900"/>
              </a:spcBef>
              <a:spcAft>
                <a:spcPts val="0"/>
              </a:spcAft>
              <a:buClr>
                <a:schemeClr val="dk1"/>
              </a:buClr>
              <a:buSzPts val="4500"/>
              <a:buFont typeface="Arial"/>
              <a:buNone/>
              <a:defRPr sz="4500" b="0" i="0" u="none" strike="noStrike" cap="none">
                <a:solidFill>
                  <a:schemeClr val="dk1"/>
                </a:solidFill>
                <a:latin typeface="Calibri"/>
                <a:ea typeface="Calibri"/>
                <a:cs typeface="Calibri"/>
                <a:sym typeface="Calibri"/>
              </a:defRPr>
            </a:lvl1pPr>
            <a:lvl2pPr marR="0" lvl="1" algn="l" rtl="0">
              <a:spcBef>
                <a:spcPts val="78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2pPr>
            <a:lvl3pPr marR="0" lvl="2" algn="l" rtl="0">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R="0" lvl="3"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4pPr>
            <a:lvl5pPr marR="0" lvl="4"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5pPr>
            <a:lvl6pPr marR="0" lvl="5"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6pPr>
            <a:lvl7pPr marR="0" lvl="6"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7pPr>
            <a:lvl8pPr marR="0" lvl="7"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8pPr>
            <a:lvl9pPr marR="0" lvl="8"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881902" y="10019034"/>
            <a:ext cx="5760720" cy="1502409"/>
          </a:xfrm>
          <a:prstGeom prst="rect">
            <a:avLst/>
          </a:prstGeom>
          <a:noFill/>
          <a:ln>
            <a:noFill/>
          </a:ln>
        </p:spPr>
        <p:txBody>
          <a:bodyPr spcFirstLastPara="1" wrap="square" lIns="128000" tIns="64000" rIns="128000" bIns="64000"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spcBef>
                <a:spcPts val="34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5pPr>
            <a:lvl6pPr marL="2743200" marR="0" lvl="5"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6pPr>
            <a:lvl7pPr marL="3200400" marR="0" lvl="6"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7pPr>
            <a:lvl8pPr marL="3657600" marR="0" lvl="7"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8pPr>
            <a:lvl9pPr marL="4114800" marR="0" lvl="8"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80060" y="11865191"/>
            <a:ext cx="2240280" cy="681567"/>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280410" y="11865191"/>
            <a:ext cx="3040380" cy="681567"/>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880860" y="11865191"/>
            <a:ext cx="2240280" cy="681567"/>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80060" y="512657"/>
            <a:ext cx="8641080" cy="21336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576368" y="2890733"/>
            <a:ext cx="8448464" cy="8641080"/>
          </a:xfrm>
          <a:prstGeom prst="rect">
            <a:avLst/>
          </a:prstGeom>
          <a:noFill/>
          <a:ln>
            <a:noFill/>
          </a:ln>
        </p:spPr>
        <p:txBody>
          <a:bodyPr spcFirstLastPara="1" wrap="square" lIns="128000" tIns="64000" rIns="128000" bIns="64000" anchor="t" anchorCtr="0"/>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80060" y="11865191"/>
            <a:ext cx="2240280" cy="681567"/>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280410" y="11865191"/>
            <a:ext cx="3040380" cy="681567"/>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880860" y="11865191"/>
            <a:ext cx="2240280" cy="681567"/>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060" y="512657"/>
            <a:ext cx="8641080" cy="21336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80060" y="2987041"/>
            <a:ext cx="8641080" cy="8448464"/>
          </a:xfrm>
          <a:prstGeom prst="rect">
            <a:avLst/>
          </a:prstGeom>
          <a:noFill/>
          <a:ln>
            <a:noFill/>
          </a:ln>
        </p:spPr>
        <p:txBody>
          <a:bodyPr spcFirstLastPara="1" wrap="square" lIns="128000" tIns="64000" rIns="128000" bIns="64000" anchor="t" anchorCtr="0"/>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80060" y="11865191"/>
            <a:ext cx="2240280" cy="681567"/>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280410" y="11865191"/>
            <a:ext cx="3040380" cy="681567"/>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880860" y="11865191"/>
            <a:ext cx="2240280" cy="681567"/>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480056" y="512667"/>
            <a:ext cx="8663944" cy="2262064"/>
          </a:xfrm>
          <a:prstGeom prst="rect">
            <a:avLst/>
          </a:prstGeom>
        </p:spPr>
        <p:txBody>
          <a:bodyPr spcFirstLastPara="1" wrap="square" lIns="128000" tIns="64000" rIns="128000" bIns="64000" anchor="ctr" anchorCtr="0">
            <a:noAutofit/>
          </a:bodyPr>
          <a:lstStyle/>
          <a:p>
            <a:pPr marL="0" lvl="0" indent="0">
              <a:spcBef>
                <a:spcPts val="0"/>
              </a:spcBef>
              <a:spcAft>
                <a:spcPts val="0"/>
              </a:spcAft>
              <a:buNone/>
            </a:pPr>
            <a:r>
              <a:rPr lang="en-US" sz="6000" dirty="0" smtClean="0">
                <a:latin typeface="Calibri" panose="020F0502020204030204" pitchFamily="34" charset="0"/>
                <a:ea typeface="Arial"/>
                <a:cs typeface="Arial"/>
                <a:sym typeface="Arial"/>
              </a:rPr>
              <a:t>SOLDIER </a:t>
            </a:r>
            <a:r>
              <a:rPr lang="en-US" sz="6000" dirty="0">
                <a:latin typeface="Calibri" panose="020F0502020204030204" pitchFamily="34" charset="0"/>
                <a:ea typeface="Arial"/>
                <a:cs typeface="Arial"/>
                <a:sym typeface="Arial"/>
              </a:rPr>
              <a:t>FIELD CARD</a:t>
            </a:r>
            <a:r>
              <a:rPr lang="en-US" dirty="0">
                <a:latin typeface="Calibri" panose="020F0502020204030204" pitchFamily="34" charset="0"/>
              </a:rPr>
              <a:t/>
            </a:r>
            <a:br>
              <a:rPr lang="en-US" dirty="0">
                <a:latin typeface="Calibri" panose="020F0502020204030204" pitchFamily="34" charset="0"/>
              </a:rPr>
            </a:br>
            <a:r>
              <a:rPr lang="en-US" sz="2400" dirty="0">
                <a:solidFill>
                  <a:srgbClr val="000000"/>
                </a:solidFill>
                <a:highlight>
                  <a:srgbClr val="FFFF00"/>
                </a:highlight>
                <a:latin typeface="Calibri" panose="020F0502020204030204" pitchFamily="34" charset="0"/>
                <a:ea typeface="Arial"/>
                <a:cs typeface="Arial"/>
                <a:sym typeface="Arial"/>
              </a:rPr>
              <a:t>(Logo - Name of exercise/training area </a:t>
            </a:r>
            <a:r>
              <a:rPr lang="en-US" sz="2400" dirty="0" smtClean="0">
                <a:solidFill>
                  <a:srgbClr val="000000"/>
                </a:solidFill>
                <a:highlight>
                  <a:srgbClr val="FFFF00"/>
                </a:highlight>
                <a:latin typeface="Calibri" panose="020F0502020204030204" pitchFamily="34" charset="0"/>
                <a:ea typeface="Arial"/>
                <a:cs typeface="Arial"/>
                <a:sym typeface="Arial"/>
              </a:rPr>
              <a:t>etc</a:t>
            </a:r>
            <a:r>
              <a:rPr lang="en-US" sz="2400" dirty="0" smtClean="0">
                <a:solidFill>
                  <a:srgbClr val="FF0000"/>
                </a:solidFill>
                <a:highlight>
                  <a:srgbClr val="FFFF00"/>
                </a:highlight>
                <a:latin typeface="Calibri" panose="020F0502020204030204" pitchFamily="34" charset="0"/>
                <a:ea typeface="Arial"/>
                <a:cs typeface="Arial"/>
                <a:sym typeface="Arial"/>
              </a:rPr>
              <a:t>.</a:t>
            </a:r>
            <a:r>
              <a:rPr lang="en-US" sz="2400" dirty="0" smtClean="0">
                <a:solidFill>
                  <a:srgbClr val="000000"/>
                </a:solidFill>
                <a:highlight>
                  <a:srgbClr val="FFFF00"/>
                </a:highlight>
                <a:latin typeface="Calibri" panose="020F0502020204030204" pitchFamily="34" charset="0"/>
                <a:ea typeface="Arial"/>
                <a:cs typeface="Arial"/>
                <a:sym typeface="Arial"/>
              </a:rPr>
              <a:t>)</a:t>
            </a:r>
            <a:endParaRPr sz="2400" dirty="0">
              <a:solidFill>
                <a:srgbClr val="000000"/>
              </a:solidFill>
              <a:highlight>
                <a:srgbClr val="FFFF00"/>
              </a:highlight>
              <a:latin typeface="Calibri" panose="020F0502020204030204" pitchFamily="34" charset="0"/>
              <a:ea typeface="Arial"/>
              <a:cs typeface="Arial"/>
              <a:sym typeface="Arial"/>
            </a:endParaRPr>
          </a:p>
        </p:txBody>
      </p:sp>
      <p:sp>
        <p:nvSpPr>
          <p:cNvPr id="130" name="Google Shape;130;p16"/>
          <p:cNvSpPr txBox="1">
            <a:spLocks noGrp="1"/>
          </p:cNvSpPr>
          <p:nvPr>
            <p:ph type="body" idx="1"/>
          </p:nvPr>
        </p:nvSpPr>
        <p:spPr>
          <a:xfrm>
            <a:off x="628799" y="2497305"/>
            <a:ext cx="8166857" cy="4135508"/>
          </a:xfrm>
          <a:prstGeom prst="rect">
            <a:avLst/>
          </a:prstGeom>
          <a:ln w="19050" cap="flat" cmpd="sng">
            <a:solidFill>
              <a:srgbClr val="000000"/>
            </a:solidFill>
            <a:prstDash val="solid"/>
            <a:round/>
            <a:headEnd type="none" w="sm" len="sm"/>
            <a:tailEnd type="none" w="sm" len="sm"/>
          </a:ln>
        </p:spPr>
        <p:txBody>
          <a:bodyPr spcFirstLastPara="1" wrap="square" lIns="128000" tIns="64000" rIns="128000" bIns="64000" anchor="t" anchorCtr="0">
            <a:noAutofit/>
          </a:bodyPr>
          <a:lstStyle/>
          <a:p>
            <a:pPr marL="0" lvl="0" indent="0" algn="ctr" rtl="0">
              <a:spcBef>
                <a:spcPts val="900"/>
              </a:spcBef>
              <a:spcAft>
                <a:spcPts val="0"/>
              </a:spcAft>
              <a:buNone/>
            </a:pPr>
            <a:r>
              <a:rPr lang="en-US" sz="2400" dirty="0">
                <a:highlight>
                  <a:srgbClr val="FFFF00"/>
                </a:highlight>
                <a:latin typeface="Calibri" panose="020F0502020204030204" pitchFamily="34" charset="0"/>
              </a:rPr>
              <a:t>(Strategic message - purpose of this field card)</a:t>
            </a:r>
            <a:endParaRPr sz="2400" dirty="0">
              <a:highlight>
                <a:srgbClr val="FFFF00"/>
              </a:highlight>
              <a:latin typeface="Calibri" panose="020F0502020204030204" pitchFamily="34" charset="0"/>
            </a:endParaRPr>
          </a:p>
          <a:p>
            <a:pPr marL="0" lvl="0" indent="0" algn="ctr" rtl="0">
              <a:lnSpc>
                <a:spcPct val="107916"/>
              </a:lnSpc>
              <a:spcBef>
                <a:spcPts val="0"/>
              </a:spcBef>
              <a:spcAft>
                <a:spcPts val="0"/>
              </a:spcAft>
              <a:buNone/>
            </a:pPr>
            <a:r>
              <a:rPr lang="en-US" sz="1800" i="1" dirty="0">
                <a:latin typeface="Calibri" panose="020F0502020204030204" pitchFamily="34" charset="0"/>
              </a:rPr>
              <a:t>Use this field card to contribute to the success of the mission/training by protecting  the environment, yourself and the members of your unit.</a:t>
            </a:r>
            <a:endParaRPr sz="1800" dirty="0">
              <a:latin typeface="Calibri" panose="020F0502020204030204" pitchFamily="34" charset="0"/>
            </a:endParaRPr>
          </a:p>
          <a:p>
            <a:pPr marL="0" lvl="0" indent="0" rtl="0">
              <a:lnSpc>
                <a:spcPct val="107916"/>
              </a:lnSpc>
              <a:spcBef>
                <a:spcPts val="800"/>
              </a:spcBef>
              <a:spcAft>
                <a:spcPts val="0"/>
              </a:spcAft>
              <a:buNone/>
            </a:pPr>
            <a:endParaRPr lang="en-US" sz="1800" dirty="0" smtClean="0">
              <a:latin typeface="Calibri" panose="020F0502020204030204" pitchFamily="34" charset="0"/>
            </a:endParaRPr>
          </a:p>
          <a:p>
            <a:pPr marL="0" lvl="0" indent="0" rtl="0">
              <a:lnSpc>
                <a:spcPct val="107916"/>
              </a:lnSpc>
              <a:spcBef>
                <a:spcPts val="800"/>
              </a:spcBef>
              <a:spcAft>
                <a:spcPts val="0"/>
              </a:spcAft>
              <a:buNone/>
            </a:pPr>
            <a:r>
              <a:rPr lang="en-US" sz="1800" dirty="0" smtClean="0">
                <a:latin typeface="Calibri" panose="020F0502020204030204" pitchFamily="34" charset="0"/>
              </a:rPr>
              <a:t>This </a:t>
            </a:r>
            <a:r>
              <a:rPr lang="en-US" sz="1800" dirty="0">
                <a:latin typeface="Calibri" panose="020F0502020204030204" pitchFamily="34" charset="0"/>
              </a:rPr>
              <a:t>field card provides information </a:t>
            </a:r>
            <a:r>
              <a:rPr lang="en-US" sz="1800" dirty="0" smtClean="0">
                <a:solidFill>
                  <a:schemeClr val="tx1"/>
                </a:solidFill>
                <a:latin typeface="Calibri" panose="020F0502020204030204" pitchFamily="34" charset="0"/>
              </a:rPr>
              <a:t>regarding:</a:t>
            </a:r>
            <a:endParaRPr sz="1800" dirty="0">
              <a:solidFill>
                <a:schemeClr val="tx1"/>
              </a:solidFill>
              <a:latin typeface="Calibri" panose="020F0502020204030204" pitchFamily="34" charset="0"/>
            </a:endParaRPr>
          </a:p>
          <a:p>
            <a:pPr marL="457200" lvl="0" indent="-342900" rtl="0">
              <a:lnSpc>
                <a:spcPct val="107916"/>
              </a:lnSpc>
              <a:spcBef>
                <a:spcPts val="800"/>
              </a:spcBef>
              <a:spcAft>
                <a:spcPts val="0"/>
              </a:spcAft>
              <a:buSzPts val="1800"/>
              <a:buFont typeface="Noto Sans Symbols"/>
              <a:buChar char="●"/>
            </a:pPr>
            <a:r>
              <a:rPr lang="en-US" sz="1800" dirty="0">
                <a:latin typeface="Calibri" panose="020F0502020204030204" pitchFamily="34" charset="0"/>
              </a:rPr>
              <a:t>E</a:t>
            </a:r>
            <a:r>
              <a:rPr lang="en-US" sz="1800" dirty="0" smtClean="0">
                <a:latin typeface="Calibri" panose="020F0502020204030204" pitchFamily="34" charset="0"/>
              </a:rPr>
              <a:t>nvironmental </a:t>
            </a:r>
            <a:r>
              <a:rPr lang="en-US" sz="1800" dirty="0">
                <a:latin typeface="Calibri" panose="020F0502020204030204" pitchFamily="34" charset="0"/>
              </a:rPr>
              <a:t>and safety directions </a:t>
            </a:r>
            <a:endParaRPr sz="1800" dirty="0">
              <a:latin typeface="Calibri" panose="020F0502020204030204" pitchFamily="34" charset="0"/>
            </a:endParaRPr>
          </a:p>
          <a:p>
            <a:pPr marL="457200" lvl="0" indent="-342900" rtl="0">
              <a:lnSpc>
                <a:spcPct val="107916"/>
              </a:lnSpc>
              <a:spcBef>
                <a:spcPts val="0"/>
              </a:spcBef>
              <a:spcAft>
                <a:spcPts val="0"/>
              </a:spcAft>
              <a:buSzPts val="1800"/>
              <a:buFont typeface="Noto Sans Symbols"/>
              <a:buChar char="●"/>
            </a:pPr>
            <a:r>
              <a:rPr lang="en-US" sz="1800" dirty="0">
                <a:latin typeface="Calibri" panose="020F0502020204030204" pitchFamily="34" charset="0"/>
              </a:rPr>
              <a:t>S</a:t>
            </a:r>
            <a:r>
              <a:rPr lang="en-US" sz="1800" dirty="0" smtClean="0">
                <a:latin typeface="Calibri" panose="020F0502020204030204" pitchFamily="34" charset="0"/>
              </a:rPr>
              <a:t>ustainable </a:t>
            </a:r>
            <a:r>
              <a:rPr lang="en-US" sz="1800" dirty="0">
                <a:latin typeface="Calibri" panose="020F0502020204030204" pitchFamily="34" charset="0"/>
              </a:rPr>
              <a:t>use of the training area</a:t>
            </a:r>
            <a:endParaRPr sz="1800" dirty="0">
              <a:latin typeface="Calibri" panose="020F0502020204030204" pitchFamily="34" charset="0"/>
            </a:endParaRPr>
          </a:p>
          <a:p>
            <a:pPr marL="457200" lvl="0" indent="-342900" rtl="0">
              <a:lnSpc>
                <a:spcPct val="107916"/>
              </a:lnSpc>
              <a:spcBef>
                <a:spcPts val="0"/>
              </a:spcBef>
              <a:spcAft>
                <a:spcPts val="0"/>
              </a:spcAft>
              <a:buSzPts val="1800"/>
              <a:buFont typeface="Noto Sans Symbols"/>
              <a:buChar char="●"/>
            </a:pPr>
            <a:r>
              <a:rPr lang="en-US" sz="1800" dirty="0" smtClean="0">
                <a:solidFill>
                  <a:schemeClr val="tx1"/>
                </a:solidFill>
                <a:latin typeface="Calibri" panose="020F0502020204030204" pitchFamily="34" charset="0"/>
              </a:rPr>
              <a:t>Reducing </a:t>
            </a:r>
            <a:r>
              <a:rPr lang="en-US" sz="1800" dirty="0">
                <a:solidFill>
                  <a:schemeClr val="tx1"/>
                </a:solidFill>
                <a:latin typeface="Calibri" panose="020F0502020204030204" pitchFamily="34" charset="0"/>
              </a:rPr>
              <a:t>risk </a:t>
            </a:r>
            <a:r>
              <a:rPr lang="en-US" sz="1800" dirty="0">
                <a:latin typeface="Calibri" panose="020F0502020204030204" pitchFamily="34" charset="0"/>
              </a:rPr>
              <a:t>of accidents and risks on health and environment</a:t>
            </a:r>
            <a:endParaRPr sz="1800" dirty="0">
              <a:latin typeface="Calibri" panose="020F0502020204030204" pitchFamily="34" charset="0"/>
            </a:endParaRPr>
          </a:p>
          <a:p>
            <a:pPr marL="457200" lvl="0" indent="-342900" rtl="0">
              <a:lnSpc>
                <a:spcPct val="107916"/>
              </a:lnSpc>
              <a:spcBef>
                <a:spcPts val="0"/>
              </a:spcBef>
              <a:spcAft>
                <a:spcPts val="0"/>
              </a:spcAft>
              <a:buSzPts val="1800"/>
              <a:buFont typeface="Noto Sans Symbols"/>
              <a:buChar char="●"/>
            </a:pPr>
            <a:r>
              <a:rPr lang="en-US" sz="1800" dirty="0">
                <a:latin typeface="Calibri" panose="020F0502020204030204" pitchFamily="34" charset="0"/>
              </a:rPr>
              <a:t>Your </a:t>
            </a:r>
            <a:r>
              <a:rPr lang="en-US" sz="1800" dirty="0" smtClean="0">
                <a:latin typeface="Calibri" panose="020F0502020204030204" pitchFamily="34" charset="0"/>
              </a:rPr>
              <a:t>responsibilities on environmental protection</a:t>
            </a:r>
            <a:endParaRPr sz="1800" dirty="0">
              <a:latin typeface="Calibri" panose="020F0502020204030204" pitchFamily="34" charset="0"/>
            </a:endParaRPr>
          </a:p>
          <a:p>
            <a:pPr marL="457200" lvl="0" indent="-342900" rtl="0">
              <a:lnSpc>
                <a:spcPct val="107916"/>
              </a:lnSpc>
              <a:spcBef>
                <a:spcPts val="0"/>
              </a:spcBef>
              <a:spcAft>
                <a:spcPts val="0"/>
              </a:spcAft>
              <a:buSzPts val="1800"/>
              <a:buFont typeface="Noto Sans Symbols"/>
              <a:buChar char="●"/>
            </a:pPr>
            <a:r>
              <a:rPr lang="en-US" sz="1800" dirty="0" smtClean="0">
                <a:latin typeface="Calibri" panose="020F0502020204030204" pitchFamily="34" charset="0"/>
              </a:rPr>
              <a:t>How </a:t>
            </a:r>
            <a:r>
              <a:rPr lang="en-US" sz="1800" dirty="0" smtClean="0">
                <a:solidFill>
                  <a:schemeClr val="tx1"/>
                </a:solidFill>
                <a:latin typeface="Calibri" panose="020F0502020204030204" pitchFamily="34" charset="0"/>
              </a:rPr>
              <a:t>to report </a:t>
            </a:r>
            <a:r>
              <a:rPr lang="en-US" sz="1800" dirty="0">
                <a:latin typeface="Calibri" panose="020F0502020204030204" pitchFamily="34" charset="0"/>
              </a:rPr>
              <a:t>accidents, spills, problems </a:t>
            </a:r>
            <a:r>
              <a:rPr lang="en-US" sz="1800" dirty="0" smtClean="0">
                <a:solidFill>
                  <a:schemeClr val="tx1"/>
                </a:solidFill>
                <a:latin typeface="Calibri" panose="020F0502020204030204" pitchFamily="34" charset="0"/>
              </a:rPr>
              <a:t>etc. </a:t>
            </a:r>
            <a:endParaRPr sz="1800" dirty="0">
              <a:solidFill>
                <a:schemeClr val="tx1"/>
              </a:solidFill>
              <a:latin typeface="Calibri" panose="020F0502020204030204" pitchFamily="34" charset="0"/>
            </a:endParaRPr>
          </a:p>
        </p:txBody>
      </p:sp>
      <p:sp>
        <p:nvSpPr>
          <p:cNvPr id="7" name="Google Shape;130;p16"/>
          <p:cNvSpPr txBox="1">
            <a:spLocks/>
          </p:cNvSpPr>
          <p:nvPr/>
        </p:nvSpPr>
        <p:spPr>
          <a:xfrm>
            <a:off x="628799" y="6751169"/>
            <a:ext cx="8166857" cy="2665786"/>
          </a:xfrm>
          <a:prstGeom prst="rect">
            <a:avLst/>
          </a:prstGeom>
          <a:noFill/>
          <a:ln w="19050" cap="flat" cmpd="sng">
            <a:solidFill>
              <a:srgbClr val="000000"/>
            </a:solidFill>
            <a:prstDash val="solid"/>
            <a:round/>
            <a:headEnd type="none" w="sm" len="sm"/>
            <a:tailEnd type="none" w="sm" len="sm"/>
          </a:ln>
        </p:spPr>
        <p:txBody>
          <a:bodyPr spcFirstLastPara="1" wrap="square" lIns="128000" tIns="64000" rIns="128000" bIns="64000" anchor="t" anchorCtr="0">
            <a:noAutofit/>
          </a:bodyPr>
          <a:lstStyle>
            <a:defPPr marR="0" lvl="0" algn="l" rtl="0">
              <a:lnSpc>
                <a:spcPct val="100000"/>
              </a:lnSpc>
              <a:spcBef>
                <a:spcPts val="0"/>
              </a:spcBef>
              <a:spcAft>
                <a:spcPts val="0"/>
              </a:spcAft>
            </a:defPPr>
            <a:lvl1pPr marL="457200" marR="0" lvl="0" indent="-514350" algn="l" rtl="0">
              <a:lnSpc>
                <a:spcPct val="100000"/>
              </a:lnSpc>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pPr marL="0" indent="0">
              <a:lnSpc>
                <a:spcPct val="107916"/>
              </a:lnSpc>
              <a:spcBef>
                <a:spcPts val="800"/>
              </a:spcBef>
              <a:buFont typeface="Arial"/>
              <a:buNone/>
            </a:pPr>
            <a:endParaRPr lang="en-US" sz="1400" dirty="0" smtClean="0">
              <a:latin typeface="Calibri" panose="020F0502020204030204" pitchFamily="34" charset="0"/>
            </a:endParaRPr>
          </a:p>
          <a:p>
            <a:pPr marL="0" indent="0">
              <a:lnSpc>
                <a:spcPct val="107916"/>
              </a:lnSpc>
              <a:spcBef>
                <a:spcPts val="800"/>
              </a:spcBef>
              <a:buFont typeface="Arial"/>
              <a:buNone/>
            </a:pPr>
            <a:r>
              <a:rPr lang="en-US" sz="1400" dirty="0" smtClean="0">
                <a:latin typeface="Calibri" panose="020F0502020204030204" pitchFamily="34" charset="0"/>
              </a:rPr>
              <a:t>Your name and title:_____________________________________________________________</a:t>
            </a:r>
          </a:p>
          <a:p>
            <a:pPr marL="0" indent="0">
              <a:lnSpc>
                <a:spcPct val="107916"/>
              </a:lnSpc>
              <a:spcBef>
                <a:spcPts val="800"/>
              </a:spcBef>
              <a:buFont typeface="Arial"/>
              <a:buNone/>
            </a:pPr>
            <a:endParaRPr lang="en-US" sz="1400" dirty="0" smtClean="0">
              <a:latin typeface="Calibri" panose="020F0502020204030204" pitchFamily="34" charset="0"/>
            </a:endParaRPr>
          </a:p>
          <a:p>
            <a:pPr marL="0" indent="0">
              <a:lnSpc>
                <a:spcPct val="107916"/>
              </a:lnSpc>
              <a:spcBef>
                <a:spcPts val="800"/>
              </a:spcBef>
              <a:buFont typeface="Arial"/>
              <a:buNone/>
            </a:pPr>
            <a:r>
              <a:rPr lang="en-US" sz="1400" dirty="0" smtClean="0">
                <a:latin typeface="Calibri" panose="020F0502020204030204" pitchFamily="34" charset="0"/>
              </a:rPr>
              <a:t>Your Unit:_____________________________________________________________________</a:t>
            </a:r>
          </a:p>
          <a:p>
            <a:pPr marL="0" indent="0">
              <a:lnSpc>
                <a:spcPct val="107916"/>
              </a:lnSpc>
              <a:spcBef>
                <a:spcPts val="800"/>
              </a:spcBef>
              <a:buFont typeface="Arial"/>
              <a:buNone/>
            </a:pPr>
            <a:endParaRPr lang="en-US" sz="1400" dirty="0" smtClean="0">
              <a:latin typeface="Calibri" panose="020F0502020204030204" pitchFamily="34" charset="0"/>
            </a:endParaRPr>
          </a:p>
          <a:p>
            <a:pPr marL="0" indent="0">
              <a:lnSpc>
                <a:spcPct val="107916"/>
              </a:lnSpc>
              <a:spcBef>
                <a:spcPts val="800"/>
              </a:spcBef>
              <a:buFont typeface="Arial"/>
              <a:buNone/>
            </a:pPr>
            <a:r>
              <a:rPr lang="en-US" sz="1400" dirty="0" smtClean="0">
                <a:latin typeface="Calibri" panose="020F0502020204030204" pitchFamily="34" charset="0"/>
              </a:rPr>
              <a:t>Your Environmental </a:t>
            </a:r>
            <a:r>
              <a:rPr lang="en-US" sz="1400" dirty="0" smtClean="0">
                <a:solidFill>
                  <a:schemeClr val="tx1"/>
                </a:solidFill>
                <a:latin typeface="Calibri" panose="020F0502020204030204" pitchFamily="34" charset="0"/>
              </a:rPr>
              <a:t>Protection Officer (EPO): _______________________________________________________</a:t>
            </a:r>
          </a:p>
        </p:txBody>
      </p:sp>
      <p:pic>
        <p:nvPicPr>
          <p:cNvPr id="9" name="Picture 7" descr="maastoruokai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812" y="9894836"/>
            <a:ext cx="5595582" cy="262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69;p21"/>
          <p:cNvSpPr txBox="1"/>
          <p:nvPr/>
        </p:nvSpPr>
        <p:spPr>
          <a:xfrm>
            <a:off x="441099" y="195747"/>
            <a:ext cx="615191" cy="30875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smtClean="0">
                <a:latin typeface="Calibri" panose="020F0502020204030204" pitchFamily="34" charset="0"/>
              </a:rPr>
              <a:t>FRONT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480062" y="512657"/>
            <a:ext cx="8641125" cy="2133600"/>
          </a:xfrm>
          <a:prstGeom prst="rect">
            <a:avLst/>
          </a:prstGeom>
        </p:spPr>
        <p:txBody>
          <a:bodyPr spcFirstLastPara="1" wrap="square" lIns="128000" tIns="64000" rIns="128000" bIns="64000" anchor="ctr" anchorCtr="0">
            <a:noAutofit/>
          </a:bodyPr>
          <a:lstStyle/>
          <a:p>
            <a:pPr marL="0" lvl="0" indent="0" rtl="0">
              <a:spcBef>
                <a:spcPts val="0"/>
              </a:spcBef>
              <a:spcAft>
                <a:spcPts val="0"/>
              </a:spcAft>
              <a:buNone/>
            </a:pPr>
            <a:r>
              <a:rPr lang="en-US">
                <a:latin typeface="Calibri" panose="020F0502020204030204" pitchFamily="34" charset="0"/>
                <a:ea typeface="Arial"/>
                <a:cs typeface="Arial"/>
                <a:sym typeface="Arial"/>
              </a:rPr>
              <a:t>BLANK PAGE</a:t>
            </a:r>
            <a:r>
              <a:rPr lang="en-US">
                <a:latin typeface="Calibri" panose="020F0502020204030204" pitchFamily="34" charset="0"/>
              </a:rPr>
              <a:t/>
            </a:r>
            <a:br>
              <a:rPr lang="en-US">
                <a:latin typeface="Calibri" panose="020F0502020204030204" pitchFamily="34" charset="0"/>
              </a:rPr>
            </a:br>
            <a:r>
              <a:rPr lang="en-US" sz="2400">
                <a:highlight>
                  <a:srgbClr val="FFFF00"/>
                </a:highlight>
                <a:latin typeface="Calibri" panose="020F0502020204030204" pitchFamily="34" charset="0"/>
              </a:rPr>
              <a:t>(Insert specific information, local routines and instructions)</a:t>
            </a:r>
            <a:endParaRPr sz="2400">
              <a:highlight>
                <a:srgbClr val="FFFF00"/>
              </a:highlight>
              <a:latin typeface="Calibri" panose="020F0502020204030204" pitchFamily="34" charset="0"/>
            </a:endParaRPr>
          </a:p>
        </p:txBody>
      </p:sp>
      <p:sp>
        <p:nvSpPr>
          <p:cNvPr id="155" name="Google Shape;155;p19"/>
          <p:cNvSpPr txBox="1"/>
          <p:nvPr/>
        </p:nvSpPr>
        <p:spPr>
          <a:xfrm>
            <a:off x="945930" y="2727435"/>
            <a:ext cx="7772400" cy="747285"/>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US" sz="1800" dirty="0">
                <a:latin typeface="Calibri" panose="020F0502020204030204" pitchFamily="34" charset="0"/>
              </a:rPr>
              <a:t>Use this Blank Page </a:t>
            </a:r>
            <a:r>
              <a:rPr lang="en-US" sz="1800" dirty="0">
                <a:solidFill>
                  <a:schemeClr val="tx1"/>
                </a:solidFill>
                <a:latin typeface="Calibri" panose="020F0502020204030204" pitchFamily="34" charset="0"/>
              </a:rPr>
              <a:t>for </a:t>
            </a:r>
            <a:r>
              <a:rPr lang="en-US" sz="1800" dirty="0" smtClean="0">
                <a:solidFill>
                  <a:schemeClr val="tx1"/>
                </a:solidFill>
                <a:latin typeface="Calibri" panose="020F0502020204030204" pitchFamily="34" charset="0"/>
              </a:rPr>
              <a:t>any important </a:t>
            </a:r>
            <a:r>
              <a:rPr lang="en-US" sz="1800" dirty="0">
                <a:solidFill>
                  <a:schemeClr val="tx1"/>
                </a:solidFill>
                <a:latin typeface="Calibri" panose="020F0502020204030204" pitchFamily="34" charset="0"/>
              </a:rPr>
              <a:t>issue you </a:t>
            </a:r>
            <a:r>
              <a:rPr lang="en-US" sz="1800" dirty="0" smtClean="0">
                <a:solidFill>
                  <a:schemeClr val="tx1"/>
                </a:solidFill>
                <a:latin typeface="Calibri" panose="020F0502020204030204" pitchFamily="34" charset="0"/>
              </a:rPr>
              <a:t>need to emphasize. There </a:t>
            </a:r>
            <a:r>
              <a:rPr lang="en-US" sz="1800" dirty="0" smtClean="0">
                <a:latin typeface="Calibri" panose="020F0502020204030204" pitchFamily="34" charset="0"/>
              </a:rPr>
              <a:t>are some topics and issues you may want to bring up:</a:t>
            </a:r>
            <a:endParaRPr lang="en-US" sz="1800" dirty="0">
              <a:latin typeface="Calibri" panose="020F0502020204030204" pitchFamily="34" charset="0"/>
            </a:endParaRPr>
          </a:p>
        </p:txBody>
      </p:sp>
      <p:sp>
        <p:nvSpPr>
          <p:cNvPr id="6" name="Google Shape;155;p19"/>
          <p:cNvSpPr txBox="1"/>
          <p:nvPr/>
        </p:nvSpPr>
        <p:spPr>
          <a:xfrm>
            <a:off x="931610" y="9417738"/>
            <a:ext cx="7805990" cy="2596055"/>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sz="1600" b="1" dirty="0" smtClean="0">
                <a:latin typeface="Calibri" panose="020F0502020204030204" pitchFamily="34" charset="0"/>
              </a:rPr>
              <a:t>Social media guidelines</a:t>
            </a:r>
          </a:p>
          <a:p>
            <a:pPr marL="285750" indent="-285750">
              <a:buFont typeface="Arial" panose="020B0604020202020204" pitchFamily="34" charset="0"/>
              <a:buChar char="•"/>
            </a:pPr>
            <a:r>
              <a:rPr lang="en-US" dirty="0" smtClean="0">
                <a:latin typeface="Calibri" panose="020F0502020204030204" pitchFamily="34" charset="0"/>
              </a:rPr>
              <a:t>Soldiers, civilian and contractor employees are encouraged to use their personal social media accounts while deployed to Europe </a:t>
            </a:r>
          </a:p>
          <a:p>
            <a:pPr marL="285750" indent="-285750">
              <a:buFont typeface="Arial" panose="020B0604020202020204" pitchFamily="34" charset="0"/>
              <a:buChar char="•"/>
            </a:pPr>
            <a:r>
              <a:rPr lang="en-US" dirty="0" smtClean="0">
                <a:latin typeface="Calibri" panose="020F0502020204030204" pitchFamily="34" charset="0"/>
              </a:rPr>
              <a:t>Remember </a:t>
            </a:r>
            <a:r>
              <a:rPr lang="en-US" dirty="0">
                <a:latin typeface="Calibri" panose="020F0502020204030204" pitchFamily="34" charset="0"/>
              </a:rPr>
              <a:t>OPSEC. Don’t post sensitive information or details about troop movements or events until after they have </a:t>
            </a:r>
            <a:r>
              <a:rPr lang="en-US" dirty="0" smtClean="0">
                <a:latin typeface="Calibri" panose="020F0502020204030204" pitchFamily="34" charset="0"/>
              </a:rPr>
              <a:t>occurred</a:t>
            </a:r>
          </a:p>
          <a:p>
            <a:pPr marL="285750" indent="-285750">
              <a:buFont typeface="Arial" panose="020B0604020202020204" pitchFamily="34" charset="0"/>
              <a:buChar char="•"/>
            </a:pPr>
            <a:r>
              <a:rPr lang="en-US" dirty="0" smtClean="0">
                <a:latin typeface="Calibri" panose="020F0502020204030204" pitchFamily="34" charset="0"/>
              </a:rPr>
              <a:t>Even </a:t>
            </a:r>
            <a:r>
              <a:rPr lang="en-US" dirty="0">
                <a:latin typeface="Calibri" panose="020F0502020204030204" pitchFamily="34" charset="0"/>
              </a:rPr>
              <a:t>if your social media accounts are locked or hidden, it is considered worldwide release. Your posts, photos, and comments are a direct reflection upon you, your unit, and </a:t>
            </a:r>
            <a:r>
              <a:rPr lang="en-US">
                <a:latin typeface="Calibri" panose="020F0502020204030204" pitchFamily="34" charset="0"/>
              </a:rPr>
              <a:t>the </a:t>
            </a:r>
            <a:r>
              <a:rPr lang="en-US" smtClean="0">
                <a:latin typeface="Calibri" panose="020F0502020204030204" pitchFamily="34" charset="0"/>
              </a:rPr>
              <a:t>military</a:t>
            </a:r>
            <a:endParaRPr lang="en-US" b="1" dirty="0">
              <a:latin typeface="Calibri" panose="020F0502020204030204" pitchFamily="34" charset="0"/>
            </a:endParaRPr>
          </a:p>
          <a:p>
            <a:pPr marL="0" lvl="0" indent="0" rtl="0">
              <a:spcBef>
                <a:spcPts val="0"/>
              </a:spcBef>
              <a:spcAft>
                <a:spcPts val="0"/>
              </a:spcAft>
              <a:buNone/>
            </a:pPr>
            <a:endParaRPr lang="en-US" sz="1600" b="1" dirty="0" smtClean="0">
              <a:latin typeface="Calibri" panose="020F0502020204030204" pitchFamily="34" charset="0"/>
            </a:endParaRPr>
          </a:p>
          <a:p>
            <a:pPr marL="0" lvl="0" indent="0" rtl="0">
              <a:spcBef>
                <a:spcPts val="0"/>
              </a:spcBef>
              <a:spcAft>
                <a:spcPts val="0"/>
              </a:spcAft>
              <a:buNone/>
            </a:pPr>
            <a:endParaRPr lang="en-US" sz="1600" dirty="0">
              <a:latin typeface="Calibri" panose="020F0502020204030204" pitchFamily="34" charset="0"/>
            </a:endParaRPr>
          </a:p>
          <a:p>
            <a:pPr marL="0" lvl="0" indent="0" rtl="0">
              <a:spcBef>
                <a:spcPts val="0"/>
              </a:spcBef>
              <a:spcAft>
                <a:spcPts val="0"/>
              </a:spcAft>
              <a:buNone/>
            </a:pPr>
            <a:endParaRPr lang="en-US" sz="1600" b="1" dirty="0" smtClean="0">
              <a:latin typeface="Calibri" panose="020F0502020204030204" pitchFamily="34" charset="0"/>
            </a:endParaRPr>
          </a:p>
          <a:p>
            <a:pPr marL="0" lvl="0" indent="0" rtl="0">
              <a:spcBef>
                <a:spcPts val="0"/>
              </a:spcBef>
              <a:spcAft>
                <a:spcPts val="0"/>
              </a:spcAft>
              <a:buNone/>
            </a:pPr>
            <a:r>
              <a:rPr lang="en-US" sz="1600" b="1" dirty="0" smtClean="0">
                <a:latin typeface="Calibri" panose="020F0502020204030204" pitchFamily="34" charset="0"/>
              </a:rPr>
              <a:t> </a:t>
            </a:r>
            <a:endParaRPr sz="1600" b="1" dirty="0">
              <a:latin typeface="Calibri" panose="020F0502020204030204" pitchFamily="34" charset="0"/>
            </a:endParaRPr>
          </a:p>
        </p:txBody>
      </p:sp>
      <p:sp>
        <p:nvSpPr>
          <p:cNvPr id="8" name="Google Shape;155;p19"/>
          <p:cNvSpPr txBox="1"/>
          <p:nvPr/>
        </p:nvSpPr>
        <p:spPr>
          <a:xfrm>
            <a:off x="945930" y="4327635"/>
            <a:ext cx="7772400" cy="123759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US" sz="1600" b="1" dirty="0" smtClean="0">
                <a:latin typeface="Calibri" panose="020F0502020204030204" pitchFamily="34" charset="0"/>
              </a:rPr>
              <a:t>Live Ammunition</a:t>
            </a:r>
          </a:p>
          <a:p>
            <a:pPr marL="285750" lvl="0" indent="-285750">
              <a:buFont typeface="Arial" panose="020B0604020202020204" pitchFamily="34" charset="0"/>
              <a:buChar char="•"/>
            </a:pPr>
            <a:r>
              <a:rPr lang="en-US" sz="1600" dirty="0" smtClean="0">
                <a:latin typeface="Calibri" panose="020F0502020204030204" pitchFamily="34" charset="0"/>
              </a:rPr>
              <a:t>What to do if found </a:t>
            </a:r>
          </a:p>
        </p:txBody>
      </p:sp>
      <p:sp>
        <p:nvSpPr>
          <p:cNvPr id="11" name="Google Shape;155;p19"/>
          <p:cNvSpPr txBox="1"/>
          <p:nvPr/>
        </p:nvSpPr>
        <p:spPr>
          <a:xfrm>
            <a:off x="912340" y="5673703"/>
            <a:ext cx="7805990" cy="3566614"/>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US" b="1" dirty="0">
                <a:latin typeface="Calibri" panose="020F0502020204030204" pitchFamily="34" charset="0"/>
              </a:rPr>
              <a:t>Media </a:t>
            </a:r>
            <a:r>
              <a:rPr lang="en-US" b="1" dirty="0" smtClean="0">
                <a:latin typeface="Calibri" panose="020F0502020204030204" pitchFamily="34" charset="0"/>
              </a:rPr>
              <a:t>guidelines</a:t>
            </a:r>
            <a:endParaRPr lang="fi-FI" dirty="0"/>
          </a:p>
          <a:p>
            <a:endParaRPr lang="fi-FI" b="1" dirty="0" smtClean="0">
              <a:latin typeface="Calibri" panose="020F0502020204030204" pitchFamily="34" charset="0"/>
            </a:endParaRPr>
          </a:p>
          <a:p>
            <a:r>
              <a:rPr lang="en-US" b="1" dirty="0" smtClean="0">
                <a:latin typeface="Calibri" panose="020F0502020204030204" pitchFamily="34" charset="0"/>
              </a:rPr>
              <a:t>Don’t</a:t>
            </a:r>
            <a:r>
              <a:rPr lang="fi-FI" b="1" dirty="0" smtClean="0">
                <a:latin typeface="Calibri" panose="020F0502020204030204" pitchFamily="34" charset="0"/>
              </a:rPr>
              <a:t>: </a:t>
            </a:r>
            <a:endParaRPr lang="fi-FI" dirty="0">
              <a:latin typeface="Calibri" panose="020F0502020204030204" pitchFamily="34" charset="0"/>
            </a:endParaRPr>
          </a:p>
          <a:p>
            <a:r>
              <a:rPr lang="fi-FI" dirty="0">
                <a:latin typeface="Calibri" panose="020F0502020204030204" pitchFamily="34" charset="0"/>
              </a:rPr>
              <a:t>Lie to the </a:t>
            </a:r>
            <a:r>
              <a:rPr lang="en-US" dirty="0" smtClean="0">
                <a:latin typeface="Calibri" panose="020F0502020204030204" pitchFamily="34" charset="0"/>
              </a:rPr>
              <a:t>reporter</a:t>
            </a:r>
          </a:p>
          <a:p>
            <a:r>
              <a:rPr lang="en-US" dirty="0" smtClean="0">
                <a:latin typeface="Calibri" panose="020F0502020204030204" pitchFamily="34" charset="0"/>
              </a:rPr>
              <a:t>Discuss sensitive information</a:t>
            </a:r>
          </a:p>
          <a:p>
            <a:r>
              <a:rPr lang="en-US" dirty="0" smtClean="0">
                <a:latin typeface="Calibri" panose="020F0502020204030204" pitchFamily="34" charset="0"/>
              </a:rPr>
              <a:t>Speak </a:t>
            </a:r>
            <a:r>
              <a:rPr lang="en-US" dirty="0">
                <a:latin typeface="Calibri" panose="020F0502020204030204" pitchFamily="34" charset="0"/>
              </a:rPr>
              <a:t>for the Command or your friends, or on behalf of other </a:t>
            </a:r>
            <a:r>
              <a:rPr lang="en-US" dirty="0" smtClean="0">
                <a:latin typeface="Calibri" panose="020F0502020204030204" pitchFamily="34" charset="0"/>
              </a:rPr>
              <a:t>agencies</a:t>
            </a:r>
            <a:endParaRPr lang="en-US" dirty="0">
              <a:latin typeface="Calibri" panose="020F0502020204030204" pitchFamily="34" charset="0"/>
            </a:endParaRPr>
          </a:p>
          <a:p>
            <a:r>
              <a:rPr lang="en-US" dirty="0">
                <a:latin typeface="Calibri" panose="020F0502020204030204" pitchFamily="34" charset="0"/>
              </a:rPr>
              <a:t>Discuss details of serious incidents / accidents or </a:t>
            </a:r>
            <a:r>
              <a:rPr lang="en-US" dirty="0" smtClean="0">
                <a:latin typeface="Calibri" panose="020F0502020204030204" pitchFamily="34" charset="0"/>
              </a:rPr>
              <a:t>speculate</a:t>
            </a:r>
            <a:endParaRPr lang="en-US" dirty="0">
              <a:latin typeface="Calibri" panose="020F0502020204030204" pitchFamily="34" charset="0"/>
            </a:endParaRPr>
          </a:p>
          <a:p>
            <a:r>
              <a:rPr lang="en-US" dirty="0">
                <a:latin typeface="Calibri" panose="020F0502020204030204" pitchFamily="34" charset="0"/>
              </a:rPr>
              <a:t>Let the situation or reporter rush </a:t>
            </a:r>
            <a:r>
              <a:rPr lang="en-US" dirty="0" smtClean="0">
                <a:latin typeface="Calibri" panose="020F0502020204030204" pitchFamily="34" charset="0"/>
              </a:rPr>
              <a:t>you</a:t>
            </a:r>
            <a:endParaRPr lang="en-US" dirty="0">
              <a:latin typeface="Calibri" panose="020F0502020204030204" pitchFamily="34" charset="0"/>
            </a:endParaRPr>
          </a:p>
          <a:p>
            <a:endParaRPr lang="fi-FI" dirty="0">
              <a:latin typeface="Calibri" panose="020F0502020204030204" pitchFamily="34" charset="0"/>
            </a:endParaRPr>
          </a:p>
          <a:p>
            <a:r>
              <a:rPr lang="en-US" b="1" dirty="0" smtClean="0">
                <a:latin typeface="Calibri" panose="020F0502020204030204" pitchFamily="34" charset="0"/>
              </a:rPr>
              <a:t>Do</a:t>
            </a:r>
            <a:r>
              <a:rPr lang="fi-FI" b="1" dirty="0" smtClean="0">
                <a:latin typeface="Calibri" panose="020F0502020204030204" pitchFamily="34" charset="0"/>
              </a:rPr>
              <a:t>: </a:t>
            </a:r>
            <a:endParaRPr lang="fi-FI" dirty="0">
              <a:latin typeface="Calibri" panose="020F0502020204030204" pitchFamily="34" charset="0"/>
            </a:endParaRPr>
          </a:p>
          <a:p>
            <a:r>
              <a:rPr lang="en-US" dirty="0">
                <a:latin typeface="Calibri" panose="020F0502020204030204" pitchFamily="34" charset="0"/>
              </a:rPr>
              <a:t>Be honest, but remember </a:t>
            </a:r>
            <a:r>
              <a:rPr lang="en-US" dirty="0" smtClean="0">
                <a:latin typeface="Calibri" panose="020F0502020204030204" pitchFamily="34" charset="0"/>
              </a:rPr>
              <a:t>OPSEC </a:t>
            </a:r>
            <a:endParaRPr lang="en-US" dirty="0">
              <a:latin typeface="Calibri" panose="020F0502020204030204" pitchFamily="34" charset="0"/>
            </a:endParaRPr>
          </a:p>
          <a:p>
            <a:r>
              <a:rPr lang="en-US" dirty="0">
                <a:latin typeface="Calibri" panose="020F0502020204030204" pitchFamily="34" charset="0"/>
              </a:rPr>
              <a:t>Check your appearance; remove your sunglasses </a:t>
            </a:r>
          </a:p>
          <a:p>
            <a:r>
              <a:rPr lang="en-US" dirty="0" smtClean="0">
                <a:solidFill>
                  <a:schemeClr val="tx1"/>
                </a:solidFill>
                <a:latin typeface="Calibri" panose="020F0502020204030204" pitchFamily="34" charset="0"/>
              </a:rPr>
              <a:t>Avoid military acronyms</a:t>
            </a:r>
          </a:p>
          <a:p>
            <a:r>
              <a:rPr lang="en-US" dirty="0" smtClean="0">
                <a:latin typeface="Calibri" panose="020F0502020204030204" pitchFamily="34" charset="0"/>
              </a:rPr>
              <a:t>Talk about personal experiences</a:t>
            </a:r>
          </a:p>
          <a:p>
            <a:r>
              <a:rPr lang="en-US" dirty="0" smtClean="0">
                <a:latin typeface="Calibri" panose="020F0502020204030204" pitchFamily="34" charset="0"/>
              </a:rPr>
              <a:t>Stay in your lane</a:t>
            </a:r>
          </a:p>
          <a:p>
            <a:r>
              <a:rPr lang="en-US" dirty="0" smtClean="0">
                <a:latin typeface="Calibri" panose="020F0502020204030204" pitchFamily="34" charset="0"/>
              </a:rPr>
              <a:t>Say </a:t>
            </a:r>
            <a:r>
              <a:rPr lang="en-US" dirty="0">
                <a:latin typeface="Calibri" panose="020F0502020204030204" pitchFamily="34" charset="0"/>
              </a:rPr>
              <a:t>“I don’t know” if you don’t </a:t>
            </a:r>
            <a:r>
              <a:rPr lang="en-US" dirty="0" smtClean="0">
                <a:latin typeface="Calibri" panose="020F0502020204030204" pitchFamily="34" charset="0"/>
              </a:rPr>
              <a:t>know </a:t>
            </a:r>
            <a:endParaRPr lang="en-US" dirty="0">
              <a:latin typeface="Calibri" panose="020F0502020204030204" pitchFamily="34" charset="0"/>
            </a:endParaRPr>
          </a:p>
        </p:txBody>
      </p:sp>
      <p:sp>
        <p:nvSpPr>
          <p:cNvPr id="2" name="AutoShape 2" descr="Kuvahaun tulos haulle GHS"/>
          <p:cNvSpPr>
            <a:spLocks noChangeAspect="1" noChangeArrowheads="1"/>
          </p:cNvSpPr>
          <p:nvPr/>
        </p:nvSpPr>
        <p:spPr bwMode="auto">
          <a:xfrm>
            <a:off x="155575" y="-1012825"/>
            <a:ext cx="8582025"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 name="Google Shape;169;p21"/>
          <p:cNvSpPr txBox="1"/>
          <p:nvPr/>
        </p:nvSpPr>
        <p:spPr>
          <a:xfrm>
            <a:off x="441099" y="195747"/>
            <a:ext cx="378697" cy="30875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latin typeface="Calibri" panose="020F0502020204030204" pitchFamily="34" charset="0"/>
              </a:rPr>
              <a:t>6</a:t>
            </a:r>
            <a:endParaRPr lang="en-US" sz="1100" dirty="0" smtClean="0">
              <a:latin typeface="Calibri" panose="020F0502020204030204" pitchFamily="34" charset="0"/>
            </a:endParaRPr>
          </a:p>
        </p:txBody>
      </p:sp>
    </p:spTree>
    <p:extLst>
      <p:ext uri="{BB962C8B-B14F-4D97-AF65-F5344CB8AC3E}">
        <p14:creationId xmlns:p14="http://schemas.microsoft.com/office/powerpoint/2010/main" val="139544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480062" y="512657"/>
            <a:ext cx="8641125" cy="1789109"/>
          </a:xfrm>
          <a:prstGeom prst="rect">
            <a:avLst/>
          </a:prstGeom>
        </p:spPr>
        <p:txBody>
          <a:bodyPr spcFirstLastPara="1" wrap="square" lIns="128000" tIns="64000" rIns="128000" bIns="64000" anchor="ctr" anchorCtr="0">
            <a:noAutofit/>
          </a:bodyPr>
          <a:lstStyle/>
          <a:p>
            <a:pPr lvl="0"/>
            <a:r>
              <a:rPr lang="en-US" dirty="0">
                <a:latin typeface="Calibri" panose="020F0502020204030204" pitchFamily="34" charset="0"/>
                <a:ea typeface="Arial"/>
                <a:cs typeface="Arial"/>
                <a:sym typeface="Arial"/>
              </a:rPr>
              <a:t>SPILL RESPONSE</a:t>
            </a:r>
            <a:r>
              <a:rPr lang="en-US" dirty="0">
                <a:latin typeface="Calibri" panose="020F0502020204030204" pitchFamily="34" charset="0"/>
              </a:rPr>
              <a:t/>
            </a:r>
            <a:br>
              <a:rPr lang="en-US" dirty="0">
                <a:latin typeface="Calibri" panose="020F0502020204030204" pitchFamily="34" charset="0"/>
              </a:rPr>
            </a:br>
            <a:r>
              <a:rPr lang="en-US" sz="2400" dirty="0">
                <a:highlight>
                  <a:srgbClr val="FFFF00"/>
                </a:highlight>
                <a:latin typeface="Calibri" panose="020F0502020204030204" pitchFamily="34" charset="0"/>
              </a:rPr>
              <a:t>(Insert specific information, local routines and instructions)</a:t>
            </a:r>
            <a:endParaRPr sz="2400" dirty="0">
              <a:highlight>
                <a:srgbClr val="FFFF00"/>
              </a:highlight>
              <a:latin typeface="Calibri" panose="020F0502020204030204" pitchFamily="34" charset="0"/>
            </a:endParaRPr>
          </a:p>
        </p:txBody>
      </p:sp>
      <p:sp>
        <p:nvSpPr>
          <p:cNvPr id="169" name="Google Shape;169;p21"/>
          <p:cNvSpPr txBox="1"/>
          <p:nvPr/>
        </p:nvSpPr>
        <p:spPr>
          <a:xfrm>
            <a:off x="441099" y="195747"/>
            <a:ext cx="378697" cy="30875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smtClean="0">
                <a:latin typeface="Calibri" panose="020F0502020204030204" pitchFamily="34" charset="0"/>
              </a:rPr>
              <a:t>1</a:t>
            </a:r>
          </a:p>
        </p:txBody>
      </p:sp>
      <p:sp>
        <p:nvSpPr>
          <p:cNvPr id="170" name="Google Shape;170;p21"/>
          <p:cNvSpPr txBox="1"/>
          <p:nvPr/>
        </p:nvSpPr>
        <p:spPr>
          <a:xfrm>
            <a:off x="392408" y="2318200"/>
            <a:ext cx="4163668" cy="6114102"/>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sz="2000" b="1" dirty="0">
                <a:latin typeface="Calibri" panose="020F0502020204030204" pitchFamily="34" charset="0"/>
              </a:rPr>
              <a:t>YOU SPILL YOU DIG!</a:t>
            </a:r>
            <a:endParaRPr sz="2000" b="1" dirty="0">
              <a:latin typeface="Calibri" panose="020F0502020204030204" pitchFamily="34" charset="0"/>
            </a:endParaRPr>
          </a:p>
          <a:p>
            <a:pPr marL="0" lvl="0" indent="0" rtl="0">
              <a:spcBef>
                <a:spcPts val="0"/>
              </a:spcBef>
              <a:spcAft>
                <a:spcPts val="0"/>
              </a:spcAft>
              <a:buNone/>
            </a:pPr>
            <a:endParaRPr sz="2000" b="1" dirty="0">
              <a:latin typeface="Calibri" panose="020F0502020204030204" pitchFamily="34" charset="0"/>
            </a:endParaRPr>
          </a:p>
          <a:p>
            <a:pPr marL="0" lvl="0" indent="0" rtl="0">
              <a:spcBef>
                <a:spcPts val="0"/>
              </a:spcBef>
              <a:spcAft>
                <a:spcPts val="0"/>
              </a:spcAft>
              <a:buNone/>
            </a:pPr>
            <a:r>
              <a:rPr lang="en-US" sz="1800" i="1" dirty="0">
                <a:latin typeface="Calibri" panose="020F0502020204030204" pitchFamily="34" charset="0"/>
              </a:rPr>
              <a:t>The sooner you start digging the easier it will be - time saves sweat.</a:t>
            </a:r>
            <a:endParaRPr sz="1800" i="1" dirty="0">
              <a:latin typeface="Calibri" panose="020F0502020204030204" pitchFamily="34" charset="0"/>
            </a:endParaRPr>
          </a:p>
          <a:p>
            <a:pPr marL="0" lvl="0" indent="0" algn="ctr" rtl="0">
              <a:spcBef>
                <a:spcPts val="0"/>
              </a:spcBef>
              <a:spcAft>
                <a:spcPts val="0"/>
              </a:spcAft>
              <a:buNone/>
            </a:pPr>
            <a:endParaRPr sz="2000" b="1" dirty="0">
              <a:latin typeface="Calibri" panose="020F0502020204030204" pitchFamily="34" charset="0"/>
            </a:endParaRPr>
          </a:p>
          <a:p>
            <a:pPr marL="0" lvl="0" indent="0">
              <a:spcBef>
                <a:spcPts val="0"/>
              </a:spcBef>
              <a:spcAft>
                <a:spcPts val="0"/>
              </a:spcAft>
              <a:buNone/>
            </a:pPr>
            <a:r>
              <a:rPr lang="en-US" sz="2000" b="1" dirty="0">
                <a:solidFill>
                  <a:srgbClr val="FF0000"/>
                </a:solidFill>
                <a:latin typeface="Calibri" panose="020F0502020204030204" pitchFamily="34" charset="0"/>
              </a:rPr>
              <a:t>R</a:t>
            </a:r>
            <a:r>
              <a:rPr lang="en-US" sz="2000" b="1" dirty="0">
                <a:latin typeface="Calibri" panose="020F0502020204030204" pitchFamily="34" charset="0"/>
              </a:rPr>
              <a:t>emove the source</a:t>
            </a:r>
            <a:r>
              <a:rPr lang="en-US" sz="2000" dirty="0">
                <a:solidFill>
                  <a:schemeClr val="dk1"/>
                </a:solidFill>
                <a:latin typeface="Calibri" panose="020F0502020204030204" pitchFamily="34" charset="0"/>
              </a:rPr>
              <a:t>	</a:t>
            </a:r>
            <a:endParaRPr sz="2000" dirty="0">
              <a:solidFill>
                <a:schemeClr val="dk1"/>
              </a:solidFill>
              <a:latin typeface="Calibri" panose="020F0502020204030204" pitchFamily="34" charset="0"/>
            </a:endParaRPr>
          </a:p>
          <a:p>
            <a:pPr marL="0" lvl="0" indent="0" rtl="0">
              <a:spcBef>
                <a:spcPts val="0"/>
              </a:spcBef>
              <a:spcAft>
                <a:spcPts val="0"/>
              </a:spcAft>
              <a:buNone/>
            </a:pPr>
            <a:r>
              <a:rPr lang="en-US" sz="2000" dirty="0">
                <a:solidFill>
                  <a:schemeClr val="dk1"/>
                </a:solidFill>
                <a:latin typeface="Calibri" panose="020F0502020204030204" pitchFamily="34" charset="0"/>
              </a:rPr>
              <a:t>Stop the continuing release of HW</a:t>
            </a:r>
            <a:endParaRPr sz="2000" dirty="0">
              <a:solidFill>
                <a:schemeClr val="dk1"/>
              </a:solidFill>
              <a:latin typeface="Calibri" panose="020F0502020204030204" pitchFamily="34" charset="0"/>
            </a:endParaRPr>
          </a:p>
          <a:p>
            <a:pPr marL="0" lvl="0" indent="0">
              <a:spcBef>
                <a:spcPts val="0"/>
              </a:spcBef>
              <a:spcAft>
                <a:spcPts val="0"/>
              </a:spcAft>
              <a:buNone/>
            </a:pPr>
            <a:r>
              <a:rPr lang="en-US" sz="2000" b="1" dirty="0">
                <a:solidFill>
                  <a:srgbClr val="FF0000"/>
                </a:solidFill>
                <a:latin typeface="Calibri" panose="020F0502020204030204" pitchFamily="34" charset="0"/>
              </a:rPr>
              <a:t>E</a:t>
            </a:r>
            <a:r>
              <a:rPr lang="en-US" sz="2000" b="1" dirty="0">
                <a:latin typeface="Calibri" panose="020F0502020204030204" pitchFamily="34" charset="0"/>
              </a:rPr>
              <a:t>nvelop the spill</a:t>
            </a:r>
            <a:endParaRPr sz="2000" b="1" dirty="0">
              <a:latin typeface="Calibri" panose="020F0502020204030204" pitchFamily="34" charset="0"/>
            </a:endParaRPr>
          </a:p>
          <a:p>
            <a:pPr marL="0" lvl="0" indent="0" rtl="0">
              <a:spcBef>
                <a:spcPts val="0"/>
              </a:spcBef>
              <a:spcAft>
                <a:spcPts val="0"/>
              </a:spcAft>
              <a:buNone/>
            </a:pPr>
            <a:r>
              <a:rPr lang="en-US" sz="2000" dirty="0">
                <a:latin typeface="Calibri" panose="020F0502020204030204" pitchFamily="34" charset="0"/>
              </a:rPr>
              <a:t>Encircle the spill area with absorbent materials to stop the spread of the </a:t>
            </a:r>
            <a:r>
              <a:rPr lang="en-US" sz="2000" dirty="0" smtClean="0">
                <a:solidFill>
                  <a:schemeClr val="tx1"/>
                </a:solidFill>
                <a:latin typeface="Calibri" panose="020F0502020204030204" pitchFamily="34" charset="0"/>
              </a:rPr>
              <a:t>hazmat or HM</a:t>
            </a:r>
            <a:endParaRPr sz="2000" dirty="0">
              <a:solidFill>
                <a:schemeClr val="tx1"/>
              </a:solidFill>
              <a:latin typeface="Calibri" panose="020F0502020204030204" pitchFamily="34" charset="0"/>
            </a:endParaRPr>
          </a:p>
          <a:p>
            <a:pPr marL="0" lvl="0" indent="0">
              <a:spcBef>
                <a:spcPts val="0"/>
              </a:spcBef>
              <a:spcAft>
                <a:spcPts val="0"/>
              </a:spcAft>
              <a:buNone/>
            </a:pPr>
            <a:r>
              <a:rPr lang="en-US" sz="2000" b="1" dirty="0">
                <a:solidFill>
                  <a:srgbClr val="FF0000"/>
                </a:solidFill>
                <a:latin typeface="Calibri" panose="020F0502020204030204" pitchFamily="34" charset="0"/>
              </a:rPr>
              <a:t>A</a:t>
            </a:r>
            <a:r>
              <a:rPr lang="en-US" sz="2000" b="1" dirty="0">
                <a:latin typeface="Calibri" panose="020F0502020204030204" pitchFamily="34" charset="0"/>
              </a:rPr>
              <a:t>bsorb/accumulate</a:t>
            </a:r>
            <a:endParaRPr sz="2000" b="1" dirty="0">
              <a:latin typeface="Calibri" panose="020F0502020204030204" pitchFamily="34" charset="0"/>
            </a:endParaRPr>
          </a:p>
          <a:p>
            <a:pPr marL="0" lvl="0" indent="0" rtl="0">
              <a:spcBef>
                <a:spcPts val="0"/>
              </a:spcBef>
              <a:spcAft>
                <a:spcPts val="0"/>
              </a:spcAft>
              <a:buNone/>
            </a:pPr>
            <a:r>
              <a:rPr lang="en-US" sz="2000" dirty="0">
                <a:latin typeface="Calibri" panose="020F0502020204030204" pitchFamily="34" charset="0"/>
              </a:rPr>
              <a:t>Use absorbent materials to soak up the spill substance</a:t>
            </a:r>
            <a:endParaRPr sz="2000" dirty="0">
              <a:latin typeface="Calibri" panose="020F0502020204030204" pitchFamily="34" charset="0"/>
            </a:endParaRPr>
          </a:p>
          <a:p>
            <a:pPr marL="0" lvl="0" indent="0">
              <a:spcBef>
                <a:spcPts val="0"/>
              </a:spcBef>
              <a:spcAft>
                <a:spcPts val="0"/>
              </a:spcAft>
              <a:buNone/>
            </a:pPr>
            <a:r>
              <a:rPr lang="en-US" sz="2000" b="1" dirty="0">
                <a:solidFill>
                  <a:srgbClr val="FF0000"/>
                </a:solidFill>
                <a:latin typeface="Calibri" panose="020F0502020204030204" pitchFamily="34" charset="0"/>
              </a:rPr>
              <a:t>C</a:t>
            </a:r>
            <a:r>
              <a:rPr lang="en-US" sz="2000" b="1" dirty="0">
                <a:latin typeface="Calibri" panose="020F0502020204030204" pitchFamily="34" charset="0"/>
              </a:rPr>
              <a:t>ontainerize/clean up</a:t>
            </a:r>
            <a:endParaRPr sz="2000" b="1" dirty="0">
              <a:latin typeface="Calibri" panose="020F0502020204030204" pitchFamily="34" charset="0"/>
            </a:endParaRPr>
          </a:p>
          <a:p>
            <a:pPr marL="0" lvl="0" indent="0" rtl="0">
              <a:spcBef>
                <a:spcPts val="0"/>
              </a:spcBef>
              <a:spcAft>
                <a:spcPts val="0"/>
              </a:spcAft>
              <a:buNone/>
            </a:pPr>
            <a:r>
              <a:rPr lang="en-US" sz="2000" dirty="0">
                <a:latin typeface="Calibri" panose="020F0502020204030204" pitchFamily="34" charset="0"/>
              </a:rPr>
              <a:t>Collect the soiled materials and place in the appropriate container</a:t>
            </a:r>
            <a:endParaRPr sz="2000" dirty="0">
              <a:latin typeface="Calibri" panose="020F0502020204030204" pitchFamily="34" charset="0"/>
            </a:endParaRPr>
          </a:p>
          <a:p>
            <a:pPr marL="0" lvl="0" indent="0">
              <a:spcBef>
                <a:spcPts val="0"/>
              </a:spcBef>
              <a:spcAft>
                <a:spcPts val="0"/>
              </a:spcAft>
              <a:buNone/>
            </a:pPr>
            <a:r>
              <a:rPr lang="en-US" sz="2000" b="1" dirty="0">
                <a:solidFill>
                  <a:srgbClr val="FF0000"/>
                </a:solidFill>
                <a:latin typeface="Calibri" panose="020F0502020204030204" pitchFamily="34" charset="0"/>
              </a:rPr>
              <a:t>T</a:t>
            </a:r>
            <a:r>
              <a:rPr lang="en-US" sz="2000" b="1" dirty="0">
                <a:latin typeface="Calibri" panose="020F0502020204030204" pitchFamily="34" charset="0"/>
              </a:rPr>
              <a:t>ell your </a:t>
            </a:r>
            <a:r>
              <a:rPr lang="en-US" sz="2000" b="1" dirty="0" smtClean="0">
                <a:solidFill>
                  <a:schemeClr val="tx1"/>
                </a:solidFill>
                <a:latin typeface="Calibri" panose="020F0502020204030204" pitchFamily="34" charset="0"/>
              </a:rPr>
              <a:t>EPO</a:t>
            </a:r>
            <a:endParaRPr sz="2000" b="1" dirty="0">
              <a:solidFill>
                <a:schemeClr val="tx1"/>
              </a:solidFill>
              <a:latin typeface="Calibri" panose="020F0502020204030204" pitchFamily="34" charset="0"/>
            </a:endParaRPr>
          </a:p>
          <a:p>
            <a:pPr marL="0" lvl="0" indent="0" rtl="0">
              <a:spcBef>
                <a:spcPts val="0"/>
              </a:spcBef>
              <a:spcAft>
                <a:spcPts val="0"/>
              </a:spcAft>
              <a:buNone/>
            </a:pPr>
            <a:r>
              <a:rPr lang="en-US" sz="2000" dirty="0">
                <a:solidFill>
                  <a:schemeClr val="tx1"/>
                </a:solidFill>
                <a:latin typeface="Calibri" panose="020F0502020204030204" pitchFamily="34" charset="0"/>
              </a:rPr>
              <a:t>Report the incident to your units </a:t>
            </a:r>
            <a:r>
              <a:rPr lang="en-US" sz="2000" dirty="0" smtClean="0">
                <a:solidFill>
                  <a:schemeClr val="tx1"/>
                </a:solidFill>
                <a:latin typeface="Calibri" panose="020F0502020204030204" pitchFamily="34" charset="0"/>
              </a:rPr>
              <a:t>EPO</a:t>
            </a:r>
            <a:endParaRPr sz="2000" dirty="0">
              <a:solidFill>
                <a:schemeClr val="tx1"/>
              </a:solidFill>
              <a:latin typeface="Calibri" panose="020F0502020204030204" pitchFamily="34" charset="0"/>
            </a:endParaRPr>
          </a:p>
          <a:p>
            <a:pPr marL="0" lvl="0" indent="0" rtl="0">
              <a:spcBef>
                <a:spcPts val="0"/>
              </a:spcBef>
              <a:spcAft>
                <a:spcPts val="0"/>
              </a:spcAft>
              <a:buNone/>
            </a:pPr>
            <a:endParaRPr sz="2400" b="1" dirty="0">
              <a:latin typeface="Calibri" panose="020F0502020204030204" pitchFamily="34" charset="0"/>
            </a:endParaRPr>
          </a:p>
          <a:p>
            <a:pPr marL="0" lvl="0" indent="0" rtl="0">
              <a:spcBef>
                <a:spcPts val="0"/>
              </a:spcBef>
              <a:spcAft>
                <a:spcPts val="0"/>
              </a:spcAft>
              <a:buNone/>
            </a:pPr>
            <a:endParaRPr sz="2400" b="1" dirty="0">
              <a:latin typeface="Calibri" panose="020F0502020204030204" pitchFamily="34" charset="0"/>
            </a:endParaRPr>
          </a:p>
        </p:txBody>
      </p:sp>
      <p:sp>
        <p:nvSpPr>
          <p:cNvPr id="171" name="Google Shape;171;p21"/>
          <p:cNvSpPr txBox="1"/>
          <p:nvPr/>
        </p:nvSpPr>
        <p:spPr>
          <a:xfrm>
            <a:off x="4700227" y="2318200"/>
            <a:ext cx="4220550" cy="803373"/>
          </a:xfrm>
          <a:prstGeom prst="rect">
            <a:avLst/>
          </a:prstGeom>
          <a:solidFill>
            <a:srgbClr val="FFFF00"/>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smtClean="0">
                <a:latin typeface="Calibri" panose="020F0502020204030204" pitchFamily="34" charset="0"/>
              </a:rPr>
              <a:t>If you can't handle the spill, call Emergency!</a:t>
            </a:r>
            <a:endParaRPr sz="2400" b="1" dirty="0">
              <a:latin typeface="Calibri" panose="020F0502020204030204" pitchFamily="34" charset="0"/>
            </a:endParaRPr>
          </a:p>
        </p:txBody>
      </p:sp>
      <p:sp>
        <p:nvSpPr>
          <p:cNvPr id="172" name="Google Shape;172;p21"/>
          <p:cNvSpPr txBox="1"/>
          <p:nvPr/>
        </p:nvSpPr>
        <p:spPr>
          <a:xfrm>
            <a:off x="4700226" y="3373822"/>
            <a:ext cx="4143827" cy="3407978"/>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latin typeface="Calibri" panose="020F0502020204030204" pitchFamily="34" charset="0"/>
              </a:rPr>
              <a:t>SPILL PREVENTION</a:t>
            </a:r>
            <a:endParaRPr sz="1800" b="1" dirty="0">
              <a:latin typeface="Calibri" panose="020F0502020204030204" pitchFamily="34" charset="0"/>
            </a:endParaRPr>
          </a:p>
          <a:p>
            <a:pPr marL="0" lvl="0" indent="0" algn="ctr" rtl="0">
              <a:spcBef>
                <a:spcPts val="0"/>
              </a:spcBef>
              <a:spcAft>
                <a:spcPts val="0"/>
              </a:spcAft>
              <a:buNone/>
            </a:pPr>
            <a:endParaRPr sz="1800" b="1" dirty="0">
              <a:latin typeface="Calibri" panose="020F0502020204030204" pitchFamily="34" charset="0"/>
            </a:endParaRPr>
          </a:p>
          <a:p>
            <a:pPr marL="457200" lvl="0" indent="-381000" rtl="0">
              <a:spcBef>
                <a:spcPts val="0"/>
              </a:spcBef>
              <a:spcAft>
                <a:spcPts val="0"/>
              </a:spcAft>
              <a:buSzPts val="2400"/>
              <a:buChar char="●"/>
            </a:pPr>
            <a:r>
              <a:rPr lang="en-US" sz="1800" dirty="0" smtClean="0">
                <a:latin typeface="Calibri" panose="020F0502020204030204" pitchFamily="34" charset="0"/>
              </a:rPr>
              <a:t>Have spill kits / equipment on hand for example containers, drip </a:t>
            </a:r>
            <a:r>
              <a:rPr lang="en-US" sz="1800" dirty="0">
                <a:latin typeface="Calibri" panose="020F0502020204030204" pitchFamily="34" charset="0"/>
              </a:rPr>
              <a:t>pans and absorbent </a:t>
            </a:r>
            <a:r>
              <a:rPr lang="en-US" sz="1800" dirty="0" smtClean="0">
                <a:latin typeface="Calibri" panose="020F0502020204030204" pitchFamily="34" charset="0"/>
              </a:rPr>
              <a:t>material</a:t>
            </a:r>
            <a:endParaRPr sz="1800" dirty="0">
              <a:latin typeface="Calibri" panose="020F0502020204030204" pitchFamily="34" charset="0"/>
            </a:endParaRPr>
          </a:p>
          <a:p>
            <a:pPr marL="457200" lvl="0" indent="-381000" rtl="0">
              <a:spcBef>
                <a:spcPts val="0"/>
              </a:spcBef>
              <a:spcAft>
                <a:spcPts val="0"/>
              </a:spcAft>
              <a:buSzPts val="2400"/>
              <a:buChar char="●"/>
            </a:pPr>
            <a:r>
              <a:rPr lang="en-US" sz="1800" dirty="0" smtClean="0">
                <a:latin typeface="Calibri" panose="020F0502020204030204" pitchFamily="34" charset="0"/>
              </a:rPr>
              <a:t>Use a nozzle and absorbent mat </a:t>
            </a:r>
            <a:r>
              <a:rPr lang="en-US" sz="1800" dirty="0" smtClean="0">
                <a:solidFill>
                  <a:schemeClr val="tx1"/>
                </a:solidFill>
                <a:latin typeface="Calibri" panose="020F0502020204030204" pitchFamily="34" charset="0"/>
              </a:rPr>
              <a:t>under jerry/fuel </a:t>
            </a:r>
            <a:r>
              <a:rPr lang="en-US" sz="1800" dirty="0" smtClean="0">
                <a:latin typeface="Calibri" panose="020F0502020204030204" pitchFamily="34" charset="0"/>
              </a:rPr>
              <a:t>cans to avoid spill</a:t>
            </a:r>
          </a:p>
          <a:p>
            <a:pPr marL="457200" lvl="0" indent="-381000" rtl="0">
              <a:spcBef>
                <a:spcPts val="0"/>
              </a:spcBef>
              <a:spcAft>
                <a:spcPts val="0"/>
              </a:spcAft>
              <a:buSzPts val="2400"/>
              <a:buChar char="●"/>
            </a:pPr>
            <a:r>
              <a:rPr lang="en-US" sz="1800" dirty="0" smtClean="0">
                <a:latin typeface="Calibri" panose="020F0502020204030204" pitchFamily="34" charset="0"/>
              </a:rPr>
              <a:t>Obey restriction areas (maps)</a:t>
            </a:r>
          </a:p>
          <a:p>
            <a:pPr marL="457200" lvl="0" indent="-381000">
              <a:buSzPts val="2400"/>
              <a:buChar char="●"/>
            </a:pPr>
            <a:r>
              <a:rPr lang="en-US" sz="1800" dirty="0">
                <a:latin typeface="Calibri" panose="020F0502020204030204" pitchFamily="34" charset="0"/>
              </a:rPr>
              <a:t>Do not locate refueling points within </a:t>
            </a:r>
            <a:r>
              <a:rPr lang="en-US" sz="1800" dirty="0" smtClean="0">
                <a:latin typeface="Calibri" panose="020F0502020204030204" pitchFamily="34" charset="0"/>
              </a:rPr>
              <a:t>200 m </a:t>
            </a:r>
            <a:r>
              <a:rPr lang="en-US" sz="1800" dirty="0">
                <a:latin typeface="Calibri" panose="020F0502020204030204" pitchFamily="34" charset="0"/>
              </a:rPr>
              <a:t>of lakes and water </a:t>
            </a:r>
            <a:r>
              <a:rPr lang="en-US" sz="1800" dirty="0" smtClean="0">
                <a:latin typeface="Calibri" panose="020F0502020204030204" pitchFamily="34" charset="0"/>
              </a:rPr>
              <a:t>courses </a:t>
            </a:r>
            <a:endParaRPr lang="en-US" sz="1800" dirty="0">
              <a:latin typeface="Calibri" panose="020F0502020204030204" pitchFamily="34" charset="0"/>
            </a:endParaRPr>
          </a:p>
          <a:p>
            <a:pPr marL="457200" lvl="0" indent="-381000">
              <a:buSzPts val="2400"/>
              <a:buChar char="●"/>
            </a:pPr>
            <a:r>
              <a:rPr lang="en-US" sz="1800" dirty="0">
                <a:latin typeface="Calibri" panose="020F0502020204030204" pitchFamily="34" charset="0"/>
              </a:rPr>
              <a:t>Use only approved refueling points</a:t>
            </a:r>
          </a:p>
          <a:p>
            <a:pPr marL="457200" lvl="0" indent="0" rtl="0">
              <a:spcBef>
                <a:spcPts val="0"/>
              </a:spcBef>
              <a:spcAft>
                <a:spcPts val="0"/>
              </a:spcAft>
              <a:buNone/>
            </a:pPr>
            <a:endParaRPr sz="1800" dirty="0">
              <a:latin typeface="Calibri" panose="020F0502020204030204" pitchFamily="34" charset="0"/>
            </a:endParaRPr>
          </a:p>
        </p:txBody>
      </p:sp>
      <p:sp>
        <p:nvSpPr>
          <p:cNvPr id="173" name="Google Shape;173;p21"/>
          <p:cNvSpPr txBox="1"/>
          <p:nvPr/>
        </p:nvSpPr>
        <p:spPr>
          <a:xfrm>
            <a:off x="4728665" y="7108265"/>
            <a:ext cx="4115387" cy="930265"/>
          </a:xfrm>
          <a:prstGeom prst="rect">
            <a:avLst/>
          </a:prstGeom>
          <a:solidFill>
            <a:schemeClr val="accent1">
              <a:lumMod val="60000"/>
              <a:lumOff val="40000"/>
            </a:schemeClr>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285750" indent="-285750">
              <a:buFont typeface="Arial" panose="020B0604020202020204" pitchFamily="34" charset="0"/>
              <a:buChar char="•"/>
            </a:pPr>
            <a:r>
              <a:rPr lang="en-US" sz="1600" b="1" dirty="0" smtClean="0">
                <a:latin typeface="Calibri" panose="020F0502020204030204" pitchFamily="34" charset="0"/>
              </a:rPr>
              <a:t>Used soil materials</a:t>
            </a:r>
            <a:r>
              <a:rPr lang="fi-FI" sz="1600" b="1" dirty="0" smtClean="0">
                <a:latin typeface="Calibri" panose="020F0502020204030204" pitchFamily="34" charset="0"/>
              </a:rPr>
              <a:t> </a:t>
            </a:r>
            <a:r>
              <a:rPr lang="en-US" sz="1600" b="1" dirty="0" smtClean="0">
                <a:latin typeface="Calibri" panose="020F0502020204030204" pitchFamily="34" charset="0"/>
              </a:rPr>
              <a:t>and absorbent materials needs to be treated like Hazardous Waste </a:t>
            </a:r>
          </a:p>
          <a:p>
            <a:pPr marL="0" lvl="0" indent="0" rtl="0">
              <a:spcBef>
                <a:spcPts val="0"/>
              </a:spcBef>
              <a:spcAft>
                <a:spcPts val="0"/>
              </a:spcAft>
              <a:buNone/>
            </a:pPr>
            <a:endParaRPr b="1" dirty="0">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08" y="8574191"/>
            <a:ext cx="3876468" cy="2899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315" y="9932141"/>
            <a:ext cx="2592408" cy="259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Google Shape;171;p21"/>
          <p:cNvSpPr txBox="1"/>
          <p:nvPr/>
        </p:nvSpPr>
        <p:spPr>
          <a:xfrm>
            <a:off x="536008" y="11812163"/>
            <a:ext cx="4020068" cy="778745"/>
          </a:xfrm>
          <a:prstGeom prst="rect">
            <a:avLst/>
          </a:prstGeom>
          <a:solidFill>
            <a:srgbClr val="FFFF00"/>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latin typeface="Calibri" panose="020F0502020204030204" pitchFamily="34" charset="0"/>
              </a:rPr>
              <a:t>1 liter of POL could contaminate up to a 1 000 000 liters of fresh water.</a:t>
            </a:r>
            <a:endParaRPr sz="2400" b="1" dirty="0">
              <a:latin typeface="Calibri" panose="020F0502020204030204" pitchFamily="34" charset="0"/>
            </a:endParaRPr>
          </a:p>
        </p:txBody>
      </p:sp>
      <p:sp>
        <p:nvSpPr>
          <p:cNvPr id="11" name="Google Shape;173;p21"/>
          <p:cNvSpPr txBox="1"/>
          <p:nvPr/>
        </p:nvSpPr>
        <p:spPr>
          <a:xfrm>
            <a:off x="4700225" y="8216862"/>
            <a:ext cx="4143827" cy="826220"/>
          </a:xfrm>
          <a:prstGeom prst="rect">
            <a:avLst/>
          </a:prstGeom>
          <a:solidFill>
            <a:schemeClr val="accent1">
              <a:lumMod val="60000"/>
              <a:lumOff val="40000"/>
            </a:schemeClr>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285750" indent="-285750">
              <a:buFont typeface="Arial" panose="020B0604020202020204" pitchFamily="34" charset="0"/>
              <a:buChar char="•"/>
            </a:pPr>
            <a:r>
              <a:rPr lang="fi-FI" sz="1600" b="1" dirty="0" smtClean="0">
                <a:latin typeface="Calibri" panose="020F0502020204030204" pitchFamily="34" charset="0"/>
              </a:rPr>
              <a:t>Report all POL spills</a:t>
            </a:r>
            <a:r>
              <a:rPr lang="fi-FI" sz="1600" b="1" dirty="0">
                <a:latin typeface="Calibri" panose="020F0502020204030204" pitchFamily="34" charset="0"/>
              </a:rPr>
              <a:t>!</a:t>
            </a:r>
            <a:r>
              <a:rPr lang="fi-FI" sz="1600" b="1" dirty="0" smtClean="0">
                <a:latin typeface="Calibri" panose="020F0502020204030204" pitchFamily="34" charset="0"/>
              </a:rPr>
              <a:t> </a:t>
            </a:r>
          </a:p>
          <a:p>
            <a:pPr>
              <a:tabLst>
                <a:tab pos="266700" algn="l"/>
                <a:tab pos="361950" algn="l"/>
              </a:tabLst>
            </a:pPr>
            <a:r>
              <a:rPr lang="fi-FI" sz="1600" b="1" dirty="0">
                <a:latin typeface="Calibri" panose="020F0502020204030204" pitchFamily="34" charset="0"/>
              </a:rPr>
              <a:t>	</a:t>
            </a:r>
            <a:r>
              <a:rPr lang="en-US" sz="1600" b="1" dirty="0" smtClean="0">
                <a:latin typeface="Calibri" panose="020F0502020204030204" pitchFamily="34" charset="0"/>
              </a:rPr>
              <a:t>Local environmental</a:t>
            </a:r>
            <a:r>
              <a:rPr lang="fi-FI" sz="1600" b="1" dirty="0" smtClean="0">
                <a:latin typeface="Calibri" panose="020F0502020204030204" pitchFamily="34" charset="0"/>
              </a:rPr>
              <a:t> POC tel:____________  </a:t>
            </a:r>
            <a:endParaRPr lang="en-US" sz="1600" b="1" dirty="0" smtClean="0">
              <a:latin typeface="Calibri" panose="020F0502020204030204" pitchFamily="34" charset="0"/>
            </a:endParaRPr>
          </a:p>
          <a:p>
            <a:pPr marL="0" lvl="0" indent="0" rtl="0">
              <a:spcBef>
                <a:spcPts val="0"/>
              </a:spcBef>
              <a:spcAft>
                <a:spcPts val="0"/>
              </a:spcAft>
              <a:buNone/>
            </a:pPr>
            <a:endParaRPr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480062" y="512657"/>
            <a:ext cx="8641125" cy="2133600"/>
          </a:xfrm>
          <a:prstGeom prst="rect">
            <a:avLst/>
          </a:prstGeom>
        </p:spPr>
        <p:txBody>
          <a:bodyPr spcFirstLastPara="1" wrap="square" lIns="128000" tIns="64000" rIns="128000" bIns="64000" anchor="ctr" anchorCtr="0">
            <a:noAutofit/>
          </a:bodyPr>
          <a:lstStyle/>
          <a:p>
            <a:pPr marL="0" lvl="0" indent="0" rtl="0">
              <a:spcBef>
                <a:spcPts val="0"/>
              </a:spcBef>
              <a:spcAft>
                <a:spcPts val="0"/>
              </a:spcAft>
              <a:buNone/>
            </a:pPr>
            <a:r>
              <a:rPr lang="en-US" sz="4800" dirty="0">
                <a:latin typeface="Calibri" panose="020F0502020204030204" pitchFamily="34" charset="0"/>
                <a:ea typeface="Arial"/>
                <a:cs typeface="Arial"/>
                <a:sym typeface="Arial"/>
              </a:rPr>
              <a:t>NATURAL &amp; CULTURAL PROTECTION</a:t>
            </a:r>
            <a:r>
              <a:rPr lang="en-US" dirty="0">
                <a:latin typeface="Calibri" panose="020F0502020204030204" pitchFamily="34" charset="0"/>
              </a:rPr>
              <a:t/>
            </a:r>
            <a:br>
              <a:rPr lang="en-US" dirty="0">
                <a:latin typeface="Calibri" panose="020F0502020204030204" pitchFamily="34" charset="0"/>
              </a:rPr>
            </a:br>
            <a:r>
              <a:rPr lang="en-US" sz="2400" dirty="0">
                <a:highlight>
                  <a:srgbClr val="FFFF00"/>
                </a:highlight>
                <a:latin typeface="Calibri" panose="020F0502020204030204" pitchFamily="34" charset="0"/>
              </a:rPr>
              <a:t>(Insert specific information, local routines and instructions)</a:t>
            </a:r>
            <a:endParaRPr sz="2400" dirty="0">
              <a:highlight>
                <a:srgbClr val="FFFF00"/>
              </a:highlight>
              <a:latin typeface="Calibri" panose="020F0502020204030204" pitchFamily="34" charset="0"/>
            </a:endParaRPr>
          </a:p>
        </p:txBody>
      </p:sp>
      <p:sp>
        <p:nvSpPr>
          <p:cNvPr id="162" name="Google Shape;162;p20"/>
          <p:cNvSpPr txBox="1"/>
          <p:nvPr/>
        </p:nvSpPr>
        <p:spPr>
          <a:xfrm>
            <a:off x="5326201" y="2742125"/>
            <a:ext cx="3635222" cy="266491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AU" sz="1600" dirty="0" smtClean="0">
                <a:latin typeface="Calibri" panose="020F0502020204030204" pitchFamily="34" charset="0"/>
              </a:rPr>
              <a:t>Cultural </a:t>
            </a:r>
            <a:r>
              <a:rPr lang="en-AU" sz="1600" dirty="0" smtClean="0">
                <a:solidFill>
                  <a:schemeClr val="tx1"/>
                </a:solidFill>
                <a:latin typeface="Calibri" panose="020F0502020204030204" pitchFamily="34" charset="0"/>
              </a:rPr>
              <a:t>Properties and Resources:</a:t>
            </a:r>
          </a:p>
          <a:p>
            <a:pPr marL="285750" lvl="0" indent="-285750">
              <a:buFont typeface="Arial" panose="020B0604020202020204" pitchFamily="34" charset="0"/>
              <a:buChar char="•"/>
            </a:pPr>
            <a:r>
              <a:rPr lang="en-AU" sz="1600" dirty="0" smtClean="0">
                <a:solidFill>
                  <a:schemeClr val="tx1"/>
                </a:solidFill>
                <a:latin typeface="Calibri" panose="020F0502020204030204" pitchFamily="34" charset="0"/>
              </a:rPr>
              <a:t>Respect </a:t>
            </a:r>
            <a:r>
              <a:rPr lang="en-AU" sz="1600" dirty="0">
                <a:solidFill>
                  <a:schemeClr val="tx1"/>
                </a:solidFill>
                <a:latin typeface="Calibri" panose="020F0502020204030204" pitchFamily="34" charset="0"/>
              </a:rPr>
              <a:t>and do not damage grave sites, historical and archaeological </a:t>
            </a:r>
            <a:r>
              <a:rPr lang="en-AU" sz="1600" dirty="0" smtClean="0">
                <a:solidFill>
                  <a:schemeClr val="tx1"/>
                </a:solidFill>
                <a:latin typeface="Calibri" panose="020F0502020204030204" pitchFamily="34" charset="0"/>
              </a:rPr>
              <a:t>sites </a:t>
            </a:r>
            <a:endParaRPr lang="fi-FI" sz="1600" dirty="0">
              <a:solidFill>
                <a:schemeClr val="tx1"/>
              </a:solidFill>
              <a:latin typeface="Calibri" panose="020F0502020204030204" pitchFamily="34" charset="0"/>
            </a:endParaRPr>
          </a:p>
          <a:p>
            <a:pPr marL="285750" lvl="0" indent="-285750">
              <a:buFont typeface="Arial" panose="020B0604020202020204" pitchFamily="34" charset="0"/>
              <a:buChar char="•"/>
            </a:pPr>
            <a:r>
              <a:rPr lang="en-AU" sz="1600" dirty="0">
                <a:solidFill>
                  <a:schemeClr val="tx1"/>
                </a:solidFill>
                <a:latin typeface="Calibri" panose="020F0502020204030204" pitchFamily="34" charset="0"/>
              </a:rPr>
              <a:t>Sites may not be modified, destroyed, or </a:t>
            </a:r>
            <a:r>
              <a:rPr lang="en-AU" sz="1600" dirty="0" smtClean="0">
                <a:solidFill>
                  <a:schemeClr val="tx1"/>
                </a:solidFill>
                <a:latin typeface="Calibri" panose="020F0502020204030204" pitchFamily="34" charset="0"/>
              </a:rPr>
              <a:t>defaced </a:t>
            </a:r>
            <a:endParaRPr lang="fi-FI" sz="1600" dirty="0">
              <a:solidFill>
                <a:schemeClr val="tx1"/>
              </a:solidFill>
              <a:latin typeface="Calibri" panose="020F0502020204030204" pitchFamily="34" charset="0"/>
            </a:endParaRPr>
          </a:p>
          <a:p>
            <a:pPr marL="285750" lvl="0" indent="-285750">
              <a:buFont typeface="Arial" panose="020B0604020202020204" pitchFamily="34" charset="0"/>
              <a:buChar char="•"/>
            </a:pPr>
            <a:r>
              <a:rPr lang="en-AU" sz="1600" dirty="0">
                <a:solidFill>
                  <a:schemeClr val="tx1"/>
                </a:solidFill>
                <a:latin typeface="Calibri" panose="020F0502020204030204" pitchFamily="34" charset="0"/>
              </a:rPr>
              <a:t>Do not collect </a:t>
            </a:r>
            <a:r>
              <a:rPr lang="en-AU" sz="1600" dirty="0" smtClean="0">
                <a:solidFill>
                  <a:schemeClr val="tx1"/>
                </a:solidFill>
                <a:latin typeface="Calibri" panose="020F0502020204030204" pitchFamily="34" charset="0"/>
              </a:rPr>
              <a:t>artefacts </a:t>
            </a:r>
            <a:r>
              <a:rPr lang="en-AU" sz="1600" dirty="0">
                <a:solidFill>
                  <a:schemeClr val="tx1"/>
                </a:solidFill>
                <a:latin typeface="Calibri" panose="020F0502020204030204" pitchFamily="34" charset="0"/>
              </a:rPr>
              <a:t>as </a:t>
            </a:r>
            <a:r>
              <a:rPr lang="en-AU" sz="1600" dirty="0" smtClean="0">
                <a:solidFill>
                  <a:schemeClr val="tx1"/>
                </a:solidFill>
                <a:latin typeface="Calibri" panose="020F0502020204030204" pitchFamily="34" charset="0"/>
              </a:rPr>
              <a:t>souvenirs </a:t>
            </a:r>
            <a:endParaRPr lang="fi-FI" sz="1600" dirty="0">
              <a:solidFill>
                <a:schemeClr val="tx1"/>
              </a:solidFill>
              <a:latin typeface="Calibri" panose="020F0502020204030204" pitchFamily="34" charset="0"/>
            </a:endParaRPr>
          </a:p>
          <a:p>
            <a:pPr marL="285750" lvl="0" indent="-285750">
              <a:buFont typeface="Arial" panose="020B0604020202020204" pitchFamily="34" charset="0"/>
              <a:buChar char="•"/>
            </a:pPr>
            <a:r>
              <a:rPr lang="en-AU" sz="1600" dirty="0">
                <a:solidFill>
                  <a:schemeClr val="tx1"/>
                </a:solidFill>
                <a:latin typeface="Calibri" panose="020F0502020204030204" pitchFamily="34" charset="0"/>
              </a:rPr>
              <a:t>Report the discovery of any </a:t>
            </a:r>
            <a:r>
              <a:rPr lang="en-AU" sz="1600" dirty="0" smtClean="0">
                <a:solidFill>
                  <a:schemeClr val="tx1"/>
                </a:solidFill>
                <a:latin typeface="Calibri" panose="020F0502020204030204" pitchFamily="34" charset="0"/>
              </a:rPr>
              <a:t>artefacts </a:t>
            </a:r>
            <a:r>
              <a:rPr lang="en-AU" sz="1600" dirty="0">
                <a:solidFill>
                  <a:schemeClr val="tx1"/>
                </a:solidFill>
                <a:latin typeface="Calibri" panose="020F0502020204030204" pitchFamily="34" charset="0"/>
              </a:rPr>
              <a:t>to the Environmental </a:t>
            </a:r>
            <a:r>
              <a:rPr lang="en-AU" sz="1600" dirty="0" smtClean="0">
                <a:solidFill>
                  <a:schemeClr val="tx1"/>
                </a:solidFill>
                <a:latin typeface="Calibri" panose="020F0502020204030204" pitchFamily="34" charset="0"/>
              </a:rPr>
              <a:t>Protection Officer  </a:t>
            </a:r>
            <a:endParaRPr lang="fi-FI" sz="1600" dirty="0">
              <a:solidFill>
                <a:schemeClr val="tx1"/>
              </a:solidFill>
              <a:latin typeface="Calibri" panose="020F0502020204030204" pitchFamily="34" charset="0"/>
            </a:endParaRPr>
          </a:p>
          <a:p>
            <a:pPr marL="0" lvl="0" indent="0" algn="ctr" rtl="0">
              <a:spcBef>
                <a:spcPts val="0"/>
              </a:spcBef>
              <a:spcAft>
                <a:spcPts val="0"/>
              </a:spcAft>
              <a:buNone/>
            </a:pPr>
            <a:endParaRPr lang="en-US" dirty="0" smtClean="0">
              <a:highlight>
                <a:srgbClr val="FFFF00"/>
              </a:highlight>
              <a:latin typeface="Calibri" panose="020F0502020204030204" pitchFamily="34" charset="0"/>
            </a:endParaRPr>
          </a:p>
          <a:p>
            <a:pPr marL="0" lvl="0" indent="0" algn="ctr" rtl="0">
              <a:spcBef>
                <a:spcPts val="0"/>
              </a:spcBef>
              <a:spcAft>
                <a:spcPts val="0"/>
              </a:spcAft>
              <a:buNone/>
            </a:pPr>
            <a:endParaRPr lang="en-US" dirty="0">
              <a:highlight>
                <a:srgbClr val="FFFF00"/>
              </a:highlight>
              <a:latin typeface="Calibri" panose="020F0502020204030204" pitchFamily="34" charset="0"/>
            </a:endParaRPr>
          </a:p>
          <a:p>
            <a:pPr marL="0" lvl="0" indent="0" algn="ctr" rtl="0">
              <a:spcBef>
                <a:spcPts val="0"/>
              </a:spcBef>
              <a:spcAft>
                <a:spcPts val="0"/>
              </a:spcAft>
              <a:buNone/>
            </a:pPr>
            <a:endParaRPr lang="en-US" dirty="0" smtClean="0">
              <a:highlight>
                <a:srgbClr val="FFFF00"/>
              </a:highlight>
              <a:latin typeface="Calibri" panose="020F0502020204030204" pitchFamily="34" charset="0"/>
            </a:endParaRPr>
          </a:p>
          <a:p>
            <a:pPr marL="0" lvl="0" indent="0" algn="ctr" rtl="0">
              <a:spcBef>
                <a:spcPts val="0"/>
              </a:spcBef>
              <a:spcAft>
                <a:spcPts val="0"/>
              </a:spcAft>
              <a:buNone/>
            </a:pPr>
            <a:endParaRPr lang="en-US" dirty="0">
              <a:highlight>
                <a:srgbClr val="FFFF00"/>
              </a:highlight>
              <a:latin typeface="Calibri" panose="020F0502020204030204" pitchFamily="34" charset="0"/>
            </a:endParaRPr>
          </a:p>
          <a:p>
            <a:pPr marL="0" lvl="0" indent="0" algn="ctr" rtl="0">
              <a:spcBef>
                <a:spcPts val="0"/>
              </a:spcBef>
              <a:spcAft>
                <a:spcPts val="0"/>
              </a:spcAft>
              <a:buNone/>
            </a:pPr>
            <a:endParaRPr lang="en-US" dirty="0" smtClean="0">
              <a:highlight>
                <a:srgbClr val="FFFF00"/>
              </a:highlight>
              <a:latin typeface="Calibri" panose="020F0502020204030204" pitchFamily="34" charset="0"/>
            </a:endParaRPr>
          </a:p>
          <a:p>
            <a:pPr marL="0" lvl="0" indent="0" algn="ctr" rtl="0">
              <a:spcBef>
                <a:spcPts val="0"/>
              </a:spcBef>
              <a:spcAft>
                <a:spcPts val="0"/>
              </a:spcAft>
              <a:buNone/>
            </a:pPr>
            <a:endParaRPr lang="en-US" dirty="0">
              <a:highlight>
                <a:srgbClr val="FFFF00"/>
              </a:highlight>
              <a:latin typeface="Calibri" panose="020F0502020204030204" pitchFamily="34" charset="0"/>
            </a:endParaRPr>
          </a:p>
          <a:p>
            <a:pPr marL="0" lvl="0" indent="0" algn="ctr" rtl="0">
              <a:spcBef>
                <a:spcPts val="0"/>
              </a:spcBef>
              <a:spcAft>
                <a:spcPts val="0"/>
              </a:spcAft>
              <a:buNone/>
            </a:pPr>
            <a:endParaRPr lang="en-US" dirty="0" smtClean="0">
              <a:highlight>
                <a:srgbClr val="FFFF00"/>
              </a:highlight>
              <a:latin typeface="Calibri" panose="020F0502020204030204" pitchFamily="34" charset="0"/>
            </a:endParaRPr>
          </a:p>
          <a:p>
            <a:pPr marL="0" lvl="0" indent="0" algn="ctr" rtl="0">
              <a:spcBef>
                <a:spcPts val="0"/>
              </a:spcBef>
              <a:spcAft>
                <a:spcPts val="0"/>
              </a:spcAft>
              <a:buNone/>
            </a:pPr>
            <a:endParaRPr lang="en-US" dirty="0">
              <a:highlight>
                <a:srgbClr val="FFFF00"/>
              </a:highlight>
              <a:latin typeface="Calibri" panose="020F0502020204030204" pitchFamily="34" charset="0"/>
            </a:endParaRPr>
          </a:p>
          <a:p>
            <a:pPr marL="0" lvl="0" indent="0" algn="ctr" rtl="0">
              <a:spcBef>
                <a:spcPts val="0"/>
              </a:spcBef>
              <a:spcAft>
                <a:spcPts val="0"/>
              </a:spcAft>
              <a:buNone/>
            </a:pPr>
            <a:endParaRPr lang="en-US" dirty="0" smtClean="0">
              <a:highlight>
                <a:srgbClr val="FFFF00"/>
              </a:highlight>
              <a:latin typeface="Calibri" panose="020F0502020204030204" pitchFamily="34" charset="0"/>
            </a:endParaRPr>
          </a:p>
          <a:p>
            <a:pPr marL="0" lvl="0" indent="0" algn="ctr" rtl="0">
              <a:spcBef>
                <a:spcPts val="0"/>
              </a:spcBef>
              <a:spcAft>
                <a:spcPts val="0"/>
              </a:spcAft>
              <a:buNone/>
            </a:pPr>
            <a:endParaRPr lang="en-US" dirty="0">
              <a:highlight>
                <a:srgbClr val="FFFF00"/>
              </a:highlight>
              <a:latin typeface="Calibri" panose="020F0502020204030204" pitchFamily="34" charset="0"/>
            </a:endParaRPr>
          </a:p>
          <a:p>
            <a:pPr marL="0" lvl="0" indent="0" algn="ctr" rtl="0">
              <a:spcBef>
                <a:spcPts val="0"/>
              </a:spcBef>
              <a:spcAft>
                <a:spcPts val="0"/>
              </a:spcAft>
              <a:buNone/>
            </a:pPr>
            <a:endParaRPr lang="en-US" dirty="0" smtClean="0">
              <a:highlight>
                <a:srgbClr val="FFFF00"/>
              </a:highlight>
              <a:latin typeface="Calibri" panose="020F0502020204030204" pitchFamily="34" charset="0"/>
            </a:endParaRPr>
          </a:p>
          <a:p>
            <a:pPr marL="0" lvl="0" indent="0" algn="ctr" rtl="0">
              <a:spcBef>
                <a:spcPts val="0"/>
              </a:spcBef>
              <a:spcAft>
                <a:spcPts val="0"/>
              </a:spcAft>
              <a:buNone/>
            </a:pPr>
            <a:endParaRPr lang="en-US" dirty="0">
              <a:highlight>
                <a:srgbClr val="FFFF00"/>
              </a:highlight>
              <a:latin typeface="Calibri" panose="020F0502020204030204" pitchFamily="34" charset="0"/>
            </a:endParaRPr>
          </a:p>
          <a:p>
            <a:pPr marL="0" lvl="0" indent="0" algn="ctr" rtl="0">
              <a:spcBef>
                <a:spcPts val="0"/>
              </a:spcBef>
              <a:spcAft>
                <a:spcPts val="0"/>
              </a:spcAft>
              <a:buNone/>
            </a:pPr>
            <a:endParaRPr lang="en-US" dirty="0" smtClean="0">
              <a:highlight>
                <a:srgbClr val="FFFF00"/>
              </a:highlight>
              <a:latin typeface="Calibri" panose="020F0502020204030204" pitchFamily="34" charset="0"/>
            </a:endParaRPr>
          </a:p>
          <a:p>
            <a:pPr marL="0" lvl="0" indent="0" algn="ctr" rtl="0">
              <a:spcBef>
                <a:spcPts val="0"/>
              </a:spcBef>
              <a:spcAft>
                <a:spcPts val="0"/>
              </a:spcAft>
              <a:buNone/>
            </a:pPr>
            <a:endParaRPr lang="en-US" dirty="0">
              <a:highlight>
                <a:srgbClr val="FFFF00"/>
              </a:highlight>
              <a:latin typeface="Calibri" panose="020F0502020204030204" pitchFamily="34" charset="0"/>
            </a:endParaRPr>
          </a:p>
          <a:p>
            <a:pPr marL="0" lvl="0" indent="0" algn="ctr" rtl="0">
              <a:spcBef>
                <a:spcPts val="0"/>
              </a:spcBef>
              <a:spcAft>
                <a:spcPts val="0"/>
              </a:spcAft>
              <a:buNone/>
            </a:pPr>
            <a:endParaRPr lang="en-US" dirty="0" smtClean="0">
              <a:highlight>
                <a:srgbClr val="FFFF00"/>
              </a:highlight>
              <a:latin typeface="Calibri" panose="020F0502020204030204" pitchFamily="34" charset="0"/>
            </a:endParaRPr>
          </a:p>
        </p:txBody>
      </p:sp>
      <p:sp>
        <p:nvSpPr>
          <p:cNvPr id="163" name="Google Shape;163;p20"/>
          <p:cNvSpPr txBox="1"/>
          <p:nvPr/>
        </p:nvSpPr>
        <p:spPr>
          <a:xfrm>
            <a:off x="677917" y="2742125"/>
            <a:ext cx="4130566" cy="6985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fi-FI" dirty="0" smtClean="0">
                <a:latin typeface="Calibri" panose="020F0502020204030204" pitchFamily="34" charset="0"/>
              </a:rPr>
              <a:t>Natural Resources:</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Don't cut of branches or trees for camouflage without permission</a:t>
            </a:r>
          </a:p>
          <a:p>
            <a:pPr marL="285750" indent="-285750">
              <a:buFont typeface="Arial" panose="020B0604020202020204" pitchFamily="34" charset="0"/>
              <a:buChar char="•"/>
            </a:pPr>
            <a:r>
              <a:rPr lang="en-US" dirty="0" smtClean="0">
                <a:latin typeface="Calibri" panose="020F0502020204030204" pitchFamily="34" charset="0"/>
              </a:rPr>
              <a:t>Don't dig holes without a permission </a:t>
            </a:r>
          </a:p>
          <a:p>
            <a:pPr lvl="0"/>
            <a:endParaRPr lang="en-AU" dirty="0" smtClean="0">
              <a:latin typeface="Calibri" panose="020F0502020204030204" pitchFamily="34" charset="0"/>
            </a:endParaRPr>
          </a:p>
          <a:p>
            <a:pPr lvl="0"/>
            <a:r>
              <a:rPr lang="en-AU" dirty="0" smtClean="0">
                <a:latin typeface="Calibri" panose="020F0502020204030204" pitchFamily="34" charset="0"/>
              </a:rPr>
              <a:t>Water protection:</a:t>
            </a:r>
          </a:p>
          <a:p>
            <a:pPr marL="285750" lvl="0" indent="-285750">
              <a:buFont typeface="Arial" panose="020B0604020202020204" pitchFamily="34" charset="0"/>
              <a:buChar char="•"/>
            </a:pPr>
            <a:r>
              <a:rPr lang="en-AU" dirty="0" smtClean="0">
                <a:latin typeface="Calibri" panose="020F0502020204030204" pitchFamily="34" charset="0"/>
              </a:rPr>
              <a:t>Protect </a:t>
            </a:r>
            <a:r>
              <a:rPr lang="en-AU" dirty="0">
                <a:latin typeface="Calibri" panose="020F0502020204030204" pitchFamily="34" charset="0"/>
              </a:rPr>
              <a:t>all water sources from </a:t>
            </a:r>
            <a:r>
              <a:rPr lang="en-AU" dirty="0" smtClean="0">
                <a:latin typeface="Calibri" panose="020F0502020204030204" pitchFamily="34" charset="0"/>
              </a:rPr>
              <a:t>contamination</a:t>
            </a:r>
            <a:endParaRPr lang="fi-FI" dirty="0">
              <a:latin typeface="Calibri" panose="020F0502020204030204" pitchFamily="34" charset="0"/>
            </a:endParaRPr>
          </a:p>
          <a:p>
            <a:pPr marL="285750" lvl="0" indent="-285750">
              <a:buFont typeface="Arial" panose="020B0604020202020204" pitchFamily="34" charset="0"/>
              <a:buChar char="•"/>
            </a:pPr>
            <a:r>
              <a:rPr lang="en-AU" dirty="0">
                <a:latin typeface="Calibri" panose="020F0502020204030204" pitchFamily="34" charset="0"/>
              </a:rPr>
              <a:t>Wastewater is not to be disposed of in any waterway or </a:t>
            </a:r>
            <a:r>
              <a:rPr lang="en-AU" dirty="0" smtClean="0">
                <a:latin typeface="Calibri" panose="020F0502020204030204" pitchFamily="34" charset="0"/>
              </a:rPr>
              <a:t>wetland</a:t>
            </a:r>
            <a:endParaRPr lang="fi-FI" dirty="0">
              <a:latin typeface="Calibri" panose="020F0502020204030204" pitchFamily="34" charset="0"/>
            </a:endParaRPr>
          </a:p>
          <a:p>
            <a:pPr marL="285750" lvl="0" indent="-285750">
              <a:buFont typeface="Arial" panose="020B0604020202020204" pitchFamily="34" charset="0"/>
              <a:buChar char="•"/>
            </a:pPr>
            <a:r>
              <a:rPr lang="en-AU" dirty="0">
                <a:latin typeface="Calibri" panose="020F0502020204030204" pitchFamily="34" charset="0"/>
              </a:rPr>
              <a:t>Vehicle, generators, and camp activities must be placed </a:t>
            </a:r>
            <a:r>
              <a:rPr lang="en-AU" dirty="0" smtClean="0">
                <a:latin typeface="Calibri" panose="020F0502020204030204" pitchFamily="34" charset="0"/>
              </a:rPr>
              <a:t>200 m </a:t>
            </a:r>
            <a:r>
              <a:rPr lang="en-AU" dirty="0">
                <a:latin typeface="Calibri" panose="020F0502020204030204" pitchFamily="34" charset="0"/>
              </a:rPr>
              <a:t>from all water </a:t>
            </a:r>
            <a:r>
              <a:rPr lang="en-AU" dirty="0" smtClean="0">
                <a:latin typeface="Calibri" panose="020F0502020204030204" pitchFamily="34" charset="0"/>
              </a:rPr>
              <a:t>sources </a:t>
            </a:r>
          </a:p>
          <a:p>
            <a:pPr marL="285750" indent="-285750">
              <a:buFont typeface="Arial" panose="020B0604020202020204" pitchFamily="34" charset="0"/>
              <a:buChar char="•"/>
            </a:pPr>
            <a:r>
              <a:rPr lang="en-US" dirty="0" smtClean="0">
                <a:latin typeface="Calibri" panose="020F0502020204030204" pitchFamily="34" charset="0"/>
              </a:rPr>
              <a:t>Water/river crossings only in designated places</a:t>
            </a:r>
            <a:endParaRPr lang="fi-FI" dirty="0">
              <a:latin typeface="Calibri" panose="020F0502020204030204" pitchFamily="34" charset="0"/>
            </a:endParaRPr>
          </a:p>
          <a:p>
            <a:pPr marL="0" lvl="0" indent="0">
              <a:spcBef>
                <a:spcPts val="0"/>
              </a:spcBef>
              <a:spcAft>
                <a:spcPts val="0"/>
              </a:spcAft>
              <a:buNone/>
            </a:pPr>
            <a:endParaRPr dirty="0">
              <a:latin typeface="Calibri" panose="020F0502020204030204" pitchFamily="34" charset="0"/>
            </a:endParaRPr>
          </a:p>
          <a:p>
            <a:pPr marL="0" lvl="0" indent="0">
              <a:spcBef>
                <a:spcPts val="0"/>
              </a:spcBef>
              <a:spcAft>
                <a:spcPts val="0"/>
              </a:spcAft>
              <a:buNone/>
            </a:pPr>
            <a:r>
              <a:rPr lang="en-US" dirty="0">
                <a:latin typeface="Calibri" panose="020F0502020204030204" pitchFamily="34" charset="0"/>
              </a:rPr>
              <a:t>Animals</a:t>
            </a:r>
            <a:endParaRPr dirty="0">
              <a:latin typeface="Calibri" panose="020F0502020204030204" pitchFamily="34" charset="0"/>
            </a:endParaRPr>
          </a:p>
          <a:p>
            <a:pPr marL="285750" lvl="0" indent="-285750">
              <a:buFont typeface="Arial" panose="020B0604020202020204" pitchFamily="34" charset="0"/>
              <a:buChar char="•"/>
            </a:pPr>
            <a:r>
              <a:rPr lang="en-US" dirty="0">
                <a:latin typeface="Calibri" panose="020F0502020204030204" pitchFamily="34" charset="0"/>
              </a:rPr>
              <a:t>Do not harass, capture, </a:t>
            </a:r>
            <a:r>
              <a:rPr lang="en-US" dirty="0" smtClean="0">
                <a:latin typeface="Calibri" panose="020F0502020204030204" pitchFamily="34" charset="0"/>
              </a:rPr>
              <a:t>touch or kill </a:t>
            </a:r>
            <a:r>
              <a:rPr lang="en-US" dirty="0">
                <a:latin typeface="Calibri" panose="020F0502020204030204" pitchFamily="34" charset="0"/>
              </a:rPr>
              <a:t>fish and </a:t>
            </a:r>
            <a:r>
              <a:rPr lang="en-US" dirty="0" smtClean="0">
                <a:latin typeface="Calibri" panose="020F0502020204030204" pitchFamily="34" charset="0"/>
              </a:rPr>
              <a:t>wildlife</a:t>
            </a:r>
            <a:endParaRPr lang="fi-FI" dirty="0">
              <a:latin typeface="Calibri" panose="020F0502020204030204" pitchFamily="34" charset="0"/>
            </a:endParaRPr>
          </a:p>
          <a:p>
            <a:pPr marL="285750" lvl="0" indent="-285750">
              <a:buFont typeface="Arial" panose="020B0604020202020204" pitchFamily="34" charset="0"/>
              <a:buChar char="•"/>
            </a:pPr>
            <a:r>
              <a:rPr lang="en-US" dirty="0">
                <a:latin typeface="Calibri" panose="020F0502020204030204" pitchFamily="34" charset="0"/>
              </a:rPr>
              <a:t>Do not feed, </a:t>
            </a:r>
            <a:r>
              <a:rPr lang="en-US" dirty="0" smtClean="0">
                <a:latin typeface="Calibri" panose="020F0502020204030204" pitchFamily="34" charset="0"/>
              </a:rPr>
              <a:t>adopt </a:t>
            </a:r>
            <a:r>
              <a:rPr lang="en-US" dirty="0">
                <a:latin typeface="Calibri" panose="020F0502020204030204" pitchFamily="34" charset="0"/>
              </a:rPr>
              <a:t>or buy </a:t>
            </a:r>
            <a:r>
              <a:rPr lang="en-US" dirty="0" smtClean="0">
                <a:latin typeface="Calibri" panose="020F0502020204030204" pitchFamily="34" charset="0"/>
              </a:rPr>
              <a:t>wildlife</a:t>
            </a:r>
            <a:endParaRPr lang="fi-FI" dirty="0">
              <a:latin typeface="Calibri" panose="020F0502020204030204" pitchFamily="34" charset="0"/>
            </a:endParaRPr>
          </a:p>
          <a:p>
            <a:pPr marL="285750" indent="-285750">
              <a:buFont typeface="Arial" panose="020B0604020202020204" pitchFamily="34" charset="0"/>
              <a:buChar char="•"/>
            </a:pPr>
            <a:r>
              <a:rPr lang="en-AU" dirty="0">
                <a:latin typeface="Calibri" panose="020F0502020204030204" pitchFamily="34" charset="0"/>
              </a:rPr>
              <a:t>Report injured animals to the Environmental </a:t>
            </a:r>
            <a:r>
              <a:rPr lang="en-AU" dirty="0" smtClean="0">
                <a:solidFill>
                  <a:schemeClr val="tx1"/>
                </a:solidFill>
                <a:latin typeface="Calibri" panose="020F0502020204030204" pitchFamily="34" charset="0"/>
              </a:rPr>
              <a:t>Protection </a:t>
            </a:r>
            <a:r>
              <a:rPr lang="en-AU" dirty="0" smtClean="0">
                <a:latin typeface="Calibri" panose="020F0502020204030204" pitchFamily="34" charset="0"/>
              </a:rPr>
              <a:t>Officer </a:t>
            </a:r>
          </a:p>
          <a:p>
            <a:pPr marL="0" lvl="0" indent="0">
              <a:spcBef>
                <a:spcPts val="0"/>
              </a:spcBef>
              <a:spcAft>
                <a:spcPts val="0"/>
              </a:spcAft>
              <a:buNone/>
            </a:pPr>
            <a:endParaRPr dirty="0">
              <a:latin typeface="Calibri" panose="020F0502020204030204" pitchFamily="34" charset="0"/>
            </a:endParaRPr>
          </a:p>
          <a:p>
            <a:pPr marL="0" lvl="0" indent="0">
              <a:spcBef>
                <a:spcPts val="0"/>
              </a:spcBef>
              <a:spcAft>
                <a:spcPts val="0"/>
              </a:spcAft>
              <a:buNone/>
            </a:pPr>
            <a:r>
              <a:rPr lang="en-US" dirty="0">
                <a:latin typeface="Calibri" panose="020F0502020204030204" pitchFamily="34" charset="0"/>
              </a:rPr>
              <a:t>Private </a:t>
            </a:r>
            <a:r>
              <a:rPr lang="en-US" dirty="0" smtClean="0">
                <a:latin typeface="Calibri" panose="020F0502020204030204" pitchFamily="34" charset="0"/>
              </a:rPr>
              <a:t>land</a:t>
            </a:r>
          </a:p>
          <a:p>
            <a:pPr marL="285750" lvl="0" indent="-285750">
              <a:buFont typeface="Arial" panose="020B0604020202020204" pitchFamily="34" charset="0"/>
              <a:buChar char="•"/>
            </a:pPr>
            <a:r>
              <a:rPr lang="en-US" dirty="0">
                <a:latin typeface="Calibri" panose="020F0502020204030204" pitchFamily="34" charset="0"/>
              </a:rPr>
              <a:t>Do not harass, capture, touch, or kill, fish and </a:t>
            </a:r>
            <a:r>
              <a:rPr lang="en-US" dirty="0" smtClean="0">
                <a:latin typeface="Calibri" panose="020F0502020204030204" pitchFamily="34" charset="0"/>
              </a:rPr>
              <a:t>farm animals</a:t>
            </a:r>
          </a:p>
          <a:p>
            <a:pPr marL="285750" lvl="0" indent="-285750">
              <a:buFont typeface="Arial" panose="020B0604020202020204" pitchFamily="34" charset="0"/>
              <a:buChar char="•"/>
            </a:pPr>
            <a:r>
              <a:rPr lang="en-US" dirty="0" smtClean="0">
                <a:latin typeface="Calibri" panose="020F0502020204030204" pitchFamily="34" charset="0"/>
              </a:rPr>
              <a:t>Obey street / area limits</a:t>
            </a:r>
            <a:endParaRPr dirty="0">
              <a:latin typeface="Calibri" panose="020F0502020204030204" pitchFamily="34" charset="0"/>
            </a:endParaRPr>
          </a:p>
          <a:p>
            <a:pPr marL="0" lvl="0" indent="0">
              <a:spcBef>
                <a:spcPts val="0"/>
              </a:spcBef>
              <a:spcAft>
                <a:spcPts val="0"/>
              </a:spcAft>
              <a:buNone/>
            </a:pPr>
            <a:endParaRPr dirty="0">
              <a:latin typeface="Calibri" panose="020F0502020204030204" pitchFamily="34" charset="0"/>
            </a:endParaRPr>
          </a:p>
          <a:p>
            <a:pPr marL="0" lvl="0" indent="0">
              <a:spcBef>
                <a:spcPts val="0"/>
              </a:spcBef>
              <a:spcAft>
                <a:spcPts val="0"/>
              </a:spcAft>
              <a:buNone/>
            </a:pPr>
            <a:r>
              <a:rPr lang="en-US" dirty="0" smtClean="0">
                <a:latin typeface="Calibri" panose="020F0502020204030204" pitchFamily="34" charset="0"/>
              </a:rPr>
              <a:t>Report</a:t>
            </a:r>
          </a:p>
          <a:p>
            <a:pPr marL="285750" indent="-285750">
              <a:buFont typeface="Arial" panose="020B0604020202020204" pitchFamily="34" charset="0"/>
              <a:buChar char="•"/>
            </a:pPr>
            <a:r>
              <a:rPr lang="en-US" dirty="0" smtClean="0">
                <a:solidFill>
                  <a:schemeClr val="dk1"/>
                </a:solidFill>
                <a:latin typeface="Calibri" panose="020F0502020204030204" pitchFamily="34" charset="0"/>
                <a:ea typeface="Calibri"/>
                <a:cs typeface="Calibri"/>
                <a:sym typeface="Calibri"/>
              </a:rPr>
              <a:t>Complaints from the landowners / civilians</a:t>
            </a:r>
          </a:p>
          <a:p>
            <a:pPr marL="285750" indent="-285750">
              <a:buFont typeface="Arial" panose="020B0604020202020204" pitchFamily="34" charset="0"/>
              <a:buChar char="•"/>
            </a:pPr>
            <a:r>
              <a:rPr lang="en-US" dirty="0" smtClean="0">
                <a:solidFill>
                  <a:schemeClr val="dk1"/>
                </a:solidFill>
                <a:latin typeface="Calibri" panose="020F0502020204030204" pitchFamily="34" charset="0"/>
                <a:ea typeface="Calibri"/>
                <a:cs typeface="Calibri"/>
                <a:sym typeface="Calibri"/>
              </a:rPr>
              <a:t>Spills, accidents and damages</a:t>
            </a:r>
          </a:p>
          <a:p>
            <a:pPr marL="285750" indent="-285750">
              <a:buFont typeface="Arial" panose="020B0604020202020204" pitchFamily="34" charset="0"/>
              <a:buChar char="•"/>
            </a:pPr>
            <a:r>
              <a:rPr lang="en-US" dirty="0" smtClean="0">
                <a:solidFill>
                  <a:schemeClr val="dk1"/>
                </a:solidFill>
                <a:latin typeface="Calibri" panose="020F0502020204030204" pitchFamily="34" charset="0"/>
                <a:ea typeface="Calibri"/>
                <a:cs typeface="Calibri"/>
                <a:sym typeface="Calibri"/>
              </a:rPr>
              <a:t>Damages to the property, land, roads, fences</a:t>
            </a:r>
          </a:p>
          <a:p>
            <a:pPr marL="285750" indent="-285750">
              <a:buFont typeface="Arial" panose="020B0604020202020204" pitchFamily="34" charset="0"/>
              <a:buChar char="•"/>
            </a:pPr>
            <a:r>
              <a:rPr lang="en-US" dirty="0">
                <a:solidFill>
                  <a:schemeClr val="dk1"/>
                </a:solidFill>
                <a:latin typeface="Calibri" panose="020F0502020204030204" pitchFamily="34" charset="0"/>
                <a:ea typeface="Calibri"/>
                <a:cs typeface="Calibri"/>
                <a:sym typeface="Calibri"/>
              </a:rPr>
              <a:t>C</a:t>
            </a:r>
            <a:r>
              <a:rPr lang="en-US" dirty="0" smtClean="0">
                <a:solidFill>
                  <a:schemeClr val="dk1"/>
                </a:solidFill>
                <a:latin typeface="Calibri" panose="020F0502020204030204" pitchFamily="34" charset="0"/>
                <a:ea typeface="Calibri"/>
                <a:cs typeface="Calibri"/>
                <a:sym typeface="Calibri"/>
              </a:rPr>
              <a:t>ultural/natural </a:t>
            </a:r>
            <a:r>
              <a:rPr lang="en-US" dirty="0">
                <a:solidFill>
                  <a:schemeClr val="dk1"/>
                </a:solidFill>
                <a:latin typeface="Calibri" panose="020F0502020204030204" pitchFamily="34" charset="0"/>
                <a:ea typeface="Calibri"/>
                <a:cs typeface="Calibri"/>
                <a:sym typeface="Calibri"/>
              </a:rPr>
              <a:t>resource </a:t>
            </a:r>
            <a:r>
              <a:rPr lang="en-US" dirty="0" smtClean="0">
                <a:solidFill>
                  <a:schemeClr val="dk1"/>
                </a:solidFill>
                <a:latin typeface="Calibri" panose="020F0502020204030204" pitchFamily="34" charset="0"/>
                <a:ea typeface="Calibri"/>
                <a:cs typeface="Calibri"/>
                <a:sym typeface="Calibri"/>
              </a:rPr>
              <a:t>damages</a:t>
            </a:r>
            <a:endParaRPr dirty="0">
              <a:latin typeface="Calibri" panose="020F0502020204030204" pitchFamily="34" charset="0"/>
            </a:endParaRPr>
          </a:p>
          <a:p>
            <a:pPr marL="0" lvl="0" indent="0" rtl="0">
              <a:spcBef>
                <a:spcPts val="800"/>
              </a:spcBef>
              <a:spcAft>
                <a:spcPts val="0"/>
              </a:spcAft>
              <a:buNone/>
            </a:pPr>
            <a:r>
              <a:rPr lang="en-US" dirty="0">
                <a:latin typeface="Calibri" panose="020F0502020204030204" pitchFamily="34" charset="0"/>
              </a:rPr>
              <a:t/>
            </a:r>
            <a:br>
              <a:rPr lang="en-US" dirty="0">
                <a:latin typeface="Calibri" panose="020F0502020204030204" pitchFamily="34" charset="0"/>
              </a:rPr>
            </a:br>
            <a:endParaRPr dirty="0">
              <a:latin typeface="Calibri" panose="020F0502020204030204" pitchFamily="34" charset="0"/>
            </a:endParaRPr>
          </a:p>
        </p:txBody>
      </p:sp>
      <p:sp>
        <p:nvSpPr>
          <p:cNvPr id="3" name="Tekstiruutu 2"/>
          <p:cNvSpPr txBox="1"/>
          <p:nvPr/>
        </p:nvSpPr>
        <p:spPr>
          <a:xfrm>
            <a:off x="893551" y="10405241"/>
            <a:ext cx="8067872" cy="2031325"/>
          </a:xfrm>
          <a:prstGeom prst="rect">
            <a:avLst/>
          </a:prstGeom>
          <a:noFill/>
          <a:ln>
            <a:solidFill>
              <a:schemeClr val="tx1"/>
            </a:solidFill>
          </a:ln>
        </p:spPr>
        <p:txBody>
          <a:bodyPr wrap="square" rtlCol="0">
            <a:spAutoFit/>
          </a:bodyPr>
          <a:lstStyle/>
          <a:p>
            <a:pPr lvl="0">
              <a:spcBef>
                <a:spcPts val="800"/>
              </a:spcBef>
            </a:pPr>
            <a:r>
              <a:rPr lang="en-US" sz="1600" b="1" dirty="0">
                <a:latin typeface="Calibri" panose="020F0502020204030204" pitchFamily="34" charset="0"/>
              </a:rPr>
              <a:t>Vehicle movement</a:t>
            </a:r>
          </a:p>
          <a:p>
            <a:pPr marL="285750" lvl="0" indent="-285750">
              <a:buFont typeface="Arial" panose="020B0604020202020204" pitchFamily="34" charset="0"/>
              <a:buChar char="•"/>
            </a:pPr>
            <a:r>
              <a:rPr lang="en-US" sz="1600" dirty="0">
                <a:latin typeface="Calibri" panose="020F0502020204030204" pitchFamily="34" charset="0"/>
              </a:rPr>
              <a:t>Keep to set speed limits</a:t>
            </a:r>
          </a:p>
          <a:p>
            <a:pPr marL="285750" lvl="0" indent="-285750">
              <a:buFont typeface="Arial" panose="020B0604020202020204" pitchFamily="34" charset="0"/>
              <a:buChar char="•"/>
            </a:pPr>
            <a:r>
              <a:rPr lang="en-US" sz="1600" dirty="0">
                <a:latin typeface="Calibri" panose="020F0502020204030204" pitchFamily="34" charset="0"/>
              </a:rPr>
              <a:t>Drive on established roads except when instructed otherwise during tactical deployment</a:t>
            </a:r>
          </a:p>
          <a:p>
            <a:pPr marL="285750" lvl="0" indent="-285750">
              <a:buFont typeface="Arial" panose="020B0604020202020204" pitchFamily="34" charset="0"/>
              <a:buChar char="•"/>
            </a:pPr>
            <a:r>
              <a:rPr lang="en-US" sz="1600" dirty="0" err="1" smtClean="0">
                <a:latin typeface="Calibri" panose="020F0502020204030204" pitchFamily="34" charset="0"/>
              </a:rPr>
              <a:t>Manoeuvre</a:t>
            </a:r>
            <a:r>
              <a:rPr lang="en-US" sz="1600" dirty="0" smtClean="0">
                <a:latin typeface="Calibri" panose="020F0502020204030204" pitchFamily="34" charset="0"/>
              </a:rPr>
              <a:t> </a:t>
            </a:r>
            <a:r>
              <a:rPr lang="en-US" sz="1600" dirty="0">
                <a:latin typeface="Calibri" panose="020F0502020204030204" pitchFamily="34" charset="0"/>
              </a:rPr>
              <a:t>in designated areas only</a:t>
            </a:r>
          </a:p>
          <a:p>
            <a:pPr marL="285750" lvl="0" indent="-285750">
              <a:buFont typeface="Arial" panose="020B0604020202020204" pitchFamily="34" charset="0"/>
              <a:buChar char="•"/>
            </a:pPr>
            <a:r>
              <a:rPr lang="en-US" sz="1600" dirty="0">
                <a:latin typeface="Calibri" panose="020F0502020204030204" pitchFamily="34" charset="0"/>
              </a:rPr>
              <a:t>Avoid unnecessary destruction of </a:t>
            </a:r>
            <a:r>
              <a:rPr lang="en-US" sz="1600" dirty="0" smtClean="0">
                <a:latin typeface="Calibri" panose="020F0502020204030204" pitchFamily="34" charset="0"/>
              </a:rPr>
              <a:t>vegetation</a:t>
            </a:r>
            <a:endParaRPr lang="en-US" sz="1600" dirty="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Avoid </a:t>
            </a:r>
            <a:r>
              <a:rPr lang="en-US" sz="1600" dirty="0">
                <a:latin typeface="Calibri" panose="020F0502020204030204" pitchFamily="34" charset="0"/>
              </a:rPr>
              <a:t>sharp turns when </a:t>
            </a:r>
            <a:r>
              <a:rPr lang="en-US" sz="1600" dirty="0" smtClean="0">
                <a:latin typeface="Calibri" panose="020F0502020204030204" pitchFamily="34" charset="0"/>
              </a:rPr>
              <a:t>possible </a:t>
            </a:r>
          </a:p>
          <a:p>
            <a:pPr marL="285750" indent="-285750">
              <a:buFont typeface="Arial" panose="020B0604020202020204" pitchFamily="34" charset="0"/>
              <a:buChar char="•"/>
            </a:pPr>
            <a:r>
              <a:rPr lang="en-US" sz="1600" dirty="0">
                <a:latin typeface="Calibri" panose="020F0502020204030204" pitchFamily="34" charset="0"/>
              </a:rPr>
              <a:t>Turn off vehicle engines when not </a:t>
            </a:r>
            <a:r>
              <a:rPr lang="en-US" sz="1600" dirty="0" smtClean="0">
                <a:latin typeface="Calibri" panose="020F0502020204030204" pitchFamily="34" charset="0"/>
              </a:rPr>
              <a:t>moving</a:t>
            </a:r>
            <a:endParaRPr lang="en-US" sz="1600" dirty="0">
              <a:latin typeface="Calibri" panose="020F0502020204030204" pitchFamily="34" charset="0"/>
            </a:endParaRPr>
          </a:p>
          <a:p>
            <a:endParaRPr lang="fi-FI" dirty="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42" y="7473863"/>
            <a:ext cx="3894081" cy="2783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Google Shape;171;p21"/>
          <p:cNvSpPr txBox="1"/>
          <p:nvPr/>
        </p:nvSpPr>
        <p:spPr>
          <a:xfrm>
            <a:off x="5067342" y="5722882"/>
            <a:ext cx="3894081" cy="1450426"/>
          </a:xfrm>
          <a:prstGeom prst="rect">
            <a:avLst/>
          </a:prstGeom>
          <a:solidFill>
            <a:srgbClr val="FFFF00"/>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158750" lvl="0">
              <a:lnSpc>
                <a:spcPct val="107916"/>
              </a:lnSpc>
              <a:buClr>
                <a:schemeClr val="dk1"/>
              </a:buClr>
              <a:buSzPts val="1100"/>
            </a:pPr>
            <a:r>
              <a:rPr lang="en-US" sz="1800" b="1" dirty="0">
                <a:solidFill>
                  <a:schemeClr val="dk1"/>
                </a:solidFill>
                <a:latin typeface="Calibri" panose="020F0502020204030204" pitchFamily="34" charset="0"/>
                <a:ea typeface="Calibri"/>
                <a:cs typeface="Calibri"/>
                <a:sym typeface="Calibri"/>
              </a:rPr>
              <a:t>Nature Conservation areas</a:t>
            </a:r>
          </a:p>
          <a:p>
            <a:pPr marL="457200" lvl="0" indent="-298450">
              <a:lnSpc>
                <a:spcPct val="107916"/>
              </a:lnSpc>
              <a:buClr>
                <a:schemeClr val="dk1"/>
              </a:buClr>
              <a:buSzPts val="1100"/>
              <a:buFont typeface="Noto Sans Symbols"/>
              <a:buChar char="●"/>
            </a:pPr>
            <a:r>
              <a:rPr lang="en-US" sz="1800" dirty="0">
                <a:solidFill>
                  <a:schemeClr val="dk1"/>
                </a:solidFill>
                <a:latin typeface="Calibri" panose="020F0502020204030204" pitchFamily="34" charset="0"/>
                <a:ea typeface="Calibri"/>
                <a:cs typeface="Calibri"/>
                <a:sym typeface="Calibri"/>
              </a:rPr>
              <a:t>Respect the signs and restricted areas  for example NATURA 2000 nature reserved areas</a:t>
            </a:r>
          </a:p>
        </p:txBody>
      </p:sp>
      <p:sp>
        <p:nvSpPr>
          <p:cNvPr id="12" name="Google Shape;169;p21"/>
          <p:cNvSpPr txBox="1"/>
          <p:nvPr/>
        </p:nvSpPr>
        <p:spPr>
          <a:xfrm>
            <a:off x="441099" y="195747"/>
            <a:ext cx="378697" cy="30875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latin typeface="Calibri" panose="020F0502020204030204" pitchFamily="34" charset="0"/>
              </a:rPr>
              <a:t>2</a:t>
            </a:r>
            <a:endParaRPr lang="en-US" sz="11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628156" y="347996"/>
            <a:ext cx="8641125" cy="1748818"/>
          </a:xfrm>
          <a:prstGeom prst="rect">
            <a:avLst/>
          </a:prstGeom>
        </p:spPr>
        <p:txBody>
          <a:bodyPr spcFirstLastPara="1" wrap="square" lIns="128000" tIns="64000" rIns="128000" bIns="64000" anchor="ctr" anchorCtr="0">
            <a:noAutofit/>
          </a:bodyPr>
          <a:lstStyle/>
          <a:p>
            <a:pPr lvl="0"/>
            <a:r>
              <a:rPr lang="en-US" sz="4800" dirty="0">
                <a:latin typeface="Arial"/>
                <a:ea typeface="Arial"/>
                <a:cs typeface="Arial"/>
                <a:sym typeface="Arial"/>
              </a:rPr>
              <a:t>HAZARDOUS MATERIALS &amp; </a:t>
            </a:r>
            <a:r>
              <a:rPr lang="en-US" sz="4800" dirty="0" smtClean="0">
                <a:latin typeface="Arial"/>
                <a:ea typeface="Arial"/>
                <a:cs typeface="Arial"/>
                <a:sym typeface="Arial"/>
              </a:rPr>
              <a:t>WASTE</a:t>
            </a:r>
            <a:br>
              <a:rPr lang="en-US" sz="4800" dirty="0" smtClean="0">
                <a:latin typeface="Arial"/>
                <a:ea typeface="Arial"/>
                <a:cs typeface="Arial"/>
                <a:sym typeface="Arial"/>
              </a:rPr>
            </a:br>
            <a:r>
              <a:rPr lang="en-US" sz="2400" dirty="0">
                <a:solidFill>
                  <a:srgbClr val="000000"/>
                </a:solidFill>
                <a:highlight>
                  <a:srgbClr val="FFFF00"/>
                </a:highlight>
                <a:latin typeface="Calibri" panose="020F0502020204030204" pitchFamily="34" charset="0"/>
              </a:rPr>
              <a:t>(Insert specific information, local routines and instructions)</a:t>
            </a:r>
            <a:endParaRPr sz="4800" dirty="0">
              <a:highlight>
                <a:srgbClr val="FFFF00"/>
              </a:highlight>
            </a:endParaRPr>
          </a:p>
        </p:txBody>
      </p:sp>
      <p:sp>
        <p:nvSpPr>
          <p:cNvPr id="181" name="Google Shape;181;p22"/>
          <p:cNvSpPr txBox="1"/>
          <p:nvPr/>
        </p:nvSpPr>
        <p:spPr>
          <a:xfrm>
            <a:off x="600170" y="3365500"/>
            <a:ext cx="7500375" cy="1555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2" name="Google Shape;182;p22"/>
          <p:cNvSpPr txBox="1"/>
          <p:nvPr/>
        </p:nvSpPr>
        <p:spPr>
          <a:xfrm>
            <a:off x="731974" y="2791487"/>
            <a:ext cx="3854408" cy="718435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b="1" dirty="0"/>
              <a:t>HAZARDOUS MATERIALS </a:t>
            </a:r>
            <a:r>
              <a:rPr lang="en-US" b="1" dirty="0" smtClean="0"/>
              <a:t>(HM/</a:t>
            </a:r>
            <a:r>
              <a:rPr lang="en-US" b="1" dirty="0" smtClean="0">
                <a:solidFill>
                  <a:schemeClr val="tx1"/>
                </a:solidFill>
              </a:rPr>
              <a:t>Hazmat</a:t>
            </a:r>
            <a:r>
              <a:rPr lang="en-US" b="1" dirty="0" smtClean="0"/>
              <a:t>)</a:t>
            </a:r>
            <a:endParaRPr b="1" dirty="0"/>
          </a:p>
          <a:p>
            <a:pPr marL="0" lvl="0" indent="0">
              <a:spcBef>
                <a:spcPts val="0"/>
              </a:spcBef>
              <a:spcAft>
                <a:spcPts val="0"/>
              </a:spcAft>
              <a:buNone/>
            </a:pPr>
            <a:endParaRPr dirty="0"/>
          </a:p>
          <a:p>
            <a:pPr marL="0" lvl="0" indent="0">
              <a:spcBef>
                <a:spcPts val="0"/>
              </a:spcBef>
              <a:spcAft>
                <a:spcPts val="0"/>
              </a:spcAft>
              <a:buNone/>
            </a:pPr>
            <a:r>
              <a:rPr lang="en-US" i="1" dirty="0"/>
              <a:t>A Hazardous materials (</a:t>
            </a:r>
            <a:r>
              <a:rPr lang="en-US" i="1" dirty="0" smtClean="0">
                <a:solidFill>
                  <a:schemeClr val="tx1"/>
                </a:solidFill>
              </a:rPr>
              <a:t>Hazmat) </a:t>
            </a:r>
            <a:r>
              <a:rPr lang="en-US" i="1" dirty="0">
                <a:solidFill>
                  <a:schemeClr val="tx1"/>
                </a:solidFill>
              </a:rPr>
              <a:t>is </a:t>
            </a:r>
            <a:r>
              <a:rPr lang="en-US" i="1" dirty="0"/>
              <a:t>a substance considered to be harmful to human health or the </a:t>
            </a:r>
            <a:r>
              <a:rPr lang="en-US" i="1" dirty="0" smtClean="0"/>
              <a:t>environment</a:t>
            </a:r>
            <a:endParaRPr i="1" dirty="0"/>
          </a:p>
          <a:p>
            <a:pPr marL="0" lvl="0" indent="0">
              <a:spcBef>
                <a:spcPts val="0"/>
              </a:spcBef>
              <a:spcAft>
                <a:spcPts val="0"/>
              </a:spcAft>
              <a:buNone/>
            </a:pPr>
            <a:endParaRPr i="1" dirty="0"/>
          </a:p>
          <a:p>
            <a:pPr lvl="0">
              <a:spcBef>
                <a:spcPts val="0"/>
              </a:spcBef>
              <a:spcAft>
                <a:spcPts val="0"/>
              </a:spcAft>
            </a:pPr>
            <a:r>
              <a:rPr lang="en-US" dirty="0" smtClean="0"/>
              <a:t>Hazardous material must be labeled </a:t>
            </a:r>
          </a:p>
          <a:p>
            <a:pPr marL="285750" lvl="0" indent="-285750">
              <a:spcBef>
                <a:spcPts val="0"/>
              </a:spcBef>
              <a:spcAft>
                <a:spcPts val="0"/>
              </a:spcAft>
              <a:buFont typeface="Arial" panose="020B0604020202020204" pitchFamily="34" charset="0"/>
              <a:buChar char="•"/>
            </a:pPr>
            <a:r>
              <a:rPr lang="en-US" dirty="0" smtClean="0"/>
              <a:t>Labels must include written information what it is and why it is hazardous</a:t>
            </a:r>
            <a:endParaRPr dirty="0"/>
          </a:p>
          <a:p>
            <a:pPr marL="0" lvl="0" indent="0">
              <a:spcBef>
                <a:spcPts val="0"/>
              </a:spcBef>
              <a:spcAft>
                <a:spcPts val="0"/>
              </a:spcAft>
              <a:buNone/>
            </a:pPr>
            <a:endParaRPr dirty="0"/>
          </a:p>
          <a:p>
            <a:r>
              <a:rPr lang="en-US" dirty="0" smtClean="0"/>
              <a:t>Handle HM/</a:t>
            </a:r>
            <a:r>
              <a:rPr lang="en-US" dirty="0" smtClean="0">
                <a:solidFill>
                  <a:schemeClr val="tx1"/>
                </a:solidFill>
              </a:rPr>
              <a:t>Hazmat</a:t>
            </a:r>
            <a:endParaRPr lang="en-US" dirty="0">
              <a:solidFill>
                <a:schemeClr val="tx1"/>
              </a:solidFill>
            </a:endParaRPr>
          </a:p>
          <a:p>
            <a:r>
              <a:rPr lang="en-US" dirty="0" smtClean="0"/>
              <a:t> carefully</a:t>
            </a:r>
          </a:p>
          <a:p>
            <a:pPr marL="285750" indent="-285750">
              <a:buFont typeface="Arial" panose="020B0604020202020204" pitchFamily="34" charset="0"/>
              <a:buChar char="•"/>
            </a:pPr>
            <a:r>
              <a:rPr lang="en-US" dirty="0" smtClean="0"/>
              <a:t>Use </a:t>
            </a:r>
            <a:r>
              <a:rPr lang="en-US" dirty="0"/>
              <a:t>drip pans and absorbent material or </a:t>
            </a:r>
            <a:r>
              <a:rPr lang="en-US" dirty="0" smtClean="0"/>
              <a:t>mat </a:t>
            </a:r>
            <a:r>
              <a:rPr lang="en-US" dirty="0"/>
              <a:t>always when </a:t>
            </a:r>
            <a:r>
              <a:rPr lang="en-US" dirty="0">
                <a:solidFill>
                  <a:schemeClr val="tx1"/>
                </a:solidFill>
              </a:rPr>
              <a:t>handling </a:t>
            </a:r>
            <a:r>
              <a:rPr lang="en-US" dirty="0" smtClean="0">
                <a:solidFill>
                  <a:schemeClr val="tx1"/>
                </a:solidFill>
              </a:rPr>
              <a:t>Hazmat</a:t>
            </a:r>
            <a:endParaRPr lang="en-US" dirty="0">
              <a:solidFill>
                <a:schemeClr val="tx1"/>
              </a:solidFill>
            </a:endParaRPr>
          </a:p>
          <a:p>
            <a:pPr marL="0" lvl="0" indent="0">
              <a:spcBef>
                <a:spcPts val="0"/>
              </a:spcBef>
              <a:spcAft>
                <a:spcPts val="0"/>
              </a:spcAft>
              <a:buNone/>
            </a:pPr>
            <a:endParaRPr lang="en-US" dirty="0" smtClean="0">
              <a:solidFill>
                <a:schemeClr val="tx1"/>
              </a:solidFill>
            </a:endParaRPr>
          </a:p>
          <a:p>
            <a:r>
              <a:rPr lang="en-US" dirty="0">
                <a:solidFill>
                  <a:schemeClr val="tx1"/>
                </a:solidFill>
              </a:rPr>
              <a:t>Store </a:t>
            </a:r>
            <a:r>
              <a:rPr lang="en-US" dirty="0" smtClean="0">
                <a:solidFill>
                  <a:schemeClr val="tx1"/>
                </a:solidFill>
              </a:rPr>
              <a:t>Hazmat only </a:t>
            </a:r>
            <a:r>
              <a:rPr lang="en-US" dirty="0"/>
              <a:t>in designated areas with secondary containment. </a:t>
            </a:r>
            <a:endParaRPr dirty="0"/>
          </a:p>
          <a:p>
            <a:pPr marL="0" lvl="0" indent="0">
              <a:spcBef>
                <a:spcPts val="0"/>
              </a:spcBef>
              <a:spcAft>
                <a:spcPts val="0"/>
              </a:spcAft>
              <a:buNone/>
            </a:pPr>
            <a:endParaRPr dirty="0" smtClean="0"/>
          </a:p>
          <a:p>
            <a:pPr marL="0" lvl="0" indent="0">
              <a:spcBef>
                <a:spcPts val="0"/>
              </a:spcBef>
              <a:spcAft>
                <a:spcPts val="0"/>
              </a:spcAft>
              <a:buNone/>
            </a:pPr>
            <a:r>
              <a:rPr lang="en-US" dirty="0" smtClean="0"/>
              <a:t>Safety</a:t>
            </a:r>
          </a:p>
          <a:p>
            <a:pPr marL="285750" lvl="0" indent="-285750">
              <a:spcBef>
                <a:spcPts val="0"/>
              </a:spcBef>
              <a:spcAft>
                <a:spcPts val="0"/>
              </a:spcAft>
              <a:buFont typeface="Arial" panose="020B0604020202020204" pitchFamily="34" charset="0"/>
              <a:buChar char="•"/>
            </a:pPr>
            <a:r>
              <a:rPr lang="en-US" dirty="0" smtClean="0"/>
              <a:t>Use Personal Protective Equipment (PPE)</a:t>
            </a:r>
            <a:endParaRPr dirty="0"/>
          </a:p>
          <a:p>
            <a:pPr marL="0" lvl="0" indent="0">
              <a:spcBef>
                <a:spcPts val="0"/>
              </a:spcBef>
              <a:spcAft>
                <a:spcPts val="0"/>
              </a:spcAft>
              <a:buNone/>
            </a:pPr>
            <a:endParaRPr lang="fi-FI" i="1" dirty="0" smtClean="0"/>
          </a:p>
          <a:p>
            <a:pPr marL="0" lvl="0" indent="0">
              <a:spcBef>
                <a:spcPts val="0"/>
              </a:spcBef>
              <a:spcAft>
                <a:spcPts val="0"/>
              </a:spcAft>
              <a:buNone/>
            </a:pPr>
            <a:endParaRPr lang="fi-FI" i="1" dirty="0"/>
          </a:p>
          <a:p>
            <a:pPr marL="0" lvl="0" indent="0">
              <a:spcBef>
                <a:spcPts val="0"/>
              </a:spcBef>
              <a:spcAft>
                <a:spcPts val="0"/>
              </a:spcAft>
              <a:buNone/>
            </a:pPr>
            <a:endParaRPr i="1" dirty="0"/>
          </a:p>
          <a:p>
            <a:pPr marL="0" lvl="0" indent="0">
              <a:spcBef>
                <a:spcPts val="0"/>
              </a:spcBef>
              <a:spcAft>
                <a:spcPts val="0"/>
              </a:spcAft>
              <a:buNone/>
            </a:pPr>
            <a:endParaRPr lang="en-US" dirty="0"/>
          </a:p>
          <a:p>
            <a:pPr marL="0" lvl="0" indent="0">
              <a:spcBef>
                <a:spcPts val="0"/>
              </a:spcBef>
              <a:spcAft>
                <a:spcPts val="0"/>
              </a:spcAft>
              <a:buNone/>
            </a:pPr>
            <a:endParaRPr lang="en-US" b="1" dirty="0" smtClean="0"/>
          </a:p>
          <a:p>
            <a:pPr marL="0" lvl="0" indent="0">
              <a:spcBef>
                <a:spcPts val="0"/>
              </a:spcBef>
              <a:spcAft>
                <a:spcPts val="0"/>
              </a:spcAft>
              <a:buNone/>
            </a:pPr>
            <a:endParaRPr lang="en-US" b="1" dirty="0" smtClean="0"/>
          </a:p>
          <a:p>
            <a:pPr marL="0" lvl="0" indent="0">
              <a:spcBef>
                <a:spcPts val="0"/>
              </a:spcBef>
              <a:spcAft>
                <a:spcPts val="0"/>
              </a:spcAft>
              <a:buNone/>
            </a:pPr>
            <a:endParaRPr lang="en-US" b="1" dirty="0"/>
          </a:p>
          <a:p>
            <a:pPr marL="0" lvl="0" indent="0">
              <a:spcBef>
                <a:spcPts val="0"/>
              </a:spcBef>
              <a:spcAft>
                <a:spcPts val="0"/>
              </a:spcAft>
              <a:buNone/>
            </a:pPr>
            <a:endParaRPr lang="en-US" b="1" dirty="0" smtClean="0"/>
          </a:p>
          <a:p>
            <a:pPr marL="0" lvl="0" indent="0">
              <a:spcBef>
                <a:spcPts val="0"/>
              </a:spcBef>
              <a:spcAft>
                <a:spcPts val="0"/>
              </a:spcAft>
              <a:buNone/>
            </a:pPr>
            <a:endParaRPr lang="en-US" b="1" dirty="0"/>
          </a:p>
          <a:p>
            <a:pPr marL="0" lvl="0" indent="0">
              <a:spcBef>
                <a:spcPts val="0"/>
              </a:spcBef>
              <a:spcAft>
                <a:spcPts val="0"/>
              </a:spcAft>
              <a:buNone/>
            </a:pPr>
            <a:endParaRPr lang="en-US" b="1" dirty="0" smtClean="0"/>
          </a:p>
          <a:p>
            <a:pPr marL="0" lvl="0" indent="0">
              <a:spcBef>
                <a:spcPts val="0"/>
              </a:spcBef>
              <a:spcAft>
                <a:spcPts val="0"/>
              </a:spcAft>
              <a:buNone/>
            </a:pPr>
            <a:endParaRPr lang="en-US" b="1" dirty="0"/>
          </a:p>
          <a:p>
            <a:pPr marL="0" lvl="0" indent="0">
              <a:spcBef>
                <a:spcPts val="0"/>
              </a:spcBef>
              <a:spcAft>
                <a:spcPts val="0"/>
              </a:spcAft>
              <a:buNone/>
            </a:pPr>
            <a:r>
              <a:rPr lang="en-US" b="1" dirty="0" smtClean="0"/>
              <a:t>Examples</a:t>
            </a:r>
            <a:r>
              <a:rPr lang="en-US" b="1" dirty="0"/>
              <a:t>:</a:t>
            </a:r>
            <a:endParaRPr b="1" dirty="0"/>
          </a:p>
          <a:p>
            <a:pPr marL="0" lvl="0" indent="0">
              <a:spcBef>
                <a:spcPts val="0"/>
              </a:spcBef>
              <a:spcAft>
                <a:spcPts val="0"/>
              </a:spcAft>
              <a:buNone/>
            </a:pPr>
            <a:r>
              <a:rPr lang="en-US" b="1" i="1" dirty="0"/>
              <a:t>Fuel, engine oil, bleach (chlorine</a:t>
            </a:r>
            <a:r>
              <a:rPr lang="en-US" b="1" i="1" dirty="0" smtClean="0"/>
              <a:t>)</a:t>
            </a:r>
            <a:r>
              <a:rPr lang="en-US" b="1" i="1" dirty="0" smtClean="0">
                <a:solidFill>
                  <a:srgbClr val="FF0000"/>
                </a:solidFill>
              </a:rPr>
              <a:t>,</a:t>
            </a:r>
            <a:r>
              <a:rPr lang="en-US" b="1" i="1" dirty="0" smtClean="0"/>
              <a:t> solvents</a:t>
            </a:r>
            <a:r>
              <a:rPr lang="en-US" i="1" dirty="0" smtClean="0"/>
              <a:t> </a:t>
            </a:r>
            <a:endParaRPr i="1" dirty="0"/>
          </a:p>
          <a:p>
            <a:pPr marL="0" lvl="0" indent="0">
              <a:spcBef>
                <a:spcPts val="0"/>
              </a:spcBef>
              <a:spcAft>
                <a:spcPts val="0"/>
              </a:spcAft>
              <a:buNone/>
            </a:pPr>
            <a:endParaRPr i="1" dirty="0"/>
          </a:p>
          <a:p>
            <a:pPr marL="0" lvl="0" indent="0">
              <a:spcBef>
                <a:spcPts val="0"/>
              </a:spcBef>
              <a:spcAft>
                <a:spcPts val="0"/>
              </a:spcAft>
              <a:buNone/>
            </a:pPr>
            <a:endParaRPr i="1" dirty="0"/>
          </a:p>
          <a:p>
            <a:pPr marL="0" lvl="0" indent="0">
              <a:spcBef>
                <a:spcPts val="0"/>
              </a:spcBef>
              <a:spcAft>
                <a:spcPts val="0"/>
              </a:spcAft>
              <a:buNone/>
            </a:pPr>
            <a:endParaRPr i="1" dirty="0"/>
          </a:p>
        </p:txBody>
      </p:sp>
      <p:sp>
        <p:nvSpPr>
          <p:cNvPr id="183" name="Google Shape;183;p22"/>
          <p:cNvSpPr txBox="1"/>
          <p:nvPr/>
        </p:nvSpPr>
        <p:spPr>
          <a:xfrm>
            <a:off x="4929281" y="2762459"/>
            <a:ext cx="3915174" cy="7213381"/>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b="1" dirty="0"/>
              <a:t>HAZARDOUS WASTE (HW)</a:t>
            </a:r>
            <a:endParaRPr b="1" dirty="0"/>
          </a:p>
          <a:p>
            <a:pPr marL="0" lvl="0" indent="0">
              <a:spcBef>
                <a:spcPts val="0"/>
              </a:spcBef>
              <a:spcAft>
                <a:spcPts val="0"/>
              </a:spcAft>
              <a:buNone/>
            </a:pPr>
            <a:endParaRPr dirty="0"/>
          </a:p>
          <a:p>
            <a:pPr marL="0" lvl="0" indent="0">
              <a:spcBef>
                <a:spcPts val="0"/>
              </a:spcBef>
              <a:spcAft>
                <a:spcPts val="0"/>
              </a:spcAft>
              <a:buNone/>
            </a:pPr>
            <a:r>
              <a:rPr lang="en-US" i="1" dirty="0"/>
              <a:t>A </a:t>
            </a:r>
            <a:r>
              <a:rPr lang="en-US" i="1" dirty="0" smtClean="0"/>
              <a:t>Hazardous </a:t>
            </a:r>
            <a:r>
              <a:rPr lang="en-US" i="1" dirty="0"/>
              <a:t>waste (HW) is discarded material (either solid, liquid or gas) that is potentially dangerous to human health or the </a:t>
            </a:r>
            <a:r>
              <a:rPr lang="en-US" i="1" dirty="0" smtClean="0"/>
              <a:t>environment</a:t>
            </a:r>
            <a:endParaRPr i="1" dirty="0"/>
          </a:p>
          <a:p>
            <a:pPr marL="0" lvl="0" indent="0">
              <a:spcBef>
                <a:spcPts val="0"/>
              </a:spcBef>
              <a:spcAft>
                <a:spcPts val="0"/>
              </a:spcAft>
              <a:buNone/>
            </a:pPr>
            <a:endParaRPr dirty="0"/>
          </a:p>
          <a:p>
            <a:r>
              <a:rPr lang="en-US" dirty="0" smtClean="0"/>
              <a:t>Deliver </a:t>
            </a:r>
            <a:r>
              <a:rPr lang="en-US" dirty="0"/>
              <a:t>hazardous waste and </a:t>
            </a:r>
            <a:r>
              <a:rPr lang="en-US" dirty="0" smtClean="0"/>
              <a:t>POL </a:t>
            </a:r>
            <a:r>
              <a:rPr lang="en-US" dirty="0"/>
              <a:t>products to a designated waste collection </a:t>
            </a:r>
            <a:r>
              <a:rPr lang="en-US" dirty="0" smtClean="0"/>
              <a:t>point </a:t>
            </a:r>
            <a:endParaRPr lang="fi-FI" dirty="0"/>
          </a:p>
          <a:p>
            <a:pPr marL="0" lvl="0" indent="0">
              <a:spcBef>
                <a:spcPts val="0"/>
              </a:spcBef>
              <a:spcAft>
                <a:spcPts val="0"/>
              </a:spcAft>
              <a:buNone/>
            </a:pPr>
            <a:endParaRPr dirty="0"/>
          </a:p>
          <a:p>
            <a:r>
              <a:rPr lang="en-US" dirty="0" smtClean="0"/>
              <a:t>HW are separated from </a:t>
            </a:r>
            <a:r>
              <a:rPr lang="en-US" dirty="0" smtClean="0">
                <a:solidFill>
                  <a:schemeClr val="tx1"/>
                </a:solidFill>
              </a:rPr>
              <a:t>usable hazmat</a:t>
            </a:r>
            <a:endParaRPr lang="en-US" dirty="0">
              <a:solidFill>
                <a:schemeClr val="tx1"/>
              </a:solidFill>
            </a:endParaRPr>
          </a:p>
          <a:p>
            <a:pPr marL="0" lvl="0" indent="0">
              <a:spcBef>
                <a:spcPts val="0"/>
              </a:spcBef>
              <a:spcAft>
                <a:spcPts val="0"/>
              </a:spcAft>
              <a:buNone/>
            </a:pPr>
            <a:r>
              <a:rPr lang="en-US" dirty="0" smtClean="0"/>
              <a:t> and nonhazardous wastes</a:t>
            </a:r>
          </a:p>
          <a:p>
            <a:pPr marL="0" lvl="0" indent="0">
              <a:spcBef>
                <a:spcPts val="0"/>
              </a:spcBef>
              <a:spcAft>
                <a:spcPts val="0"/>
              </a:spcAft>
              <a:buNone/>
            </a:pPr>
            <a:endParaRPr lang="en-US" dirty="0"/>
          </a:p>
          <a:p>
            <a:pPr marL="0" lvl="0" indent="0">
              <a:spcBef>
                <a:spcPts val="0"/>
              </a:spcBef>
              <a:spcAft>
                <a:spcPts val="0"/>
              </a:spcAft>
              <a:buNone/>
            </a:pPr>
            <a:r>
              <a:rPr lang="en-US" dirty="0" smtClean="0"/>
              <a:t>All containers holding free liquids require secondary containment</a:t>
            </a:r>
            <a:endParaRPr dirty="0" smtClean="0"/>
          </a:p>
          <a:p>
            <a:pPr marL="0" lvl="0" indent="0">
              <a:spcBef>
                <a:spcPts val="0"/>
              </a:spcBef>
              <a:spcAft>
                <a:spcPts val="0"/>
              </a:spcAft>
              <a:buNone/>
            </a:pPr>
            <a:endParaRPr lang="fi-FI" dirty="0" smtClean="0"/>
          </a:p>
          <a:p>
            <a:pPr marL="0" lvl="0" indent="0">
              <a:spcBef>
                <a:spcPts val="0"/>
              </a:spcBef>
              <a:spcAft>
                <a:spcPts val="0"/>
              </a:spcAft>
              <a:buNone/>
            </a:pPr>
            <a:r>
              <a:rPr lang="en-US" dirty="0" smtClean="0"/>
              <a:t>Hazard</a:t>
            </a:r>
            <a:r>
              <a:rPr lang="fi-FI" dirty="0" smtClean="0"/>
              <a:t> </a:t>
            </a:r>
            <a:r>
              <a:rPr lang="en-US" dirty="0" smtClean="0"/>
              <a:t>signs</a:t>
            </a:r>
            <a:r>
              <a:rPr lang="fi-FI" dirty="0" smtClean="0"/>
              <a:t> </a:t>
            </a:r>
            <a:r>
              <a:rPr lang="en-US" dirty="0" smtClean="0"/>
              <a:t>are posted for each type of waste </a:t>
            </a:r>
          </a:p>
          <a:p>
            <a:pPr marL="0" lvl="0" indent="0">
              <a:spcBef>
                <a:spcPts val="0"/>
              </a:spcBef>
              <a:spcAft>
                <a:spcPts val="0"/>
              </a:spcAft>
              <a:buNone/>
            </a:pPr>
            <a:endParaRPr dirty="0"/>
          </a:p>
          <a:p>
            <a:pPr marL="0" lvl="0" indent="0">
              <a:spcBef>
                <a:spcPts val="0"/>
              </a:spcBef>
              <a:spcAft>
                <a:spcPts val="0"/>
              </a:spcAft>
              <a:buNone/>
            </a:pPr>
            <a:r>
              <a:rPr lang="en-US" dirty="0"/>
              <a:t>Separation (ask </a:t>
            </a:r>
            <a:r>
              <a:rPr lang="en-US" dirty="0" smtClean="0">
                <a:solidFill>
                  <a:schemeClr val="tx1"/>
                </a:solidFill>
              </a:rPr>
              <a:t>your EPO</a:t>
            </a:r>
            <a:r>
              <a:rPr lang="en-US" dirty="0">
                <a:solidFill>
                  <a:schemeClr val="tx1"/>
                </a:solidFill>
              </a:rPr>
              <a:t>)</a:t>
            </a:r>
            <a:endParaRPr dirty="0">
              <a:solidFill>
                <a:schemeClr val="tx1"/>
              </a:solidFill>
            </a:endParaRPr>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lang="fi-FI" i="1" dirty="0" smtClean="0"/>
          </a:p>
          <a:p>
            <a:pPr marL="0" lvl="0" indent="0">
              <a:spcBef>
                <a:spcPts val="0"/>
              </a:spcBef>
              <a:spcAft>
                <a:spcPts val="0"/>
              </a:spcAft>
              <a:buNone/>
            </a:pPr>
            <a:endParaRPr lang="fi-FI" i="1" dirty="0"/>
          </a:p>
          <a:p>
            <a:pPr marL="0" lvl="0" indent="0">
              <a:spcBef>
                <a:spcPts val="0"/>
              </a:spcBef>
              <a:spcAft>
                <a:spcPts val="0"/>
              </a:spcAft>
              <a:buNone/>
            </a:pPr>
            <a:endParaRPr lang="fi-FI" i="1" dirty="0" smtClean="0"/>
          </a:p>
          <a:p>
            <a:pPr marL="0" lvl="0" indent="0">
              <a:spcBef>
                <a:spcPts val="0"/>
              </a:spcBef>
              <a:spcAft>
                <a:spcPts val="0"/>
              </a:spcAft>
              <a:buNone/>
            </a:pPr>
            <a:endParaRPr i="1" dirty="0"/>
          </a:p>
          <a:p>
            <a:pPr marL="0" lvl="0" indent="0">
              <a:spcBef>
                <a:spcPts val="0"/>
              </a:spcBef>
              <a:spcAft>
                <a:spcPts val="0"/>
              </a:spcAft>
              <a:buNone/>
            </a:pPr>
            <a:endParaRPr lang="en-US" i="1" dirty="0" smtClean="0"/>
          </a:p>
          <a:p>
            <a:pPr marL="0" lvl="0" indent="0">
              <a:spcBef>
                <a:spcPts val="0"/>
              </a:spcBef>
              <a:spcAft>
                <a:spcPts val="0"/>
              </a:spcAft>
              <a:buNone/>
            </a:pPr>
            <a:endParaRPr lang="en-US" i="1" dirty="0"/>
          </a:p>
          <a:p>
            <a:pPr marL="0" lvl="0" indent="0">
              <a:spcBef>
                <a:spcPts val="0"/>
              </a:spcBef>
              <a:spcAft>
                <a:spcPts val="0"/>
              </a:spcAft>
              <a:buNone/>
            </a:pPr>
            <a:endParaRPr lang="en-US" i="1" dirty="0" smtClean="0"/>
          </a:p>
          <a:p>
            <a:pPr marL="0" lvl="0" indent="0">
              <a:spcBef>
                <a:spcPts val="0"/>
              </a:spcBef>
              <a:spcAft>
                <a:spcPts val="0"/>
              </a:spcAft>
              <a:buNone/>
            </a:pPr>
            <a:endParaRPr lang="en-US" i="1" dirty="0" smtClean="0"/>
          </a:p>
          <a:p>
            <a:pPr marL="0" lvl="0" indent="0">
              <a:spcBef>
                <a:spcPts val="0"/>
              </a:spcBef>
              <a:spcAft>
                <a:spcPts val="0"/>
              </a:spcAft>
              <a:buNone/>
            </a:pPr>
            <a:endParaRPr lang="en-US" i="1" dirty="0"/>
          </a:p>
          <a:p>
            <a:pPr marL="0" lvl="0" indent="0">
              <a:spcBef>
                <a:spcPts val="0"/>
              </a:spcBef>
              <a:spcAft>
                <a:spcPts val="0"/>
              </a:spcAft>
              <a:buNone/>
            </a:pPr>
            <a:endParaRPr lang="en-US" b="1" i="1" dirty="0" smtClean="0"/>
          </a:p>
          <a:p>
            <a:pPr marL="0" lvl="0" indent="0">
              <a:spcBef>
                <a:spcPts val="0"/>
              </a:spcBef>
              <a:spcAft>
                <a:spcPts val="0"/>
              </a:spcAft>
              <a:buNone/>
            </a:pPr>
            <a:r>
              <a:rPr lang="en-US" b="1" i="1" dirty="0" smtClean="0"/>
              <a:t>Examples</a:t>
            </a:r>
            <a:r>
              <a:rPr lang="en-US" b="1" i="1" dirty="0"/>
              <a:t>:</a:t>
            </a:r>
            <a:endParaRPr b="1" i="1" dirty="0"/>
          </a:p>
          <a:p>
            <a:pPr marL="0" lvl="0" indent="0" rtl="0">
              <a:spcBef>
                <a:spcPts val="0"/>
              </a:spcBef>
              <a:spcAft>
                <a:spcPts val="0"/>
              </a:spcAft>
              <a:buNone/>
            </a:pPr>
            <a:r>
              <a:rPr lang="en-US" b="1" i="1" dirty="0"/>
              <a:t>Used batteries, discarded chemicals, POL-contaminated </a:t>
            </a:r>
            <a:r>
              <a:rPr lang="en-US" b="1" i="1" dirty="0" smtClean="0"/>
              <a:t>soil </a:t>
            </a:r>
            <a:endParaRPr b="1" i="1" dirty="0"/>
          </a:p>
        </p:txBody>
      </p:sp>
      <p:sp>
        <p:nvSpPr>
          <p:cNvPr id="2" name="AutoShape 5" descr="https://www.castrol.com/content/castrol-b2b/en/b2b/home/solutions/safety-compliance-stewardship-and-standards/ghs/jcr:content/sublanding_dropzone/image_0.img.840.high.png/1428903193149.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2067" name="Picture 19" descr="C:\Users\the50588\AppData\Local\Microsoft\Windows\Temporary Internet Files\Content.Outlook\009725QW\Screen Shot 2018-08-29 at 14.29.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302" y="6960959"/>
            <a:ext cx="2407972" cy="21796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10533695"/>
            <a:ext cx="5277252" cy="154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374" y="10533695"/>
            <a:ext cx="3998540" cy="144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062" y="7660163"/>
            <a:ext cx="1102752" cy="11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857" y="7715562"/>
            <a:ext cx="1068728" cy="106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7585" y="7636573"/>
            <a:ext cx="1159610" cy="114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Google Shape;169;p21"/>
          <p:cNvSpPr txBox="1"/>
          <p:nvPr/>
        </p:nvSpPr>
        <p:spPr>
          <a:xfrm>
            <a:off x="441099" y="195747"/>
            <a:ext cx="378697" cy="30875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latin typeface="Calibri" panose="020F0502020204030204" pitchFamily="34" charset="0"/>
              </a:rPr>
              <a:t>3</a:t>
            </a:r>
            <a:endParaRPr lang="en-US" sz="11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851338" y="355001"/>
            <a:ext cx="8354236" cy="2133600"/>
          </a:xfrm>
          <a:prstGeom prst="rect">
            <a:avLst/>
          </a:prstGeom>
        </p:spPr>
        <p:txBody>
          <a:bodyPr spcFirstLastPara="1" wrap="square" lIns="128000" tIns="64000" rIns="128000" bIns="64000" anchor="ctr" anchorCtr="0">
            <a:noAutofit/>
          </a:bodyPr>
          <a:lstStyle/>
          <a:p>
            <a:pPr marL="0" lvl="0" indent="0" rtl="0">
              <a:spcBef>
                <a:spcPts val="0"/>
              </a:spcBef>
              <a:spcAft>
                <a:spcPts val="0"/>
              </a:spcAft>
              <a:buNone/>
            </a:pPr>
            <a:r>
              <a:rPr lang="en-US" sz="6000" dirty="0">
                <a:latin typeface="Calibri" panose="020F0502020204030204" pitchFamily="34" charset="0"/>
                <a:ea typeface="Arial"/>
                <a:cs typeface="Arial"/>
                <a:sym typeface="Arial"/>
              </a:rPr>
              <a:t>WASTE </a:t>
            </a:r>
            <a:r>
              <a:rPr lang="en-US" sz="6000" dirty="0" smtClean="0">
                <a:latin typeface="Calibri" panose="020F0502020204030204" pitchFamily="34" charset="0"/>
                <a:ea typeface="Arial"/>
                <a:cs typeface="Arial"/>
                <a:sym typeface="Arial"/>
              </a:rPr>
              <a:t>HANDLING</a:t>
            </a:r>
            <a:r>
              <a:rPr lang="en-US" dirty="0">
                <a:latin typeface="Calibri" panose="020F0502020204030204" pitchFamily="34" charset="0"/>
              </a:rPr>
              <a:t/>
            </a:r>
            <a:br>
              <a:rPr lang="en-US" dirty="0">
                <a:latin typeface="Calibri" panose="020F0502020204030204" pitchFamily="34" charset="0"/>
              </a:rPr>
            </a:br>
            <a:r>
              <a:rPr lang="en-US" sz="2400" dirty="0">
                <a:highlight>
                  <a:srgbClr val="FFFF00"/>
                </a:highlight>
                <a:latin typeface="Calibri" panose="020F0502020204030204" pitchFamily="34" charset="0"/>
              </a:rPr>
              <a:t>(Insert specific information, local routines and instructions)</a:t>
            </a:r>
            <a:endParaRPr sz="2400" dirty="0">
              <a:highlight>
                <a:srgbClr val="FFFF00"/>
              </a:highlight>
              <a:latin typeface="Calibri" panose="020F0502020204030204" pitchFamily="34" charset="0"/>
            </a:endParaRPr>
          </a:p>
        </p:txBody>
      </p:sp>
      <p:sp>
        <p:nvSpPr>
          <p:cNvPr id="141" name="Google Shape;141;p17"/>
          <p:cNvSpPr txBox="1"/>
          <p:nvPr/>
        </p:nvSpPr>
        <p:spPr>
          <a:xfrm>
            <a:off x="971586" y="2522484"/>
            <a:ext cx="3957145" cy="4983216"/>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US" sz="1800" b="1" dirty="0" smtClean="0">
                <a:latin typeface="Calibri" panose="020F0502020204030204" pitchFamily="34" charset="0"/>
              </a:rPr>
              <a:t>Waste must never be left in the field</a:t>
            </a:r>
          </a:p>
          <a:p>
            <a:endParaRPr lang="en-US" sz="1800" dirty="0">
              <a:latin typeface="Calibri" panose="020F0502020204030204" pitchFamily="34" charset="0"/>
            </a:endParaRPr>
          </a:p>
          <a:p>
            <a:pPr marL="285750" indent="-285750">
              <a:buFont typeface="Arial" panose="020B0604020202020204" pitchFamily="34" charset="0"/>
              <a:buChar char="•"/>
            </a:pPr>
            <a:r>
              <a:rPr lang="en-AU" sz="1800" dirty="0">
                <a:latin typeface="Calibri" panose="020F0502020204030204" pitchFamily="34" charset="0"/>
              </a:rPr>
              <a:t>Collect all waste </a:t>
            </a:r>
            <a:r>
              <a:rPr lang="en-AU" sz="1800" dirty="0" smtClean="0">
                <a:latin typeface="Calibri" panose="020F0502020204030204" pitchFamily="34" charset="0"/>
              </a:rPr>
              <a:t>in </a:t>
            </a:r>
            <a:r>
              <a:rPr lang="en-AU" sz="1800" dirty="0">
                <a:latin typeface="Calibri" panose="020F0502020204030204" pitchFamily="34" charset="0"/>
              </a:rPr>
              <a:t>appropriate </a:t>
            </a:r>
            <a:r>
              <a:rPr lang="en-AU" sz="1800" dirty="0" smtClean="0">
                <a:latin typeface="Calibri" panose="020F0502020204030204" pitchFamily="34" charset="0"/>
              </a:rPr>
              <a:t>containers </a:t>
            </a:r>
            <a:r>
              <a:rPr lang="en-AU" sz="1800" dirty="0">
                <a:latin typeface="Calibri" panose="020F0502020204030204" pitchFamily="34" charset="0"/>
              </a:rPr>
              <a:t>at approved collection </a:t>
            </a:r>
            <a:r>
              <a:rPr lang="en-AU" sz="1800" dirty="0" smtClean="0">
                <a:latin typeface="Calibri" panose="020F0502020204030204" pitchFamily="34" charset="0"/>
              </a:rPr>
              <a:t>points</a:t>
            </a:r>
          </a:p>
          <a:p>
            <a:pPr marL="285750" indent="-285750">
              <a:buFont typeface="Arial" panose="020B0604020202020204" pitchFamily="34" charset="0"/>
              <a:buChar char="•"/>
            </a:pPr>
            <a:endParaRPr lang="en-AU" dirty="0" smtClean="0">
              <a:latin typeface="Calibri" panose="020F0502020204030204" pitchFamily="34" charset="0"/>
            </a:endParaRPr>
          </a:p>
          <a:p>
            <a:pPr marL="285750" indent="-285750">
              <a:buFont typeface="Arial" panose="020B0604020202020204" pitchFamily="34" charset="0"/>
              <a:buChar char="•"/>
            </a:pPr>
            <a:r>
              <a:rPr lang="en-US" sz="1800" dirty="0" smtClean="0">
                <a:latin typeface="Calibri" panose="020F0502020204030204" pitchFamily="34" charset="0"/>
              </a:rPr>
              <a:t>Waste should be sorted according to [specific regulations]</a:t>
            </a:r>
            <a:endParaRPr lang="en-AU" sz="1800" dirty="0" smtClean="0">
              <a:latin typeface="Calibri" panose="020F0502020204030204" pitchFamily="34" charset="0"/>
            </a:endParaRPr>
          </a:p>
          <a:p>
            <a:pPr marL="285750" indent="-285750">
              <a:buFont typeface="Arial" panose="020B0604020202020204" pitchFamily="34" charset="0"/>
              <a:buChar char="•"/>
            </a:pPr>
            <a:endParaRPr lang="en-AU" dirty="0" smtClean="0">
              <a:latin typeface="Calibri" panose="020F0502020204030204" pitchFamily="34" charset="0"/>
            </a:endParaRPr>
          </a:p>
          <a:p>
            <a:pPr marL="285750" lvl="0" indent="-285750">
              <a:buFont typeface="Arial" panose="020B0604020202020204" pitchFamily="34" charset="0"/>
              <a:buChar char="•"/>
            </a:pPr>
            <a:r>
              <a:rPr lang="en-US" sz="1800" dirty="0" smtClean="0">
                <a:solidFill>
                  <a:schemeClr val="tx1"/>
                </a:solidFill>
                <a:latin typeface="Calibri" panose="020F0502020204030204" pitchFamily="34" charset="0"/>
              </a:rPr>
              <a:t>Dis</a:t>
            </a:r>
            <a:r>
              <a:rPr lang="en-US" sz="1800" dirty="0" smtClean="0">
                <a:latin typeface="Calibri" panose="020F0502020204030204" pitchFamily="34" charset="0"/>
              </a:rPr>
              <a:t>posal </a:t>
            </a:r>
            <a:r>
              <a:rPr lang="en-US" sz="1800" dirty="0">
                <a:latin typeface="Calibri" panose="020F0502020204030204" pitchFamily="34" charset="0"/>
              </a:rPr>
              <a:t>and burning of waste is strictly </a:t>
            </a:r>
            <a:r>
              <a:rPr lang="en-US" sz="1800" dirty="0" smtClean="0">
                <a:latin typeface="Calibri" panose="020F0502020204030204" pitchFamily="34" charset="0"/>
              </a:rPr>
              <a:t>forbidden - </a:t>
            </a:r>
            <a:r>
              <a:rPr lang="en-AU" sz="1800" dirty="0" smtClean="0">
                <a:latin typeface="Calibri" panose="020F0502020204030204" pitchFamily="34" charset="0"/>
              </a:rPr>
              <a:t>do </a:t>
            </a:r>
            <a:r>
              <a:rPr lang="en-AU" sz="1800" dirty="0">
                <a:latin typeface="Calibri" panose="020F0502020204030204" pitchFamily="34" charset="0"/>
              </a:rPr>
              <a:t>not bury or burn any </a:t>
            </a:r>
            <a:r>
              <a:rPr lang="en-AU" sz="1800" dirty="0" smtClean="0">
                <a:latin typeface="Calibri" panose="020F0502020204030204" pitchFamily="34" charset="0"/>
              </a:rPr>
              <a:t>waste</a:t>
            </a:r>
          </a:p>
          <a:p>
            <a:pPr marL="285750" lvl="0" indent="-285750">
              <a:buFont typeface="Arial" panose="020B0604020202020204" pitchFamily="34" charset="0"/>
              <a:buChar char="•"/>
            </a:pPr>
            <a:endParaRPr lang="fi-FI" dirty="0">
              <a:latin typeface="Calibri" panose="020F0502020204030204" pitchFamily="34" charset="0"/>
            </a:endParaRPr>
          </a:p>
          <a:p>
            <a:pPr marL="285750" indent="-285750">
              <a:buFont typeface="Arial" panose="020B0604020202020204" pitchFamily="34" charset="0"/>
              <a:buChar char="•"/>
            </a:pPr>
            <a:r>
              <a:rPr lang="en-AU" sz="1800" dirty="0" smtClean="0">
                <a:latin typeface="Calibri" panose="020F0502020204030204" pitchFamily="34" charset="0"/>
              </a:rPr>
              <a:t>Use </a:t>
            </a:r>
            <a:r>
              <a:rPr lang="en-AU" sz="1800" dirty="0">
                <a:latin typeface="Calibri" panose="020F0502020204030204" pitchFamily="34" charset="0"/>
              </a:rPr>
              <a:t>permanent or portable latrines for human </a:t>
            </a:r>
            <a:r>
              <a:rPr lang="en-AU" sz="1800" dirty="0" smtClean="0">
                <a:latin typeface="Calibri" panose="020F0502020204030204" pitchFamily="34" charset="0"/>
              </a:rPr>
              <a:t>waste</a:t>
            </a:r>
          </a:p>
          <a:p>
            <a:pPr marL="285750" indent="-285750">
              <a:buFont typeface="Arial" panose="020B0604020202020204" pitchFamily="34" charset="0"/>
              <a:buChar char="•"/>
            </a:pPr>
            <a:endParaRPr lang="fi-FI" dirty="0" smtClean="0">
              <a:latin typeface="Calibri" panose="020F0502020204030204" pitchFamily="34" charset="0"/>
            </a:endParaRPr>
          </a:p>
          <a:p>
            <a:pPr marL="285750" indent="-285750">
              <a:buFont typeface="Arial" panose="020B0604020202020204" pitchFamily="34" charset="0"/>
              <a:buChar char="•"/>
            </a:pPr>
            <a:r>
              <a:rPr lang="en-US" sz="1800" dirty="0" smtClean="0">
                <a:solidFill>
                  <a:schemeClr val="tx1"/>
                </a:solidFill>
                <a:latin typeface="Calibri" panose="020F0502020204030204" pitchFamily="34" charset="0"/>
              </a:rPr>
              <a:t>Collect Hazardous Waste</a:t>
            </a:r>
            <a:r>
              <a:rPr lang="fi-FI" sz="1800" dirty="0" smtClean="0">
                <a:solidFill>
                  <a:schemeClr val="tx1"/>
                </a:solidFill>
                <a:latin typeface="Calibri" panose="020F0502020204030204" pitchFamily="34" charset="0"/>
              </a:rPr>
              <a:t> </a:t>
            </a:r>
            <a:r>
              <a:rPr lang="en-US" sz="1800" dirty="0" smtClean="0">
                <a:solidFill>
                  <a:schemeClr val="tx1"/>
                </a:solidFill>
                <a:latin typeface="Calibri" panose="020F0502020204030204" pitchFamily="34" charset="0"/>
              </a:rPr>
              <a:t>always</a:t>
            </a:r>
            <a:r>
              <a:rPr lang="fi-FI" sz="1800" dirty="0" smtClean="0">
                <a:solidFill>
                  <a:schemeClr val="tx1"/>
                </a:solidFill>
                <a:latin typeface="Calibri" panose="020F0502020204030204" pitchFamily="34" charset="0"/>
              </a:rPr>
              <a:t> </a:t>
            </a:r>
            <a:r>
              <a:rPr lang="en-US" sz="1800" dirty="0" smtClean="0">
                <a:latin typeface="Calibri" panose="020F0502020204030204" pitchFamily="34" charset="0"/>
              </a:rPr>
              <a:t>separately</a:t>
            </a:r>
          </a:p>
          <a:p>
            <a:pPr marL="0" lvl="0" indent="0">
              <a:spcBef>
                <a:spcPts val="0"/>
              </a:spcBef>
              <a:spcAft>
                <a:spcPts val="0"/>
              </a:spcAft>
              <a:buNone/>
            </a:pPr>
            <a:endParaRPr sz="1800" dirty="0">
              <a:latin typeface="Calibri" panose="020F0502020204030204" pitchFamily="34" charset="0"/>
            </a:endParaRPr>
          </a:p>
          <a:p>
            <a:pPr marL="0" lvl="0" indent="0">
              <a:spcBef>
                <a:spcPts val="0"/>
              </a:spcBef>
              <a:spcAft>
                <a:spcPts val="0"/>
              </a:spcAft>
              <a:buNone/>
            </a:pPr>
            <a:endParaRPr sz="1800" dirty="0">
              <a:latin typeface="Calibri" panose="020F0502020204030204" pitchFamily="34" charset="0"/>
            </a:endParaRPr>
          </a:p>
          <a:p>
            <a:pPr marL="0" lvl="0" indent="0">
              <a:spcBef>
                <a:spcPts val="0"/>
              </a:spcBef>
              <a:spcAft>
                <a:spcPts val="0"/>
              </a:spcAft>
              <a:buNone/>
            </a:pPr>
            <a:endParaRPr sz="1800" dirty="0">
              <a:latin typeface="Calibri" panose="020F0502020204030204" pitchFamily="34" charset="0"/>
            </a:endParaRPr>
          </a:p>
          <a:p>
            <a:pPr marL="0" lvl="0" indent="0">
              <a:spcBef>
                <a:spcPts val="0"/>
              </a:spcBef>
              <a:spcAft>
                <a:spcPts val="0"/>
              </a:spcAft>
              <a:buNone/>
            </a:pPr>
            <a:endParaRPr lang="fi-FI" dirty="0">
              <a:latin typeface="Calibri" panose="020F0502020204030204" pitchFamily="34" charset="0"/>
            </a:endParaRPr>
          </a:p>
          <a:p>
            <a:pPr marL="0" lvl="0" indent="0">
              <a:spcBef>
                <a:spcPts val="0"/>
              </a:spcBef>
              <a:spcAft>
                <a:spcPts val="0"/>
              </a:spcAft>
              <a:buNone/>
            </a:pPr>
            <a:endParaRPr dirty="0">
              <a:latin typeface="Calibri" panose="020F0502020204030204" pitchFamily="34" charset="0"/>
            </a:endParaRPr>
          </a:p>
        </p:txBody>
      </p:sp>
      <p:sp>
        <p:nvSpPr>
          <p:cNvPr id="7" name="Google Shape;171;p21"/>
          <p:cNvSpPr txBox="1"/>
          <p:nvPr/>
        </p:nvSpPr>
        <p:spPr>
          <a:xfrm>
            <a:off x="5344510" y="2522484"/>
            <a:ext cx="3804772" cy="1103585"/>
          </a:xfrm>
          <a:prstGeom prst="rect">
            <a:avLst/>
          </a:prstGeom>
          <a:solidFill>
            <a:srgbClr val="FFFF00"/>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lang="en-US" sz="1800" b="1" dirty="0" smtClean="0">
              <a:latin typeface="Calibri" panose="020F0502020204030204" pitchFamily="34" charset="0"/>
            </a:endParaRPr>
          </a:p>
          <a:p>
            <a:pPr marL="0" lvl="0" indent="0" algn="ctr" rtl="0">
              <a:spcBef>
                <a:spcPts val="0"/>
              </a:spcBef>
              <a:spcAft>
                <a:spcPts val="0"/>
              </a:spcAft>
              <a:buNone/>
            </a:pPr>
            <a:r>
              <a:rPr lang="en-US" sz="2800" b="1" dirty="0" smtClean="0">
                <a:latin typeface="Calibri" panose="020F0502020204030204" pitchFamily="34" charset="0"/>
              </a:rPr>
              <a:t>Do Not Litter!</a:t>
            </a:r>
            <a:endParaRPr sz="2800" b="1" dirty="0">
              <a:latin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960" y="3909847"/>
            <a:ext cx="3844322" cy="30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iruutu 3"/>
          <p:cNvSpPr txBox="1"/>
          <p:nvPr/>
        </p:nvSpPr>
        <p:spPr>
          <a:xfrm>
            <a:off x="1028774" y="7866992"/>
            <a:ext cx="7831447" cy="3970318"/>
          </a:xfrm>
          <a:prstGeom prst="rect">
            <a:avLst/>
          </a:prstGeom>
          <a:noFill/>
        </p:spPr>
        <p:txBody>
          <a:bodyPr wrap="square" rtlCol="0">
            <a:spAutoFit/>
          </a:bodyPr>
          <a:lstStyle/>
          <a:p>
            <a:r>
              <a:rPr lang="en-US" sz="2000" b="1" dirty="0">
                <a:solidFill>
                  <a:schemeClr val="dk1"/>
                </a:solidFill>
                <a:highlight>
                  <a:srgbClr val="FFFF00"/>
                </a:highlight>
                <a:latin typeface="Calibri" panose="020F0502020204030204" pitchFamily="34" charset="0"/>
                <a:ea typeface="Calibri"/>
                <a:cs typeface="Calibri"/>
                <a:sym typeface="Calibri"/>
              </a:rPr>
              <a:t>Insert here the specific regulations of waste sorting</a:t>
            </a:r>
            <a:r>
              <a:rPr lang="en-AU" sz="2000" b="1" dirty="0">
                <a:solidFill>
                  <a:schemeClr val="dk1"/>
                </a:solidFill>
                <a:highlight>
                  <a:srgbClr val="FFFF00"/>
                </a:highlight>
                <a:latin typeface="Calibri" panose="020F0502020204030204" pitchFamily="34" charset="0"/>
                <a:ea typeface="Calibri"/>
                <a:cs typeface="Calibri"/>
                <a:sym typeface="Calibri"/>
              </a:rPr>
              <a:t>.</a:t>
            </a:r>
          </a:p>
          <a:p>
            <a:endParaRPr lang="en-US" dirty="0">
              <a:latin typeface="Calibri" panose="020F0502020204030204" pitchFamily="34" charset="0"/>
            </a:endParaRPr>
          </a:p>
          <a:p>
            <a:r>
              <a:rPr lang="en-US" sz="1600" b="1" dirty="0" smtClean="0">
                <a:latin typeface="Calibri" panose="020F0502020204030204" pitchFamily="34" charset="0"/>
              </a:rPr>
              <a:t>For example:</a:t>
            </a:r>
          </a:p>
          <a:p>
            <a:endParaRPr lang="en-US" dirty="0" smtClean="0">
              <a:latin typeface="Calibri" panose="020F0502020204030204" pitchFamily="34" charset="0"/>
            </a:endParaRPr>
          </a:p>
          <a:p>
            <a:pPr marL="373062" indent="-285750">
              <a:buFont typeface="Wingdings" panose="05000000000000000000" pitchFamily="2" charset="2"/>
              <a:buChar char="v"/>
            </a:pPr>
            <a:r>
              <a:rPr lang="en-US" dirty="0" smtClean="0">
                <a:latin typeface="Calibri" panose="020F0502020204030204" pitchFamily="34" charset="0"/>
              </a:rPr>
              <a:t>Burnable:</a:t>
            </a:r>
          </a:p>
          <a:p>
            <a:pPr marL="373062" indent="-285750">
              <a:buFont typeface="Wingdings" panose="05000000000000000000" pitchFamily="2" charset="2"/>
              <a:buChar char="v"/>
            </a:pPr>
            <a:r>
              <a:rPr lang="en-US" dirty="0" smtClean="0">
                <a:latin typeface="Calibri" panose="020F0502020204030204" pitchFamily="34" charset="0"/>
              </a:rPr>
              <a:t>Paper, plastics, packages</a:t>
            </a:r>
          </a:p>
          <a:p>
            <a:pPr marL="373062" indent="-285750">
              <a:buFont typeface="Wingdings" panose="05000000000000000000" pitchFamily="2" charset="2"/>
              <a:buChar char="v"/>
            </a:pPr>
            <a:endParaRPr lang="en-US" sz="800" dirty="0" smtClean="0">
              <a:latin typeface="Calibri" panose="020F0502020204030204" pitchFamily="34" charset="0"/>
            </a:endParaRPr>
          </a:p>
          <a:p>
            <a:pPr marL="373062" indent="-285750">
              <a:buFont typeface="Wingdings" panose="05000000000000000000" pitchFamily="2" charset="2"/>
              <a:buChar char="v"/>
            </a:pPr>
            <a:r>
              <a:rPr lang="en-US" dirty="0" smtClean="0">
                <a:latin typeface="Calibri" panose="020F0502020204030204" pitchFamily="34" charset="0"/>
              </a:rPr>
              <a:t>Biodegradable </a:t>
            </a:r>
          </a:p>
          <a:p>
            <a:pPr marL="373062" indent="-285750">
              <a:buFont typeface="Wingdings" panose="05000000000000000000" pitchFamily="2" charset="2"/>
              <a:buChar char="v"/>
            </a:pPr>
            <a:r>
              <a:rPr lang="en-US" dirty="0" smtClean="0">
                <a:latin typeface="Calibri" panose="020F0502020204030204" pitchFamily="34" charset="0"/>
              </a:rPr>
              <a:t>Food waste </a:t>
            </a:r>
          </a:p>
          <a:p>
            <a:pPr marL="373062" indent="-285750">
              <a:buFont typeface="Wingdings" panose="05000000000000000000" pitchFamily="2" charset="2"/>
              <a:buChar char="v"/>
            </a:pPr>
            <a:endParaRPr lang="fi-FI" sz="800" dirty="0">
              <a:latin typeface="Calibri" panose="020F0502020204030204" pitchFamily="34" charset="0"/>
            </a:endParaRPr>
          </a:p>
          <a:p>
            <a:pPr marL="373062" indent="-285750">
              <a:buFont typeface="Wingdings" panose="05000000000000000000" pitchFamily="2" charset="2"/>
              <a:buChar char="v"/>
            </a:pPr>
            <a:r>
              <a:rPr lang="en-US" dirty="0" smtClean="0">
                <a:latin typeface="Calibri" panose="020F0502020204030204" pitchFamily="34" charset="0"/>
              </a:rPr>
              <a:t>Cardboard</a:t>
            </a:r>
          </a:p>
          <a:p>
            <a:pPr marL="373062" indent="-285750">
              <a:buFont typeface="Wingdings" panose="05000000000000000000" pitchFamily="2" charset="2"/>
              <a:buChar char="v"/>
            </a:pPr>
            <a:endParaRPr lang="fi-FI" sz="800" dirty="0">
              <a:latin typeface="Calibri" panose="020F0502020204030204" pitchFamily="34" charset="0"/>
            </a:endParaRPr>
          </a:p>
          <a:p>
            <a:pPr marL="373062" indent="-285750">
              <a:buFont typeface="Wingdings" panose="05000000000000000000" pitchFamily="2" charset="2"/>
              <a:buChar char="v"/>
            </a:pPr>
            <a:r>
              <a:rPr lang="en-US" dirty="0" smtClean="0">
                <a:latin typeface="Calibri" panose="020F0502020204030204" pitchFamily="34" charset="0"/>
              </a:rPr>
              <a:t>Plastics</a:t>
            </a:r>
          </a:p>
          <a:p>
            <a:pPr marL="373062" indent="-285750">
              <a:buFont typeface="Wingdings" panose="05000000000000000000" pitchFamily="2" charset="2"/>
              <a:buChar char="v"/>
            </a:pPr>
            <a:endParaRPr lang="fi-FI" sz="800" dirty="0">
              <a:latin typeface="Calibri" panose="020F0502020204030204" pitchFamily="34" charset="0"/>
            </a:endParaRPr>
          </a:p>
          <a:p>
            <a:pPr marL="373062" indent="-285750">
              <a:buFont typeface="Wingdings" panose="05000000000000000000" pitchFamily="2" charset="2"/>
              <a:buChar char="v"/>
            </a:pPr>
            <a:r>
              <a:rPr lang="en-US" dirty="0" smtClean="0">
                <a:latin typeface="Calibri" panose="020F0502020204030204" pitchFamily="34" charset="0"/>
              </a:rPr>
              <a:t>Metal, brass </a:t>
            </a:r>
            <a:r>
              <a:rPr lang="en-US" dirty="0" smtClean="0">
                <a:solidFill>
                  <a:schemeClr val="tx1"/>
                </a:solidFill>
                <a:latin typeface="Calibri" panose="020F0502020204030204" pitchFamily="34" charset="0"/>
              </a:rPr>
              <a:t>cartridges</a:t>
            </a:r>
          </a:p>
          <a:p>
            <a:pPr marL="373062" indent="-285750">
              <a:buFont typeface="Wingdings" panose="05000000000000000000" pitchFamily="2" charset="2"/>
              <a:buChar char="v"/>
            </a:pPr>
            <a:endParaRPr lang="fi-FI" sz="800" dirty="0">
              <a:latin typeface="Calibri" panose="020F0502020204030204" pitchFamily="34" charset="0"/>
            </a:endParaRPr>
          </a:p>
          <a:p>
            <a:pPr marL="373062" indent="-285750">
              <a:buFont typeface="Wingdings" panose="05000000000000000000" pitchFamily="2" charset="2"/>
              <a:buChar char="v"/>
            </a:pPr>
            <a:r>
              <a:rPr lang="en-US" dirty="0" smtClean="0">
                <a:latin typeface="Calibri" panose="020F0502020204030204" pitchFamily="34" charset="0"/>
              </a:rPr>
              <a:t>Latrine</a:t>
            </a:r>
          </a:p>
          <a:p>
            <a:pPr marL="373062" indent="-285750">
              <a:buFont typeface="Wingdings" panose="05000000000000000000" pitchFamily="2" charset="2"/>
              <a:buChar char="v"/>
            </a:pPr>
            <a:endParaRPr lang="fi-FI" sz="800" dirty="0" smtClean="0">
              <a:latin typeface="Calibri" panose="020F0502020204030204" pitchFamily="34" charset="0"/>
            </a:endParaRPr>
          </a:p>
          <a:p>
            <a:pPr marL="373062" indent="-285750">
              <a:buFont typeface="Wingdings" panose="05000000000000000000" pitchFamily="2" charset="2"/>
              <a:buChar char="v"/>
            </a:pPr>
            <a:r>
              <a:rPr lang="en-US" dirty="0" smtClean="0">
                <a:latin typeface="Calibri" panose="020F0502020204030204" pitchFamily="34" charset="0"/>
              </a:rPr>
              <a:t>Hazardous waste</a:t>
            </a:r>
            <a:endParaRPr lang="fi-FI" dirty="0">
              <a:latin typeface="Calibri" panose="020F0502020204030204" pitchFamily="34" charset="0"/>
            </a:endParaRPr>
          </a:p>
          <a:p>
            <a:endParaRPr lang="fi-FI" dirty="0">
              <a:latin typeface="Calibri" panose="020F0502020204030204" pitchFamily="34" charset="0"/>
            </a:endParaRPr>
          </a:p>
        </p:txBody>
      </p:sp>
      <p:pic>
        <p:nvPicPr>
          <p:cNvPr id="1026" name="Picture 2" descr="I:\KUVIA\Jätehuolto_Säkylä\esterat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804" y="8898192"/>
            <a:ext cx="5100638" cy="2553644"/>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9;p21"/>
          <p:cNvSpPr txBox="1"/>
          <p:nvPr/>
        </p:nvSpPr>
        <p:spPr>
          <a:xfrm>
            <a:off x="441099" y="195747"/>
            <a:ext cx="378697" cy="30875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latin typeface="Calibri" panose="020F0502020204030204" pitchFamily="34" charset="0"/>
              </a:rPr>
              <a:t>4</a:t>
            </a:r>
            <a:endParaRPr lang="en-US" sz="11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480062" y="512657"/>
            <a:ext cx="8641125" cy="2133600"/>
          </a:xfrm>
          <a:prstGeom prst="rect">
            <a:avLst/>
          </a:prstGeom>
        </p:spPr>
        <p:txBody>
          <a:bodyPr spcFirstLastPara="1" wrap="square" lIns="128000" tIns="64000" rIns="128000" bIns="64000" anchor="ctr" anchorCtr="0">
            <a:noAutofit/>
          </a:bodyPr>
          <a:lstStyle/>
          <a:p>
            <a:pPr marL="0" lvl="0" indent="0" rtl="0">
              <a:spcBef>
                <a:spcPts val="0"/>
              </a:spcBef>
              <a:spcAft>
                <a:spcPts val="0"/>
              </a:spcAft>
              <a:buNone/>
            </a:pPr>
            <a:r>
              <a:rPr lang="en-US" dirty="0" smtClean="0">
                <a:latin typeface="Calibri" panose="020F0502020204030204" pitchFamily="34" charset="0"/>
                <a:ea typeface="Arial"/>
                <a:cs typeface="Arial"/>
                <a:sym typeface="Arial"/>
              </a:rPr>
              <a:t>NOTES</a:t>
            </a:r>
            <a:r>
              <a:rPr lang="en-US" dirty="0">
                <a:latin typeface="Calibri" panose="020F0502020204030204" pitchFamily="34" charset="0"/>
              </a:rPr>
              <a:t/>
            </a:r>
            <a:br>
              <a:rPr lang="en-US" dirty="0">
                <a:latin typeface="Calibri" panose="020F0502020204030204" pitchFamily="34" charset="0"/>
              </a:rPr>
            </a:br>
            <a:r>
              <a:rPr lang="en-US" sz="2400" dirty="0">
                <a:highlight>
                  <a:srgbClr val="FFFF00"/>
                </a:highlight>
                <a:latin typeface="Calibri" panose="020F0502020204030204" pitchFamily="34" charset="0"/>
              </a:rPr>
              <a:t>(Insert specific information, local routines and instructions)</a:t>
            </a:r>
            <a:endParaRPr sz="2400" dirty="0">
              <a:highlight>
                <a:srgbClr val="FFFF00"/>
              </a:highlight>
              <a:latin typeface="Calibri" panose="020F0502020204030204" pitchFamily="34" charset="0"/>
            </a:endParaRPr>
          </a:p>
        </p:txBody>
      </p:sp>
      <p:sp>
        <p:nvSpPr>
          <p:cNvPr id="148" name="Google Shape;148;p18"/>
          <p:cNvSpPr txBox="1"/>
          <p:nvPr/>
        </p:nvSpPr>
        <p:spPr>
          <a:xfrm>
            <a:off x="819806" y="2837792"/>
            <a:ext cx="7614746" cy="541910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b="1" dirty="0" smtClean="0">
                <a:latin typeface="Calibri" panose="020F0502020204030204" pitchFamily="34" charset="0"/>
              </a:rPr>
              <a:t>Your own notes</a:t>
            </a:r>
            <a:r>
              <a:rPr lang="fi-FI" dirty="0" smtClean="0">
                <a:latin typeface="Calibri" panose="020F0502020204030204" pitchFamily="34" charset="0"/>
              </a:rPr>
              <a:t>:</a:t>
            </a:r>
          </a:p>
          <a:p>
            <a:pPr marL="0" lvl="0" indent="0">
              <a:spcBef>
                <a:spcPts val="0"/>
              </a:spcBef>
              <a:spcAft>
                <a:spcPts val="0"/>
              </a:spcAft>
              <a:buNone/>
            </a:pPr>
            <a:endParaRPr dirty="0">
              <a:latin typeface="Calibri" panose="020F0502020204030204" pitchFamily="34" charset="0"/>
            </a:endParaRPr>
          </a:p>
          <a:p>
            <a:pPr marL="0" lvl="0" indent="0">
              <a:spcBef>
                <a:spcPts val="0"/>
              </a:spcBef>
              <a:spcAft>
                <a:spcPts val="0"/>
              </a:spcAft>
              <a:buNone/>
            </a:pPr>
            <a:endParaRPr dirty="0">
              <a:latin typeface="Calibri" panose="020F0502020204030204" pitchFamily="34" charset="0"/>
            </a:endParaRPr>
          </a:p>
          <a:p>
            <a:pPr marL="0" lvl="0" indent="0" rtl="0">
              <a:spcBef>
                <a:spcPts val="0"/>
              </a:spcBef>
              <a:spcAft>
                <a:spcPts val="0"/>
              </a:spcAft>
              <a:buNone/>
            </a:pPr>
            <a:endParaRPr dirty="0">
              <a:latin typeface="Calibri" panose="020F0502020204030204" pitchFamily="34" charset="0"/>
            </a:endParaRPr>
          </a:p>
          <a:p>
            <a:pPr marL="0" lvl="0" indent="0" rtl="0">
              <a:spcBef>
                <a:spcPts val="0"/>
              </a:spcBef>
              <a:spcAft>
                <a:spcPts val="0"/>
              </a:spcAft>
              <a:buNone/>
            </a:pPr>
            <a:endParaRPr dirty="0">
              <a:latin typeface="Calibri" panose="020F0502020204030204" pitchFamily="34" charset="0"/>
            </a:endParaRPr>
          </a:p>
          <a:p>
            <a:pPr marL="0" lvl="0" indent="0" rtl="0">
              <a:spcBef>
                <a:spcPts val="0"/>
              </a:spcBef>
              <a:spcAft>
                <a:spcPts val="0"/>
              </a:spcAft>
              <a:buNone/>
            </a:pPr>
            <a:r>
              <a:rPr lang="en-US" dirty="0">
                <a:latin typeface="Calibri" panose="020F0502020204030204" pitchFamily="34" charset="0"/>
              </a:rPr>
              <a:t/>
            </a:r>
            <a:br>
              <a:rPr lang="en-US" dirty="0">
                <a:latin typeface="Calibri" panose="020F0502020204030204" pitchFamily="34" charset="0"/>
              </a:rPr>
            </a:br>
            <a:endParaRPr dirty="0">
              <a:latin typeface="Calibri" panose="020F0502020204030204" pitchFamily="34" charset="0"/>
            </a:endParaRPr>
          </a:p>
        </p:txBody>
      </p:sp>
      <p:sp>
        <p:nvSpPr>
          <p:cNvPr id="6" name="Google Shape;192;p23"/>
          <p:cNvSpPr txBox="1">
            <a:spLocks noGrp="1"/>
          </p:cNvSpPr>
          <p:nvPr>
            <p:ph type="body" idx="1"/>
          </p:nvPr>
        </p:nvSpPr>
        <p:spPr>
          <a:xfrm>
            <a:off x="819806" y="8475260"/>
            <a:ext cx="7614745" cy="3821372"/>
          </a:xfrm>
          <a:prstGeom prst="rect">
            <a:avLst/>
          </a:prstGeom>
          <a:ln w="19050" cap="flat" cmpd="sng">
            <a:solidFill>
              <a:srgbClr val="000000"/>
            </a:solidFill>
            <a:prstDash val="solid"/>
            <a:round/>
            <a:headEnd type="none" w="sm" len="sm"/>
            <a:tailEnd type="none" w="sm" len="sm"/>
          </a:ln>
        </p:spPr>
        <p:txBody>
          <a:bodyPr spcFirstLastPara="1" wrap="square" lIns="128000" tIns="64000" rIns="128000" bIns="64000" anchor="t" anchorCtr="0">
            <a:noAutofit/>
          </a:bodyPr>
          <a:lstStyle/>
          <a:p>
            <a:pPr marL="0" lvl="0" indent="0" rtl="0">
              <a:lnSpc>
                <a:spcPct val="115000"/>
              </a:lnSpc>
              <a:spcBef>
                <a:spcPts val="0"/>
              </a:spcBef>
              <a:spcAft>
                <a:spcPts val="0"/>
              </a:spcAft>
              <a:buClr>
                <a:schemeClr val="dk1"/>
              </a:buClr>
              <a:buSzPts val="1100"/>
              <a:buFont typeface="Arial"/>
              <a:buNone/>
            </a:pPr>
            <a:r>
              <a:rPr lang="en-US" sz="1400" b="1" dirty="0" smtClean="0">
                <a:latin typeface="Calibri" panose="020F0502020204030204" pitchFamily="34" charset="0"/>
                <a:ea typeface="Arial"/>
                <a:cs typeface="Arial"/>
                <a:sym typeface="Arial"/>
              </a:rPr>
              <a:t>Insert special </a:t>
            </a:r>
            <a:r>
              <a:rPr lang="en-US" sz="1400" b="1" dirty="0" smtClean="0">
                <a:solidFill>
                  <a:schemeClr val="tx1"/>
                </a:solidFill>
                <a:latin typeface="Calibri" panose="020F0502020204030204" pitchFamily="34" charset="0"/>
                <a:ea typeface="Arial"/>
                <a:cs typeface="Arial"/>
                <a:sym typeface="Arial"/>
              </a:rPr>
              <a:t>maps, graphics, etc.</a:t>
            </a: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800"/>
              </a:spcAft>
              <a:buNone/>
            </a:pPr>
            <a:endParaRPr sz="1100" dirty="0">
              <a:latin typeface="Calibri" panose="020F0502020204030204" pitchFamily="34" charset="0"/>
            </a:endParaRPr>
          </a:p>
        </p:txBody>
      </p:sp>
      <p:sp>
        <p:nvSpPr>
          <p:cNvPr id="8" name="Google Shape;169;p21"/>
          <p:cNvSpPr txBox="1"/>
          <p:nvPr/>
        </p:nvSpPr>
        <p:spPr>
          <a:xfrm>
            <a:off x="441099" y="195747"/>
            <a:ext cx="378697" cy="30875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latin typeface="Calibri" panose="020F0502020204030204" pitchFamily="34" charset="0"/>
              </a:rPr>
              <a:t>5</a:t>
            </a:r>
            <a:endParaRPr lang="en-US" sz="11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480062" y="512657"/>
            <a:ext cx="8641125" cy="2133600"/>
          </a:xfrm>
          <a:prstGeom prst="rect">
            <a:avLst/>
          </a:prstGeom>
        </p:spPr>
        <p:txBody>
          <a:bodyPr spcFirstLastPara="1" wrap="square" lIns="128000" tIns="64000" rIns="128000" bIns="64000" anchor="ctr" anchorCtr="0">
            <a:noAutofit/>
          </a:bodyPr>
          <a:lstStyle/>
          <a:p>
            <a:pPr marL="0" lvl="0" indent="0" rtl="0">
              <a:spcBef>
                <a:spcPts val="0"/>
              </a:spcBef>
              <a:spcAft>
                <a:spcPts val="0"/>
              </a:spcAft>
              <a:buNone/>
            </a:pPr>
            <a:r>
              <a:rPr lang="en-US">
                <a:latin typeface="Calibri" panose="020F0502020204030204" pitchFamily="34" charset="0"/>
                <a:ea typeface="Arial"/>
                <a:cs typeface="Arial"/>
                <a:sym typeface="Arial"/>
              </a:rPr>
              <a:t>BLANK PAGE</a:t>
            </a:r>
            <a:r>
              <a:rPr lang="en-US">
                <a:latin typeface="Calibri" panose="020F0502020204030204" pitchFamily="34" charset="0"/>
              </a:rPr>
              <a:t/>
            </a:r>
            <a:br>
              <a:rPr lang="en-US">
                <a:latin typeface="Calibri" panose="020F0502020204030204" pitchFamily="34" charset="0"/>
              </a:rPr>
            </a:br>
            <a:r>
              <a:rPr lang="en-US" sz="2400">
                <a:highlight>
                  <a:srgbClr val="FFFF00"/>
                </a:highlight>
                <a:latin typeface="Calibri" panose="020F0502020204030204" pitchFamily="34" charset="0"/>
              </a:rPr>
              <a:t>(Insert specific information, local routines and instructions)</a:t>
            </a:r>
            <a:endParaRPr sz="2400">
              <a:highlight>
                <a:srgbClr val="FFFF00"/>
              </a:highlight>
              <a:latin typeface="Calibri" panose="020F0502020204030204" pitchFamily="34" charset="0"/>
            </a:endParaRPr>
          </a:p>
        </p:txBody>
      </p:sp>
      <p:sp>
        <p:nvSpPr>
          <p:cNvPr id="155" name="Google Shape;155;p19"/>
          <p:cNvSpPr txBox="1"/>
          <p:nvPr/>
        </p:nvSpPr>
        <p:spPr>
          <a:xfrm>
            <a:off x="945930" y="2727435"/>
            <a:ext cx="7772400" cy="108782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US" sz="1800" dirty="0">
                <a:latin typeface="Calibri" panose="020F0502020204030204" pitchFamily="34" charset="0"/>
              </a:rPr>
              <a:t>Use this Blank Page for </a:t>
            </a:r>
            <a:r>
              <a:rPr lang="en-US" sz="1800" dirty="0" smtClean="0">
                <a:solidFill>
                  <a:schemeClr val="tx1"/>
                </a:solidFill>
                <a:latin typeface="Calibri" panose="020F0502020204030204" pitchFamily="34" charset="0"/>
              </a:rPr>
              <a:t>any important issues </a:t>
            </a:r>
            <a:r>
              <a:rPr lang="en-US" sz="1800" dirty="0">
                <a:solidFill>
                  <a:schemeClr val="tx1"/>
                </a:solidFill>
                <a:latin typeface="Calibri" panose="020F0502020204030204" pitchFamily="34" charset="0"/>
              </a:rPr>
              <a:t>you </a:t>
            </a:r>
            <a:r>
              <a:rPr lang="en-US" sz="1800" dirty="0" smtClean="0">
                <a:solidFill>
                  <a:schemeClr val="tx1"/>
                </a:solidFill>
                <a:latin typeface="Calibri" panose="020F0502020204030204" pitchFamily="34" charset="0"/>
              </a:rPr>
              <a:t>need to emphasize. </a:t>
            </a:r>
            <a:r>
              <a:rPr lang="en-US" sz="1800" dirty="0" smtClean="0">
                <a:latin typeface="Calibri" panose="020F0502020204030204" pitchFamily="34" charset="0"/>
              </a:rPr>
              <a:t>There are some topics and issues you may want to bring up in slides 9 and 10.</a:t>
            </a:r>
            <a:endParaRPr lang="en-US" sz="1800" dirty="0">
              <a:latin typeface="Calibri" panose="020F0502020204030204" pitchFamily="34" charset="0"/>
            </a:endParaRPr>
          </a:p>
        </p:txBody>
      </p:sp>
      <p:sp>
        <p:nvSpPr>
          <p:cNvPr id="6" name="Google Shape;155;p19"/>
          <p:cNvSpPr txBox="1"/>
          <p:nvPr/>
        </p:nvSpPr>
        <p:spPr>
          <a:xfrm>
            <a:off x="912340" y="8907517"/>
            <a:ext cx="7805990" cy="2596055"/>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US" sz="1600" b="1" dirty="0">
                <a:latin typeface="Calibri" panose="020F0502020204030204" pitchFamily="34" charset="0"/>
              </a:rPr>
              <a:t>Blank page for important issues</a:t>
            </a:r>
            <a:endParaRPr lang="en-US" sz="1600" dirty="0">
              <a:latin typeface="Calibri" panose="020F0502020204030204" pitchFamily="34" charset="0"/>
            </a:endParaRPr>
          </a:p>
          <a:p>
            <a:pPr marL="0" lvl="0" indent="0" rtl="0">
              <a:spcBef>
                <a:spcPts val="0"/>
              </a:spcBef>
              <a:spcAft>
                <a:spcPts val="0"/>
              </a:spcAft>
              <a:buNone/>
            </a:pPr>
            <a:endParaRPr dirty="0" smtClean="0">
              <a:latin typeface="Calibri" panose="020F0502020204030204" pitchFamily="34" charset="0"/>
            </a:endParaRPr>
          </a:p>
          <a:p>
            <a:pPr marL="0" lvl="0" indent="0" rtl="0">
              <a:spcBef>
                <a:spcPts val="0"/>
              </a:spcBef>
              <a:spcAft>
                <a:spcPts val="0"/>
              </a:spcAft>
              <a:buNone/>
            </a:pPr>
            <a:r>
              <a:rPr lang="en-US" dirty="0">
                <a:latin typeface="Calibri" panose="020F0502020204030204" pitchFamily="34" charset="0"/>
              </a:rPr>
              <a:t/>
            </a:r>
            <a:br>
              <a:rPr lang="en-US" dirty="0">
                <a:latin typeface="Calibri" panose="020F0502020204030204" pitchFamily="34" charset="0"/>
              </a:rPr>
            </a:br>
            <a:endParaRPr dirty="0">
              <a:latin typeface="Calibri" panose="020F0502020204030204" pitchFamily="34" charset="0"/>
            </a:endParaRPr>
          </a:p>
        </p:txBody>
      </p:sp>
      <p:sp>
        <p:nvSpPr>
          <p:cNvPr id="7" name="Google Shape;155;p19"/>
          <p:cNvSpPr txBox="1"/>
          <p:nvPr/>
        </p:nvSpPr>
        <p:spPr>
          <a:xfrm>
            <a:off x="912338" y="6006663"/>
            <a:ext cx="7805992" cy="2475186"/>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t" anchorCtr="0">
            <a:noAutofit/>
          </a:bodyPr>
          <a:lstStyle/>
          <a:p>
            <a:pPr lvl="0"/>
            <a:r>
              <a:rPr lang="en-US" sz="1600" b="1" dirty="0" smtClean="0">
                <a:latin typeface="Calibri" panose="020F0502020204030204" pitchFamily="34" charset="0"/>
              </a:rPr>
              <a:t>Blank page for important issues</a:t>
            </a:r>
            <a:endParaRPr lang="en-US" sz="1600" dirty="0">
              <a:latin typeface="Calibri" panose="020F0502020204030204" pitchFamily="34" charset="0"/>
            </a:endParaRPr>
          </a:p>
          <a:p>
            <a:pPr marL="0" lvl="0" indent="0" rtl="0">
              <a:spcBef>
                <a:spcPts val="0"/>
              </a:spcBef>
              <a:spcAft>
                <a:spcPts val="0"/>
              </a:spcAft>
              <a:buNone/>
            </a:pPr>
            <a:endParaRPr dirty="0" smtClean="0">
              <a:latin typeface="Calibri" panose="020F0502020204030204" pitchFamily="34" charset="0"/>
            </a:endParaRPr>
          </a:p>
          <a:p>
            <a:pPr marL="0" lvl="0" indent="0" rtl="0">
              <a:spcBef>
                <a:spcPts val="0"/>
              </a:spcBef>
              <a:spcAft>
                <a:spcPts val="0"/>
              </a:spcAft>
              <a:buNone/>
            </a:pPr>
            <a:r>
              <a:rPr lang="en-US" dirty="0">
                <a:latin typeface="Calibri" panose="020F0502020204030204" pitchFamily="34" charset="0"/>
              </a:rPr>
              <a:t/>
            </a:r>
            <a:br>
              <a:rPr lang="en-US" dirty="0">
                <a:latin typeface="Calibri" panose="020F0502020204030204" pitchFamily="34" charset="0"/>
              </a:rPr>
            </a:br>
            <a:endParaRPr dirty="0">
              <a:latin typeface="Calibri" panose="020F0502020204030204" pitchFamily="34" charset="0"/>
            </a:endParaRPr>
          </a:p>
        </p:txBody>
      </p:sp>
      <p:sp>
        <p:nvSpPr>
          <p:cNvPr id="8" name="Google Shape;155;p19"/>
          <p:cNvSpPr txBox="1"/>
          <p:nvPr/>
        </p:nvSpPr>
        <p:spPr>
          <a:xfrm>
            <a:off x="930164" y="4327635"/>
            <a:ext cx="7772400" cy="123759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US" sz="1600" b="1" dirty="0">
                <a:latin typeface="Calibri" panose="020F0502020204030204" pitchFamily="34" charset="0"/>
              </a:rPr>
              <a:t>Blank page for important issues</a:t>
            </a:r>
            <a:endParaRPr lang="en-US" sz="1600" dirty="0">
              <a:latin typeface="Calibri" panose="020F0502020204030204" pitchFamily="34" charset="0"/>
            </a:endParaRPr>
          </a:p>
          <a:p>
            <a:pPr lvl="0"/>
            <a:endParaRPr lang="fi-FI" dirty="0">
              <a:latin typeface="Calibri" panose="020F0502020204030204" pitchFamily="34" charset="0"/>
            </a:endParaRPr>
          </a:p>
        </p:txBody>
      </p:sp>
      <p:sp>
        <p:nvSpPr>
          <p:cNvPr id="10" name="Google Shape;169;p21"/>
          <p:cNvSpPr txBox="1"/>
          <p:nvPr/>
        </p:nvSpPr>
        <p:spPr>
          <a:xfrm>
            <a:off x="441099" y="195747"/>
            <a:ext cx="378697" cy="30875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latin typeface="Calibri" panose="020F0502020204030204" pitchFamily="34" charset="0"/>
              </a:rPr>
              <a:t>6</a:t>
            </a:r>
            <a:endParaRPr lang="en-US" sz="11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480062" y="512657"/>
            <a:ext cx="8641125" cy="2133600"/>
          </a:xfrm>
          <a:prstGeom prst="rect">
            <a:avLst/>
          </a:prstGeom>
        </p:spPr>
        <p:txBody>
          <a:bodyPr spcFirstLastPara="1" wrap="square" lIns="128000" tIns="64000" rIns="128000" bIns="64000" anchor="ctr" anchorCtr="0">
            <a:noAutofit/>
          </a:bodyPr>
          <a:lstStyle/>
          <a:p>
            <a:pPr marL="0" lvl="0" indent="0">
              <a:spcBef>
                <a:spcPts val="0"/>
              </a:spcBef>
              <a:spcAft>
                <a:spcPts val="0"/>
              </a:spcAft>
              <a:buNone/>
            </a:pPr>
            <a:r>
              <a:rPr lang="en-US" sz="6000" dirty="0">
                <a:latin typeface="Calibri" panose="020F0502020204030204" pitchFamily="34" charset="0"/>
                <a:ea typeface="Arial"/>
                <a:cs typeface="Arial"/>
                <a:sym typeface="Arial"/>
              </a:rPr>
              <a:t>IMPORTANT CONTACTS</a:t>
            </a:r>
            <a:r>
              <a:rPr lang="en-US" dirty="0">
                <a:latin typeface="Calibri" panose="020F0502020204030204" pitchFamily="34" charset="0"/>
              </a:rPr>
              <a:t/>
            </a:r>
            <a:br>
              <a:rPr lang="en-US" dirty="0">
                <a:latin typeface="Calibri" panose="020F0502020204030204" pitchFamily="34" charset="0"/>
              </a:rPr>
            </a:br>
            <a:r>
              <a:rPr lang="en-US" sz="2400" dirty="0">
                <a:highlight>
                  <a:srgbClr val="FFFF00"/>
                </a:highlight>
                <a:latin typeface="Calibri" panose="020F0502020204030204" pitchFamily="34" charset="0"/>
              </a:rPr>
              <a:t>(Insert important contact information, call signs, frequencies </a:t>
            </a:r>
            <a:r>
              <a:rPr lang="en-US" sz="2400" dirty="0" smtClean="0">
                <a:highlight>
                  <a:srgbClr val="FFFF00"/>
                </a:highlight>
                <a:latin typeface="Calibri" panose="020F0502020204030204" pitchFamily="34" charset="0"/>
              </a:rPr>
              <a:t>etc</a:t>
            </a:r>
            <a:r>
              <a:rPr lang="en-US" sz="2400" dirty="0" smtClean="0">
                <a:solidFill>
                  <a:srgbClr val="FF0000"/>
                </a:solidFill>
                <a:highlight>
                  <a:srgbClr val="FFFF00"/>
                </a:highlight>
                <a:latin typeface="Calibri" panose="020F0502020204030204" pitchFamily="34" charset="0"/>
              </a:rPr>
              <a:t>.</a:t>
            </a:r>
            <a:r>
              <a:rPr lang="en-US" sz="2400" dirty="0" smtClean="0">
                <a:highlight>
                  <a:srgbClr val="FFFF00"/>
                </a:highlight>
                <a:latin typeface="Calibri" panose="020F0502020204030204" pitchFamily="34" charset="0"/>
              </a:rPr>
              <a:t>)</a:t>
            </a:r>
            <a:endParaRPr sz="2400" dirty="0">
              <a:highlight>
                <a:srgbClr val="FFFF00"/>
              </a:highlight>
              <a:latin typeface="Calibri" panose="020F0502020204030204" pitchFamily="34" charset="0"/>
            </a:endParaRPr>
          </a:p>
        </p:txBody>
      </p:sp>
      <p:sp>
        <p:nvSpPr>
          <p:cNvPr id="192" name="Google Shape;192;p23"/>
          <p:cNvSpPr txBox="1">
            <a:spLocks noGrp="1"/>
          </p:cNvSpPr>
          <p:nvPr>
            <p:ph type="body" idx="1"/>
          </p:nvPr>
        </p:nvSpPr>
        <p:spPr>
          <a:xfrm>
            <a:off x="551494" y="2987033"/>
            <a:ext cx="8569575" cy="2893200"/>
          </a:xfrm>
          <a:prstGeom prst="rect">
            <a:avLst/>
          </a:prstGeom>
          <a:ln w="19050" cap="flat" cmpd="sng">
            <a:solidFill>
              <a:srgbClr val="000000"/>
            </a:solidFill>
            <a:prstDash val="solid"/>
            <a:round/>
            <a:headEnd type="none" w="sm" len="sm"/>
            <a:tailEnd type="none" w="sm" len="sm"/>
          </a:ln>
        </p:spPr>
        <p:txBody>
          <a:bodyPr spcFirstLastPara="1" wrap="square" lIns="128000" tIns="64000" rIns="128000" bIns="64000" anchor="t" anchorCtr="0">
            <a:noAutofit/>
          </a:bodyPr>
          <a:lstStyle/>
          <a:p>
            <a:pPr marL="0" lvl="0" indent="0" rtl="0">
              <a:lnSpc>
                <a:spcPct val="115000"/>
              </a:lnSpc>
              <a:spcBef>
                <a:spcPts val="0"/>
              </a:spcBef>
              <a:spcAft>
                <a:spcPts val="0"/>
              </a:spcAft>
              <a:buClr>
                <a:schemeClr val="dk1"/>
              </a:buClr>
              <a:buSzPts val="1100"/>
              <a:buFont typeface="Arial"/>
              <a:buNone/>
            </a:pPr>
            <a:r>
              <a:rPr lang="en-US" sz="1100" dirty="0">
                <a:latin typeface="Calibri" panose="020F0502020204030204" pitchFamily="34" charset="0"/>
                <a:ea typeface="Arial"/>
                <a:cs typeface="Arial"/>
                <a:sym typeface="Arial"/>
              </a:rPr>
              <a:t>		 				</a:t>
            </a:r>
            <a:endParaRPr sz="1100" dirty="0">
              <a:latin typeface="Calibri" panose="020F0502020204030204" pitchFamily="34" charset="0"/>
              <a:ea typeface="Arial"/>
              <a:cs typeface="Arial"/>
              <a:sym typeface="Arial"/>
            </a:endParaRPr>
          </a:p>
          <a:p>
            <a:pPr marL="0" lvl="0" indent="0" algn="ctr" rtl="0">
              <a:lnSpc>
                <a:spcPct val="107916"/>
              </a:lnSpc>
              <a:spcBef>
                <a:spcPts val="0"/>
              </a:spcBef>
              <a:spcAft>
                <a:spcPts val="0"/>
              </a:spcAft>
              <a:buClr>
                <a:schemeClr val="dk1"/>
              </a:buClr>
              <a:buSzPts val="1100"/>
              <a:buFont typeface="Arial"/>
              <a:buNone/>
            </a:pPr>
            <a:r>
              <a:rPr lang="en-US" sz="1400" b="1" dirty="0">
                <a:latin typeface="Calibri" panose="020F0502020204030204" pitchFamily="34" charset="0"/>
                <a:ea typeface="Arial"/>
                <a:cs typeface="Arial"/>
                <a:sym typeface="Arial"/>
              </a:rPr>
              <a:t>Contacts </a:t>
            </a:r>
            <a:r>
              <a:rPr lang="en-US" sz="1100" dirty="0">
                <a:latin typeface="Calibri" panose="020F0502020204030204" pitchFamily="34" charset="0"/>
                <a:ea typeface="Arial"/>
                <a:cs typeface="Arial"/>
                <a:sym typeface="Arial"/>
              </a:rPr>
              <a:t>	</a:t>
            </a:r>
            <a:endParaRPr sz="1100" dirty="0">
              <a:latin typeface="Calibri" panose="020F0502020204030204" pitchFamily="34" charset="0"/>
              <a:ea typeface="Arial"/>
              <a:cs typeface="Arial"/>
              <a:sym typeface="Arial"/>
            </a:endParaRPr>
          </a:p>
          <a:p>
            <a:pPr marL="457200" lvl="0" indent="-298450" rtl="0">
              <a:lnSpc>
                <a:spcPct val="107916"/>
              </a:lnSpc>
              <a:spcBef>
                <a:spcPts val="800"/>
              </a:spcBef>
              <a:spcAft>
                <a:spcPts val="0"/>
              </a:spcAft>
              <a:buSzPts val="1100"/>
              <a:buFont typeface="Arial"/>
              <a:buChar char="●"/>
            </a:pPr>
            <a:endParaRPr lang="en-US" sz="1100" dirty="0" smtClean="0">
              <a:latin typeface="Calibri" panose="020F0502020204030204" pitchFamily="34" charset="0"/>
              <a:ea typeface="Arial"/>
              <a:cs typeface="Arial"/>
              <a:sym typeface="Arial"/>
            </a:endParaRPr>
          </a:p>
          <a:p>
            <a:pPr marL="457200" lvl="0" indent="-298450" rtl="0">
              <a:lnSpc>
                <a:spcPct val="107916"/>
              </a:lnSpc>
              <a:spcBef>
                <a:spcPts val="0"/>
              </a:spcBef>
              <a:spcAft>
                <a:spcPts val="0"/>
              </a:spcAft>
              <a:buSzPts val="1100"/>
              <a:buFont typeface="Arial"/>
              <a:buChar char="●"/>
            </a:pPr>
            <a:r>
              <a:rPr lang="en-US" sz="1100" dirty="0" smtClean="0">
                <a:latin typeface="Calibri" panose="020F0502020204030204" pitchFamily="34" charset="0"/>
                <a:ea typeface="Arial"/>
                <a:cs typeface="Arial"/>
                <a:sym typeface="Arial"/>
              </a:rPr>
              <a:t>Emergency</a:t>
            </a:r>
          </a:p>
          <a:p>
            <a:pPr indent="-298450">
              <a:lnSpc>
                <a:spcPct val="107916"/>
              </a:lnSpc>
              <a:spcBef>
                <a:spcPts val="0"/>
              </a:spcBef>
              <a:buSzPts val="1100"/>
              <a:buFont typeface="Arial"/>
              <a:buChar char="●"/>
            </a:pPr>
            <a:r>
              <a:rPr lang="en-US" sz="1100" dirty="0">
                <a:latin typeface="Calibri" panose="020F0502020204030204" pitchFamily="34" charset="0"/>
                <a:ea typeface="Arial"/>
                <a:cs typeface="Arial"/>
                <a:sym typeface="Arial"/>
              </a:rPr>
              <a:t>Ambulance</a:t>
            </a:r>
          </a:p>
          <a:p>
            <a:pPr marL="457200" lvl="0" indent="-298450" rtl="0">
              <a:lnSpc>
                <a:spcPct val="107916"/>
              </a:lnSpc>
              <a:spcBef>
                <a:spcPts val="0"/>
              </a:spcBef>
              <a:spcAft>
                <a:spcPts val="0"/>
              </a:spcAft>
              <a:buSzPts val="1100"/>
              <a:buFont typeface="Arial"/>
              <a:buChar char="●"/>
            </a:pPr>
            <a:r>
              <a:rPr lang="en-US" sz="1100" dirty="0" smtClean="0">
                <a:latin typeface="Calibri" panose="020F0502020204030204" pitchFamily="34" charset="0"/>
                <a:ea typeface="Arial"/>
                <a:cs typeface="Arial"/>
                <a:sym typeface="Arial"/>
              </a:rPr>
              <a:t>Fire</a:t>
            </a:r>
            <a:endParaRPr sz="1100" dirty="0">
              <a:latin typeface="Calibri" panose="020F0502020204030204" pitchFamily="34" charset="0"/>
              <a:ea typeface="Arial"/>
              <a:cs typeface="Arial"/>
              <a:sym typeface="Arial"/>
            </a:endParaRPr>
          </a:p>
          <a:p>
            <a:pPr marL="457200" lvl="0" indent="-298450" rtl="0">
              <a:lnSpc>
                <a:spcPct val="107916"/>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Police</a:t>
            </a:r>
            <a:endParaRPr sz="1100" dirty="0">
              <a:latin typeface="Calibri" panose="020F0502020204030204" pitchFamily="34" charset="0"/>
              <a:ea typeface="Arial"/>
              <a:cs typeface="Arial"/>
              <a:sym typeface="Arial"/>
            </a:endParaRPr>
          </a:p>
          <a:p>
            <a:pPr marL="457200" lvl="0" indent="-298450" rtl="0">
              <a:lnSpc>
                <a:spcPct val="107916"/>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MEDEVAC</a:t>
            </a:r>
            <a:endParaRPr sz="1100" dirty="0">
              <a:latin typeface="Calibri" panose="020F0502020204030204" pitchFamily="34" charset="0"/>
              <a:ea typeface="Arial"/>
              <a:cs typeface="Arial"/>
              <a:sym typeface="Arial"/>
            </a:endParaRPr>
          </a:p>
          <a:p>
            <a:pPr marL="457200" lvl="0" indent="-298450" rtl="0">
              <a:lnSpc>
                <a:spcPct val="107916"/>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Range safety</a:t>
            </a:r>
            <a:endParaRPr sz="1100" dirty="0">
              <a:latin typeface="Calibri" panose="020F0502020204030204" pitchFamily="34" charset="0"/>
              <a:ea typeface="Arial"/>
              <a:cs typeface="Arial"/>
              <a:sym typeface="Arial"/>
            </a:endParaRPr>
          </a:p>
          <a:p>
            <a:pPr marL="457200" lvl="0" indent="-298450" rtl="0">
              <a:lnSpc>
                <a:spcPct val="107916"/>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Firing desk</a:t>
            </a:r>
            <a:endParaRPr sz="1100" dirty="0">
              <a:latin typeface="Calibri" panose="020F0502020204030204" pitchFamily="34" charset="0"/>
              <a:ea typeface="Arial"/>
              <a:cs typeface="Arial"/>
              <a:sym typeface="Arial"/>
            </a:endParaRPr>
          </a:p>
          <a:p>
            <a:pPr marL="457200" lvl="0" indent="-298450" rtl="0">
              <a:lnSpc>
                <a:spcPct val="107916"/>
              </a:lnSpc>
              <a:spcBef>
                <a:spcPts val="0"/>
              </a:spcBef>
              <a:spcAft>
                <a:spcPts val="0"/>
              </a:spcAft>
              <a:buSzPts val="1100"/>
              <a:buFont typeface="Arial"/>
              <a:buChar char="●"/>
            </a:pPr>
            <a:r>
              <a:rPr lang="en-US" sz="1100" dirty="0">
                <a:solidFill>
                  <a:schemeClr val="tx1"/>
                </a:solidFill>
                <a:latin typeface="Calibri" panose="020F0502020204030204" pitchFamily="34" charset="0"/>
                <a:ea typeface="Arial"/>
                <a:cs typeface="Arial"/>
                <a:sym typeface="Arial"/>
              </a:rPr>
              <a:t>Environmental </a:t>
            </a:r>
            <a:r>
              <a:rPr lang="en-US" sz="1100" dirty="0" smtClean="0">
                <a:solidFill>
                  <a:schemeClr val="tx1"/>
                </a:solidFill>
                <a:latin typeface="Calibri" panose="020F0502020204030204" pitchFamily="34" charset="0"/>
                <a:ea typeface="Arial"/>
                <a:cs typeface="Arial"/>
                <a:sym typeface="Arial"/>
              </a:rPr>
              <a:t>Protection Officer</a:t>
            </a:r>
            <a:endParaRPr sz="1100" dirty="0">
              <a:solidFill>
                <a:schemeClr val="tx1"/>
              </a:solidFill>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800"/>
              </a:spcAft>
              <a:buNone/>
            </a:pPr>
            <a:endParaRPr sz="1100" dirty="0">
              <a:latin typeface="Calibri" panose="020F0502020204030204" pitchFamily="34" charset="0"/>
            </a:endParaRPr>
          </a:p>
        </p:txBody>
      </p:sp>
      <p:sp>
        <p:nvSpPr>
          <p:cNvPr id="194" name="Google Shape;194;p23"/>
          <p:cNvSpPr txBox="1">
            <a:spLocks noGrp="1"/>
          </p:cNvSpPr>
          <p:nvPr>
            <p:ph type="body" idx="1"/>
          </p:nvPr>
        </p:nvSpPr>
        <p:spPr>
          <a:xfrm>
            <a:off x="564448" y="9505949"/>
            <a:ext cx="8569575" cy="1395933"/>
          </a:xfrm>
          <a:prstGeom prst="rect">
            <a:avLst/>
          </a:prstGeom>
          <a:ln w="19050" cap="flat" cmpd="sng">
            <a:solidFill>
              <a:srgbClr val="000000"/>
            </a:solidFill>
            <a:prstDash val="solid"/>
            <a:round/>
            <a:headEnd type="none" w="sm" len="sm"/>
            <a:tailEnd type="none" w="sm" len="sm"/>
          </a:ln>
        </p:spPr>
        <p:txBody>
          <a:bodyPr spcFirstLastPara="1" wrap="square" lIns="128000" tIns="64000" rIns="128000" bIns="64000" anchor="t" anchorCtr="0">
            <a:noAutofit/>
          </a:bodyPr>
          <a:lstStyle/>
          <a:p>
            <a:pPr marL="0" lvl="0" indent="0" rtl="0">
              <a:lnSpc>
                <a:spcPct val="115000"/>
              </a:lnSpc>
              <a:spcBef>
                <a:spcPts val="0"/>
              </a:spcBef>
              <a:spcAft>
                <a:spcPts val="0"/>
              </a:spcAft>
              <a:buNone/>
            </a:pPr>
            <a:r>
              <a:rPr lang="en-US" sz="1100" dirty="0">
                <a:latin typeface="Calibri" panose="020F0502020204030204" pitchFamily="34" charset="0"/>
                <a:ea typeface="Arial"/>
                <a:cs typeface="Arial"/>
                <a:sym typeface="Arial"/>
              </a:rPr>
              <a:t>		 				</a:t>
            </a:r>
            <a:endParaRPr sz="1100" dirty="0">
              <a:latin typeface="Calibri" panose="020F0502020204030204" pitchFamily="34" charset="0"/>
              <a:ea typeface="Arial"/>
              <a:cs typeface="Arial"/>
              <a:sym typeface="Arial"/>
            </a:endParaRPr>
          </a:p>
          <a:p>
            <a:pPr marL="457200" lvl="0" indent="0" algn="ctr" rtl="0">
              <a:lnSpc>
                <a:spcPct val="107916"/>
              </a:lnSpc>
              <a:spcBef>
                <a:spcPts val="0"/>
              </a:spcBef>
              <a:spcAft>
                <a:spcPts val="0"/>
              </a:spcAft>
              <a:buNone/>
            </a:pPr>
            <a:r>
              <a:rPr lang="en-US" sz="1400" b="1" dirty="0">
                <a:latin typeface="Calibri" panose="020F0502020204030204" pitchFamily="34" charset="0"/>
                <a:ea typeface="Arial"/>
                <a:cs typeface="Arial"/>
                <a:sym typeface="Arial"/>
              </a:rPr>
              <a:t>Frequencies</a:t>
            </a:r>
            <a:r>
              <a:rPr lang="en-US" sz="1100" dirty="0">
                <a:latin typeface="Calibri" panose="020F0502020204030204" pitchFamily="34" charset="0"/>
                <a:ea typeface="Arial"/>
                <a:cs typeface="Arial"/>
                <a:sym typeface="Arial"/>
              </a:rPr>
              <a:t> </a:t>
            </a: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800"/>
              </a:spcAft>
              <a:buNone/>
            </a:pPr>
            <a:endParaRPr sz="1100" dirty="0">
              <a:latin typeface="Calibri" panose="020F0502020204030204" pitchFamily="34" charset="0"/>
            </a:endParaRPr>
          </a:p>
        </p:txBody>
      </p:sp>
      <p:sp>
        <p:nvSpPr>
          <p:cNvPr id="195" name="Google Shape;195;p23"/>
          <p:cNvSpPr txBox="1">
            <a:spLocks noGrp="1"/>
          </p:cNvSpPr>
          <p:nvPr>
            <p:ph type="body" idx="1"/>
          </p:nvPr>
        </p:nvSpPr>
        <p:spPr>
          <a:xfrm>
            <a:off x="551494" y="11048999"/>
            <a:ext cx="8569575" cy="1102633"/>
          </a:xfrm>
          <a:prstGeom prst="rect">
            <a:avLst/>
          </a:prstGeom>
          <a:ln w="19050" cap="flat" cmpd="sng">
            <a:solidFill>
              <a:srgbClr val="000000"/>
            </a:solidFill>
            <a:prstDash val="solid"/>
            <a:round/>
            <a:headEnd type="none" w="sm" len="sm"/>
            <a:tailEnd type="none" w="sm" len="sm"/>
          </a:ln>
        </p:spPr>
        <p:txBody>
          <a:bodyPr spcFirstLastPara="1" wrap="square" lIns="128000" tIns="64000" rIns="128000" bIns="64000" anchor="t" anchorCtr="0">
            <a:noAutofit/>
          </a:bodyPr>
          <a:lstStyle/>
          <a:p>
            <a:pPr marL="0" lvl="0" indent="0" rtl="0">
              <a:lnSpc>
                <a:spcPct val="115000"/>
              </a:lnSpc>
              <a:spcBef>
                <a:spcPts val="0"/>
              </a:spcBef>
              <a:spcAft>
                <a:spcPts val="0"/>
              </a:spcAft>
              <a:buNone/>
            </a:pPr>
            <a:r>
              <a:rPr lang="en-US" sz="1100" dirty="0">
                <a:latin typeface="Calibri" panose="020F0502020204030204" pitchFamily="34" charset="0"/>
                <a:ea typeface="Arial"/>
                <a:cs typeface="Arial"/>
                <a:sym typeface="Arial"/>
              </a:rPr>
              <a:t>		 				</a:t>
            </a:r>
            <a:endParaRPr sz="1100" dirty="0">
              <a:latin typeface="Calibri" panose="020F0502020204030204" pitchFamily="34" charset="0"/>
              <a:ea typeface="Arial"/>
              <a:cs typeface="Arial"/>
              <a:sym typeface="Arial"/>
            </a:endParaRPr>
          </a:p>
          <a:p>
            <a:pPr marL="457200" lvl="0" indent="0" algn="ctr" rtl="0">
              <a:lnSpc>
                <a:spcPct val="107916"/>
              </a:lnSpc>
              <a:spcBef>
                <a:spcPts val="0"/>
              </a:spcBef>
              <a:spcAft>
                <a:spcPts val="0"/>
              </a:spcAft>
              <a:buNone/>
            </a:pPr>
            <a:r>
              <a:rPr lang="en-US" sz="1400" b="1" dirty="0">
                <a:latin typeface="Calibri" panose="020F0502020204030204" pitchFamily="34" charset="0"/>
                <a:ea typeface="Arial"/>
                <a:cs typeface="Arial"/>
                <a:sym typeface="Arial"/>
              </a:rPr>
              <a:t>Call signs</a:t>
            </a:r>
            <a:endParaRPr sz="1400" b="1"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0"/>
              </a:spcAft>
              <a:buNone/>
            </a:pPr>
            <a:endParaRPr sz="1100" dirty="0">
              <a:latin typeface="Calibri" panose="020F0502020204030204" pitchFamily="34" charset="0"/>
              <a:ea typeface="Arial"/>
              <a:cs typeface="Arial"/>
              <a:sym typeface="Arial"/>
            </a:endParaRPr>
          </a:p>
          <a:p>
            <a:pPr marL="0" lvl="0" indent="0" rtl="0">
              <a:lnSpc>
                <a:spcPct val="107916"/>
              </a:lnSpc>
              <a:spcBef>
                <a:spcPts val="800"/>
              </a:spcBef>
              <a:spcAft>
                <a:spcPts val="800"/>
              </a:spcAft>
              <a:buNone/>
            </a:pPr>
            <a:endParaRPr sz="1100" dirty="0">
              <a:latin typeface="Calibri" panose="020F0502020204030204" pitchFamily="34" charset="0"/>
            </a:endParaRPr>
          </a:p>
        </p:txBody>
      </p:sp>
      <p:sp>
        <p:nvSpPr>
          <p:cNvPr id="7" name="Google Shape;131;p16"/>
          <p:cNvSpPr txBox="1"/>
          <p:nvPr/>
        </p:nvSpPr>
        <p:spPr>
          <a:xfrm>
            <a:off x="4858602" y="6106543"/>
            <a:ext cx="4208574" cy="3285107"/>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dirty="0">
                <a:latin typeface="Calibri" panose="020F0502020204030204" pitchFamily="34" charset="0"/>
              </a:rPr>
              <a:t>MEDEVAC INFORMATION / MIST </a:t>
            </a:r>
            <a:endParaRPr dirty="0">
              <a:latin typeface="Calibri" panose="020F0502020204030204" pitchFamily="34" charset="0"/>
            </a:endParaRPr>
          </a:p>
          <a:p>
            <a:pPr marL="0" lvl="0" indent="0">
              <a:spcBef>
                <a:spcPts val="0"/>
              </a:spcBef>
              <a:spcAft>
                <a:spcPts val="0"/>
              </a:spcAft>
              <a:buNone/>
            </a:pPr>
            <a:endParaRPr dirty="0">
              <a:latin typeface="Calibri" panose="020F0502020204030204" pitchFamily="34" charset="0"/>
            </a:endParaRPr>
          </a:p>
          <a:p>
            <a:pPr marL="457200" lvl="0" indent="-317500">
              <a:spcBef>
                <a:spcPts val="0"/>
              </a:spcBef>
              <a:spcAft>
                <a:spcPts val="0"/>
              </a:spcAft>
              <a:buSzPts val="1400"/>
              <a:buChar char="●"/>
            </a:pPr>
            <a:r>
              <a:rPr lang="en-US" dirty="0">
                <a:latin typeface="Calibri" panose="020F0502020204030204" pitchFamily="34" charset="0"/>
              </a:rPr>
              <a:t>Contact </a:t>
            </a:r>
            <a:r>
              <a:rPr lang="en-US" dirty="0" smtClean="0">
                <a:latin typeface="Calibri" panose="020F0502020204030204" pitchFamily="34" charset="0"/>
              </a:rPr>
              <a:t>information</a:t>
            </a:r>
            <a:endParaRPr dirty="0">
              <a:latin typeface="Calibri" panose="020F0502020204030204" pitchFamily="34" charset="0"/>
            </a:endParaRPr>
          </a:p>
          <a:p>
            <a:pPr marL="0" lvl="0" indent="0">
              <a:spcBef>
                <a:spcPts val="0"/>
              </a:spcBef>
              <a:spcAft>
                <a:spcPts val="0"/>
              </a:spcAft>
              <a:buNone/>
            </a:pPr>
            <a:endParaRPr dirty="0">
              <a:latin typeface="Calibri" panose="020F0502020204030204" pitchFamily="34" charset="0"/>
            </a:endParaRPr>
          </a:p>
          <a:p>
            <a:pPr marL="0" lvl="0" indent="0">
              <a:spcBef>
                <a:spcPts val="0"/>
              </a:spcBef>
              <a:spcAft>
                <a:spcPts val="0"/>
              </a:spcAft>
              <a:buNone/>
            </a:pPr>
            <a:endParaRPr dirty="0">
              <a:latin typeface="Calibri" panose="020F0502020204030204" pitchFamily="34" charset="0"/>
            </a:endParaRPr>
          </a:p>
        </p:txBody>
      </p:sp>
      <p:sp>
        <p:nvSpPr>
          <p:cNvPr id="8" name="Google Shape;132;p16"/>
          <p:cNvSpPr txBox="1"/>
          <p:nvPr/>
        </p:nvSpPr>
        <p:spPr>
          <a:xfrm>
            <a:off x="564447" y="6106543"/>
            <a:ext cx="4184973" cy="3285107"/>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a:latin typeface="Calibri" panose="020F0502020204030204" pitchFamily="34" charset="0"/>
              </a:rPr>
              <a:t>FIRST AID INFORMATION</a:t>
            </a:r>
            <a:endParaRPr>
              <a:latin typeface="Calibri" panose="020F0502020204030204" pitchFamily="34" charset="0"/>
            </a:endParaRPr>
          </a:p>
          <a:p>
            <a:pPr marL="0" lvl="0" indent="0">
              <a:spcBef>
                <a:spcPts val="0"/>
              </a:spcBef>
              <a:spcAft>
                <a:spcPts val="0"/>
              </a:spcAft>
              <a:buNone/>
            </a:pPr>
            <a:endParaRPr>
              <a:latin typeface="Calibri" panose="020F0502020204030204" pitchFamily="34" charset="0"/>
            </a:endParaRPr>
          </a:p>
          <a:p>
            <a:pPr marL="457200" lvl="0" indent="-317500" rtl="0">
              <a:spcBef>
                <a:spcPts val="0"/>
              </a:spcBef>
              <a:spcAft>
                <a:spcPts val="0"/>
              </a:spcAft>
              <a:buSzPts val="1400"/>
              <a:buChar char="●"/>
            </a:pPr>
            <a:r>
              <a:rPr lang="en-US">
                <a:latin typeface="Calibri" panose="020F0502020204030204" pitchFamily="34" charset="0"/>
              </a:rPr>
              <a:t>Location</a:t>
            </a:r>
            <a:endParaRPr>
              <a:latin typeface="Calibri" panose="020F0502020204030204" pitchFamily="34" charset="0"/>
            </a:endParaRPr>
          </a:p>
          <a:p>
            <a:pPr marL="457200" lvl="0" indent="-317500" rtl="0">
              <a:spcBef>
                <a:spcPts val="0"/>
              </a:spcBef>
              <a:spcAft>
                <a:spcPts val="0"/>
              </a:spcAft>
              <a:buSzPts val="1400"/>
              <a:buChar char="●"/>
            </a:pPr>
            <a:r>
              <a:rPr lang="en-US">
                <a:latin typeface="Calibri" panose="020F0502020204030204" pitchFamily="34" charset="0"/>
              </a:rPr>
              <a:t>Call sign and radio frequency  </a:t>
            </a:r>
            <a:endParaRPr>
              <a:latin typeface="Calibri" panose="020F0502020204030204" pitchFamily="34" charset="0"/>
            </a:endParaRPr>
          </a:p>
          <a:p>
            <a:pPr marL="0" lvl="0" indent="0" rtl="0">
              <a:spcBef>
                <a:spcPts val="0"/>
              </a:spcBef>
              <a:spcAft>
                <a:spcPts val="0"/>
              </a:spcAft>
              <a:buNone/>
            </a:pPr>
            <a:endParaRPr>
              <a:latin typeface="Calibri" panose="020F0502020204030204" pitchFamily="34" charset="0"/>
            </a:endParaRPr>
          </a:p>
          <a:p>
            <a:pPr marL="0" lvl="0" indent="0" rtl="0">
              <a:spcBef>
                <a:spcPts val="0"/>
              </a:spcBef>
              <a:spcAft>
                <a:spcPts val="0"/>
              </a:spcAft>
              <a:buNone/>
            </a:pPr>
            <a:endParaRPr>
              <a:latin typeface="Calibri" panose="020F0502020204030204" pitchFamily="34" charset="0"/>
            </a:endParaRPr>
          </a:p>
        </p:txBody>
      </p:sp>
      <p:sp>
        <p:nvSpPr>
          <p:cNvPr id="9" name="Google Shape;169;p21"/>
          <p:cNvSpPr txBox="1"/>
          <p:nvPr/>
        </p:nvSpPr>
        <p:spPr>
          <a:xfrm>
            <a:off x="441099" y="195747"/>
            <a:ext cx="536363" cy="30875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smtClean="0">
                <a:latin typeface="Calibri" panose="020F0502020204030204" pitchFamily="34" charset="0"/>
              </a:rPr>
              <a:t>BACK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480062" y="512657"/>
            <a:ext cx="8641125" cy="2133600"/>
          </a:xfrm>
          <a:prstGeom prst="rect">
            <a:avLst/>
          </a:prstGeom>
        </p:spPr>
        <p:txBody>
          <a:bodyPr spcFirstLastPara="1" wrap="square" lIns="128000" tIns="64000" rIns="128000" bIns="64000" anchor="ctr" anchorCtr="0">
            <a:noAutofit/>
          </a:bodyPr>
          <a:lstStyle/>
          <a:p>
            <a:pPr marL="0" lvl="0" indent="0" rtl="0">
              <a:spcBef>
                <a:spcPts val="0"/>
              </a:spcBef>
              <a:spcAft>
                <a:spcPts val="0"/>
              </a:spcAft>
              <a:buNone/>
            </a:pPr>
            <a:r>
              <a:rPr lang="en-US" dirty="0">
                <a:latin typeface="Calibri" panose="020F0502020204030204" pitchFamily="34" charset="0"/>
                <a:ea typeface="Arial"/>
                <a:cs typeface="Arial"/>
                <a:sym typeface="Arial"/>
              </a:rPr>
              <a:t>BLANK PAGE</a:t>
            </a:r>
            <a:r>
              <a:rPr lang="en-US" dirty="0">
                <a:latin typeface="Calibri" panose="020F0502020204030204" pitchFamily="34" charset="0"/>
              </a:rPr>
              <a:t/>
            </a:r>
            <a:br>
              <a:rPr lang="en-US" dirty="0">
                <a:latin typeface="Calibri" panose="020F0502020204030204" pitchFamily="34" charset="0"/>
              </a:rPr>
            </a:br>
            <a:r>
              <a:rPr lang="en-US" sz="2400" dirty="0">
                <a:highlight>
                  <a:srgbClr val="FFFF00"/>
                </a:highlight>
                <a:latin typeface="Calibri" panose="020F0502020204030204" pitchFamily="34" charset="0"/>
              </a:rPr>
              <a:t>(Insert specific information, local routines and instructions)</a:t>
            </a:r>
            <a:endParaRPr sz="2400" dirty="0">
              <a:highlight>
                <a:srgbClr val="FFFF00"/>
              </a:highlight>
              <a:latin typeface="Calibri" panose="020F0502020204030204" pitchFamily="34" charset="0"/>
            </a:endParaRPr>
          </a:p>
        </p:txBody>
      </p:sp>
      <p:sp>
        <p:nvSpPr>
          <p:cNvPr id="155" name="Google Shape;155;p19"/>
          <p:cNvSpPr txBox="1"/>
          <p:nvPr/>
        </p:nvSpPr>
        <p:spPr>
          <a:xfrm>
            <a:off x="945930" y="2727435"/>
            <a:ext cx="7772400" cy="747285"/>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US" sz="1800" dirty="0">
                <a:latin typeface="Calibri" panose="020F0502020204030204" pitchFamily="34" charset="0"/>
              </a:rPr>
              <a:t>Use this Blank Page </a:t>
            </a:r>
            <a:r>
              <a:rPr lang="en-US" sz="1800" dirty="0">
                <a:solidFill>
                  <a:schemeClr val="tx1"/>
                </a:solidFill>
                <a:latin typeface="Calibri" panose="020F0502020204030204" pitchFamily="34" charset="0"/>
              </a:rPr>
              <a:t>for </a:t>
            </a:r>
            <a:r>
              <a:rPr lang="en-US" sz="1800" dirty="0" smtClean="0">
                <a:solidFill>
                  <a:schemeClr val="tx1"/>
                </a:solidFill>
                <a:latin typeface="Calibri" panose="020F0502020204030204" pitchFamily="34" charset="0"/>
              </a:rPr>
              <a:t>any important </a:t>
            </a:r>
            <a:r>
              <a:rPr lang="en-US" sz="1800" dirty="0">
                <a:solidFill>
                  <a:schemeClr val="tx1"/>
                </a:solidFill>
                <a:latin typeface="Calibri" panose="020F0502020204030204" pitchFamily="34" charset="0"/>
              </a:rPr>
              <a:t>issue you </a:t>
            </a:r>
            <a:r>
              <a:rPr lang="en-US" sz="1800" dirty="0" smtClean="0">
                <a:solidFill>
                  <a:schemeClr val="tx1"/>
                </a:solidFill>
                <a:latin typeface="Calibri" panose="020F0502020204030204" pitchFamily="34" charset="0"/>
              </a:rPr>
              <a:t>need to emphasize. There </a:t>
            </a:r>
            <a:r>
              <a:rPr lang="en-US" sz="1800" dirty="0" smtClean="0">
                <a:latin typeface="Calibri" panose="020F0502020204030204" pitchFamily="34" charset="0"/>
              </a:rPr>
              <a:t>are some topics and issues you may want to bring up:</a:t>
            </a:r>
            <a:endParaRPr lang="en-US" sz="1800" dirty="0">
              <a:latin typeface="Calibri" panose="020F0502020204030204" pitchFamily="34" charset="0"/>
            </a:endParaRPr>
          </a:p>
        </p:txBody>
      </p:sp>
      <p:sp>
        <p:nvSpPr>
          <p:cNvPr id="6" name="Google Shape;155;p19"/>
          <p:cNvSpPr txBox="1"/>
          <p:nvPr/>
        </p:nvSpPr>
        <p:spPr>
          <a:xfrm>
            <a:off x="912340" y="8907517"/>
            <a:ext cx="7805990" cy="2596055"/>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US" sz="1600" b="1" dirty="0" smtClean="0">
                <a:latin typeface="Calibri" panose="020F0502020204030204" pitchFamily="34" charset="0"/>
              </a:rPr>
              <a:t>Redeployment Considerations:</a:t>
            </a:r>
          </a:p>
          <a:p>
            <a:pPr lvl="0"/>
            <a:endParaRPr lang="en-US" dirty="0" smtClean="0">
              <a:latin typeface="Calibri" panose="020F0502020204030204" pitchFamily="34" charset="0"/>
            </a:endParaRPr>
          </a:p>
          <a:p>
            <a:pPr lvl="0"/>
            <a:r>
              <a:rPr lang="en-US" dirty="0" smtClean="0">
                <a:latin typeface="Calibri" panose="020F0502020204030204" pitchFamily="34" charset="0"/>
              </a:rPr>
              <a:t>WHEN </a:t>
            </a:r>
            <a:r>
              <a:rPr lang="en-US" dirty="0">
                <a:latin typeface="Calibri" panose="020F0502020204030204" pitchFamily="34" charset="0"/>
              </a:rPr>
              <a:t>YOU LEAVE THE TRAINING AREA </a:t>
            </a:r>
          </a:p>
          <a:p>
            <a:pPr marL="285750" lvl="0" indent="-285750">
              <a:buFont typeface="Arial" panose="020B0604020202020204" pitchFamily="34" charset="0"/>
              <a:buChar char="•"/>
            </a:pPr>
            <a:r>
              <a:rPr lang="en-US" dirty="0" smtClean="0">
                <a:latin typeface="Calibri" panose="020F0502020204030204" pitchFamily="34" charset="0"/>
              </a:rPr>
              <a:t>Only </a:t>
            </a:r>
            <a:r>
              <a:rPr lang="en-US" dirty="0">
                <a:latin typeface="Calibri" panose="020F0502020204030204" pitchFamily="34" charset="0"/>
              </a:rPr>
              <a:t>use designated vehicle and equipment wash </a:t>
            </a:r>
            <a:r>
              <a:rPr lang="en-US" dirty="0" smtClean="0">
                <a:latin typeface="Calibri" panose="020F0502020204030204" pitchFamily="34" charset="0"/>
              </a:rPr>
              <a:t>facilities </a:t>
            </a:r>
            <a:endParaRPr lang="en-US" dirty="0">
              <a:latin typeface="Calibri" panose="020F0502020204030204" pitchFamily="34" charset="0"/>
            </a:endParaRPr>
          </a:p>
          <a:p>
            <a:pPr marL="285750" lvl="0" indent="-285750">
              <a:buFont typeface="Arial" panose="020B0604020202020204" pitchFamily="34" charset="0"/>
              <a:buChar char="•"/>
            </a:pPr>
            <a:r>
              <a:rPr lang="en-US" dirty="0" smtClean="0">
                <a:latin typeface="Calibri" panose="020F0502020204030204" pitchFamily="34" charset="0"/>
              </a:rPr>
              <a:t>Confirm </a:t>
            </a:r>
            <a:r>
              <a:rPr lang="en-US" dirty="0">
                <a:latin typeface="Calibri" panose="020F0502020204030204" pitchFamily="34" charset="0"/>
              </a:rPr>
              <a:t>all fighting positions, foxholes, and trenches are properly closed</a:t>
            </a:r>
            <a:r>
              <a:rPr lang="en-US" dirty="0" smtClean="0">
                <a:latin typeface="Calibri" panose="020F0502020204030204" pitchFamily="34" charset="0"/>
              </a:rPr>
              <a:t>.</a:t>
            </a:r>
            <a:endParaRPr lang="en-US" dirty="0">
              <a:latin typeface="Calibri" panose="020F0502020204030204" pitchFamily="34" charset="0"/>
            </a:endParaRPr>
          </a:p>
          <a:p>
            <a:pPr marL="285750" lvl="0" indent="-285750">
              <a:buFont typeface="Arial" panose="020B0604020202020204" pitchFamily="34" charset="0"/>
              <a:buChar char="•"/>
            </a:pPr>
            <a:r>
              <a:rPr lang="en-US" dirty="0" smtClean="0">
                <a:latin typeface="Calibri" panose="020F0502020204030204" pitchFamily="34" charset="0"/>
              </a:rPr>
              <a:t>Collect </a:t>
            </a:r>
            <a:r>
              <a:rPr lang="en-US" dirty="0">
                <a:latin typeface="Calibri" panose="020F0502020204030204" pitchFamily="34" charset="0"/>
              </a:rPr>
              <a:t>all communication, electrical, and obstacle </a:t>
            </a:r>
            <a:r>
              <a:rPr lang="en-US" dirty="0" smtClean="0">
                <a:latin typeface="Calibri" panose="020F0502020204030204" pitchFamily="34" charset="0"/>
              </a:rPr>
              <a:t>wires</a:t>
            </a:r>
            <a:endParaRPr lang="en-US" dirty="0">
              <a:latin typeface="Calibri" panose="020F0502020204030204" pitchFamily="34" charset="0"/>
            </a:endParaRPr>
          </a:p>
          <a:p>
            <a:pPr marL="285750" lvl="0" indent="-285750">
              <a:buFont typeface="Arial" panose="020B0604020202020204" pitchFamily="34" charset="0"/>
              <a:buChar char="•"/>
            </a:pPr>
            <a:r>
              <a:rPr lang="en-US" dirty="0" smtClean="0">
                <a:latin typeface="Calibri" panose="020F0502020204030204" pitchFamily="34" charset="0"/>
              </a:rPr>
              <a:t>Dispose </a:t>
            </a:r>
            <a:r>
              <a:rPr lang="en-US" dirty="0">
                <a:latin typeface="Calibri" panose="020F0502020204030204" pitchFamily="34" charset="0"/>
              </a:rPr>
              <a:t>of all waste and </a:t>
            </a:r>
            <a:r>
              <a:rPr lang="en-US" dirty="0" smtClean="0">
                <a:latin typeface="Calibri" panose="020F0502020204030204" pitchFamily="34" charset="0"/>
              </a:rPr>
              <a:t>litter</a:t>
            </a:r>
            <a:endParaRPr lang="en-US" dirty="0">
              <a:latin typeface="Calibri" panose="020F0502020204030204" pitchFamily="34" charset="0"/>
            </a:endParaRPr>
          </a:p>
          <a:p>
            <a:pPr marL="285750" lvl="0" indent="-285750">
              <a:buFont typeface="Arial" panose="020B0604020202020204" pitchFamily="34" charset="0"/>
              <a:buChar char="•"/>
            </a:pPr>
            <a:r>
              <a:rPr lang="en-US" dirty="0" smtClean="0">
                <a:latin typeface="Calibri" panose="020F0502020204030204" pitchFamily="34" charset="0"/>
              </a:rPr>
              <a:t>Mark </a:t>
            </a:r>
            <a:r>
              <a:rPr lang="en-US" dirty="0">
                <a:latin typeface="Calibri" panose="020F0502020204030204" pitchFamily="34" charset="0"/>
              </a:rPr>
              <a:t>and report unexploded </a:t>
            </a:r>
            <a:r>
              <a:rPr lang="en-US" dirty="0" smtClean="0">
                <a:latin typeface="Calibri" panose="020F0502020204030204" pitchFamily="34" charset="0"/>
              </a:rPr>
              <a:t>munitions</a:t>
            </a:r>
            <a:endParaRPr lang="en-US" dirty="0">
              <a:latin typeface="Calibri" panose="020F0502020204030204" pitchFamily="34" charset="0"/>
            </a:endParaRPr>
          </a:p>
          <a:p>
            <a:pPr marL="285750" lvl="0" indent="-285750">
              <a:buFont typeface="Arial" panose="020B0604020202020204" pitchFamily="34" charset="0"/>
              <a:buChar char="•"/>
            </a:pPr>
            <a:r>
              <a:rPr lang="en-US" dirty="0" smtClean="0">
                <a:latin typeface="Calibri" panose="020F0502020204030204" pitchFamily="34" charset="0"/>
              </a:rPr>
              <a:t>Report </a:t>
            </a:r>
            <a:r>
              <a:rPr lang="en-US" dirty="0">
                <a:latin typeface="Calibri" panose="020F0502020204030204" pitchFamily="34" charset="0"/>
              </a:rPr>
              <a:t>contain and cleanup </a:t>
            </a:r>
            <a:r>
              <a:rPr lang="en-US" dirty="0" smtClean="0">
                <a:latin typeface="Calibri" panose="020F0502020204030204" pitchFamily="34" charset="0"/>
              </a:rPr>
              <a:t>spills</a:t>
            </a:r>
            <a:endParaRPr lang="en-US" dirty="0">
              <a:latin typeface="Calibri" panose="020F0502020204030204" pitchFamily="34" charset="0"/>
            </a:endParaRPr>
          </a:p>
          <a:p>
            <a:pPr marL="285750" lvl="0" indent="-285750">
              <a:buFont typeface="Arial" panose="020B0604020202020204" pitchFamily="34" charset="0"/>
              <a:buChar char="•"/>
            </a:pPr>
            <a:r>
              <a:rPr lang="en-US" dirty="0" smtClean="0">
                <a:latin typeface="Calibri" panose="020F0502020204030204" pitchFamily="34" charset="0"/>
              </a:rPr>
              <a:t>Inspect </a:t>
            </a:r>
            <a:r>
              <a:rPr lang="en-US" dirty="0">
                <a:latin typeface="Calibri" panose="020F0502020204030204" pitchFamily="34" charset="0"/>
              </a:rPr>
              <a:t>all sites before </a:t>
            </a:r>
            <a:r>
              <a:rPr lang="en-US" dirty="0" smtClean="0">
                <a:latin typeface="Calibri" panose="020F0502020204030204" pitchFamily="34" charset="0"/>
              </a:rPr>
              <a:t>departing </a:t>
            </a:r>
            <a:endParaRPr lang="en-US" dirty="0">
              <a:latin typeface="Calibri" panose="020F0502020204030204" pitchFamily="34" charset="0"/>
            </a:endParaRPr>
          </a:p>
          <a:p>
            <a:pPr marL="0" lvl="0" indent="0" rtl="0">
              <a:spcBef>
                <a:spcPts val="0"/>
              </a:spcBef>
              <a:spcAft>
                <a:spcPts val="0"/>
              </a:spcAft>
              <a:buNone/>
            </a:pPr>
            <a:endParaRPr dirty="0" smtClean="0">
              <a:latin typeface="Calibri" panose="020F0502020204030204" pitchFamily="34" charset="0"/>
            </a:endParaRPr>
          </a:p>
          <a:p>
            <a:pPr marL="0" lvl="0" indent="0" rtl="0">
              <a:spcBef>
                <a:spcPts val="0"/>
              </a:spcBef>
              <a:spcAft>
                <a:spcPts val="0"/>
              </a:spcAft>
              <a:buNone/>
            </a:pPr>
            <a:r>
              <a:rPr lang="en-US" dirty="0">
                <a:latin typeface="Calibri" panose="020F0502020204030204" pitchFamily="34" charset="0"/>
              </a:rPr>
              <a:t/>
            </a:r>
            <a:br>
              <a:rPr lang="en-US" dirty="0">
                <a:latin typeface="Calibri" panose="020F0502020204030204" pitchFamily="34" charset="0"/>
              </a:rPr>
            </a:br>
            <a:endParaRPr dirty="0">
              <a:latin typeface="Calibri" panose="020F0502020204030204" pitchFamily="34" charset="0"/>
            </a:endParaRPr>
          </a:p>
        </p:txBody>
      </p:sp>
      <p:sp>
        <p:nvSpPr>
          <p:cNvPr id="7" name="Google Shape;155;p19"/>
          <p:cNvSpPr txBox="1"/>
          <p:nvPr/>
        </p:nvSpPr>
        <p:spPr>
          <a:xfrm>
            <a:off x="912338" y="6006663"/>
            <a:ext cx="6387095" cy="2475186"/>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noAutofit/>
          </a:bodyPr>
          <a:lstStyle/>
          <a:p>
            <a:pPr lvl="0"/>
            <a:r>
              <a:rPr lang="en-US" b="1" dirty="0">
                <a:latin typeface="Calibri" panose="020F0502020204030204" pitchFamily="34" charset="0"/>
              </a:rPr>
              <a:t>PROTECTING GROUNDWATER AND </a:t>
            </a:r>
            <a:r>
              <a:rPr lang="en-US" b="1" dirty="0" smtClean="0">
                <a:latin typeface="Calibri" panose="020F0502020204030204" pitchFamily="34" charset="0"/>
              </a:rPr>
              <a:t>SOIL</a:t>
            </a:r>
            <a:endParaRPr lang="en-US" dirty="0">
              <a:latin typeface="Calibri" panose="020F0502020204030204" pitchFamily="34" charset="0"/>
            </a:endParaRPr>
          </a:p>
          <a:p>
            <a:pPr marL="285750" lvl="0" indent="-285750">
              <a:buFont typeface="Arial" panose="020B0604020202020204" pitchFamily="34" charset="0"/>
              <a:buChar char="•"/>
            </a:pPr>
            <a:r>
              <a:rPr lang="en-US" dirty="0">
                <a:latin typeface="Calibri" panose="020F0502020204030204" pitchFamily="34" charset="0"/>
              </a:rPr>
              <a:t>Training areas are important groundwater areas</a:t>
            </a:r>
          </a:p>
          <a:p>
            <a:pPr marL="285750" lvl="0" indent="-285750">
              <a:buFont typeface="Arial" panose="020B0604020202020204" pitchFamily="34" charset="0"/>
              <a:buChar char="•"/>
            </a:pPr>
            <a:r>
              <a:rPr lang="en-US" dirty="0">
                <a:latin typeface="Calibri" panose="020F0502020204030204" pitchFamily="34" charset="0"/>
              </a:rPr>
              <a:t>Groundwater level can be very near to the ground surface at some places and the soil can be very permeable so all possible leaks, spills and environmental incidents must be notified and cleaned. </a:t>
            </a:r>
          </a:p>
          <a:p>
            <a:pPr marL="285750" lvl="0" indent="-285750">
              <a:buFont typeface="Arial" panose="020B0604020202020204" pitchFamily="34" charset="0"/>
              <a:buChar char="•"/>
            </a:pPr>
            <a:r>
              <a:rPr lang="en-US" dirty="0">
                <a:latin typeface="Calibri" panose="020F0502020204030204" pitchFamily="34" charset="0"/>
              </a:rPr>
              <a:t>Any activities around groundwater intake structures and wells are prohibited (protection zones!) </a:t>
            </a:r>
          </a:p>
          <a:p>
            <a:pPr marL="285750" lvl="0" indent="-285750">
              <a:buFont typeface="Arial" panose="020B0604020202020204" pitchFamily="34" charset="0"/>
              <a:buChar char="•"/>
            </a:pPr>
            <a:r>
              <a:rPr lang="en-US" dirty="0">
                <a:latin typeface="Calibri" panose="020F0502020204030204" pitchFamily="34" charset="0"/>
              </a:rPr>
              <a:t>There are several wells in the </a:t>
            </a:r>
            <a:r>
              <a:rPr lang="en-US" dirty="0" smtClean="0">
                <a:latin typeface="Calibri" panose="020F0502020204030204" pitchFamily="34" charset="0"/>
              </a:rPr>
              <a:t>area (protection </a:t>
            </a:r>
            <a:r>
              <a:rPr lang="en-US" dirty="0">
                <a:latin typeface="Calibri" panose="020F0502020204030204" pitchFamily="34" charset="0"/>
              </a:rPr>
              <a:t>zone around wells 200 m) </a:t>
            </a:r>
          </a:p>
          <a:p>
            <a:pPr marL="285750" lvl="0" indent="-285750">
              <a:buFont typeface="Arial" panose="020B0604020202020204" pitchFamily="34" charset="0"/>
              <a:buChar char="•"/>
            </a:pPr>
            <a:r>
              <a:rPr lang="en-US" dirty="0">
                <a:latin typeface="Calibri" panose="020F0502020204030204" pitchFamily="34" charset="0"/>
              </a:rPr>
              <a:t>Ensure you have spill response equipment!</a:t>
            </a:r>
          </a:p>
          <a:p>
            <a:pPr marL="0" lvl="0" indent="0" rtl="0">
              <a:spcBef>
                <a:spcPts val="0"/>
              </a:spcBef>
              <a:spcAft>
                <a:spcPts val="0"/>
              </a:spcAft>
              <a:buNone/>
            </a:pPr>
            <a:endParaRPr dirty="0" smtClean="0">
              <a:latin typeface="Calibri" panose="020F0502020204030204" pitchFamily="34" charset="0"/>
            </a:endParaRPr>
          </a:p>
          <a:p>
            <a:pPr marL="0" lvl="0" indent="0" rtl="0">
              <a:spcBef>
                <a:spcPts val="0"/>
              </a:spcBef>
              <a:spcAft>
                <a:spcPts val="0"/>
              </a:spcAft>
              <a:buNone/>
            </a:pPr>
            <a:r>
              <a:rPr lang="en-US" dirty="0">
                <a:latin typeface="Calibri" panose="020F0502020204030204" pitchFamily="34" charset="0"/>
              </a:rPr>
              <a:t/>
            </a:r>
            <a:br>
              <a:rPr lang="en-US" dirty="0">
                <a:latin typeface="Calibri" panose="020F0502020204030204" pitchFamily="34" charset="0"/>
              </a:rPr>
            </a:br>
            <a:endParaRPr dirty="0">
              <a:latin typeface="Calibri" panose="020F0502020204030204" pitchFamily="34" charset="0"/>
            </a:endParaRPr>
          </a:p>
        </p:txBody>
      </p:sp>
      <p:sp>
        <p:nvSpPr>
          <p:cNvPr id="8" name="Google Shape;155;p19"/>
          <p:cNvSpPr txBox="1"/>
          <p:nvPr/>
        </p:nvSpPr>
        <p:spPr>
          <a:xfrm>
            <a:off x="945930" y="4327635"/>
            <a:ext cx="7772400" cy="123759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US" sz="1600" b="1" dirty="0" smtClean="0">
                <a:latin typeface="Calibri" panose="020F0502020204030204" pitchFamily="34" charset="0"/>
              </a:rPr>
              <a:t>Safety and Health Protection:</a:t>
            </a:r>
          </a:p>
          <a:p>
            <a:pPr marL="285750" lvl="0" indent="-285750">
              <a:buFont typeface="Arial" panose="020B0604020202020204" pitchFamily="34" charset="0"/>
              <a:buChar char="•"/>
            </a:pPr>
            <a:r>
              <a:rPr lang="en-US" dirty="0" smtClean="0">
                <a:latin typeface="Calibri" panose="020F0502020204030204" pitchFamily="34" charset="0"/>
              </a:rPr>
              <a:t>Pesticides and deceases</a:t>
            </a:r>
            <a:endParaRPr lang="en-US" dirty="0">
              <a:latin typeface="Calibri" panose="020F0502020204030204" pitchFamily="34" charset="0"/>
            </a:endParaRPr>
          </a:p>
          <a:p>
            <a:pPr marL="285750" lvl="0" indent="-285750">
              <a:buFont typeface="Arial" panose="020B0604020202020204" pitchFamily="34" charset="0"/>
              <a:buChar char="•"/>
            </a:pPr>
            <a:r>
              <a:rPr lang="en-US" dirty="0" smtClean="0">
                <a:latin typeface="Calibri" panose="020F0502020204030204" pitchFamily="34" charset="0"/>
              </a:rPr>
              <a:t>Weather </a:t>
            </a:r>
            <a:r>
              <a:rPr lang="en-US" dirty="0">
                <a:latin typeface="Calibri" panose="020F0502020204030204" pitchFamily="34" charset="0"/>
              </a:rPr>
              <a:t>conditions</a:t>
            </a:r>
            <a:endParaRPr lang="fi-FI" dirty="0">
              <a:latin typeface="Calibri" panose="020F0502020204030204" pitchFamily="34" charset="0"/>
            </a:endParaRPr>
          </a:p>
          <a:p>
            <a:pPr marL="285750" lvl="0" indent="-285750">
              <a:buFont typeface="Arial" panose="020B0604020202020204" pitchFamily="34" charset="0"/>
              <a:buChar char="•"/>
            </a:pPr>
            <a:r>
              <a:rPr lang="en-US" dirty="0">
                <a:latin typeface="Calibri" panose="020F0502020204030204" pitchFamily="34" charset="0"/>
              </a:rPr>
              <a:t>Poisonous plants, insects, </a:t>
            </a:r>
            <a:r>
              <a:rPr lang="en-US" dirty="0" smtClean="0">
                <a:latin typeface="Calibri" panose="020F0502020204030204" pitchFamily="34" charset="0"/>
              </a:rPr>
              <a:t>snakes</a:t>
            </a:r>
            <a:endParaRPr lang="fi-FI" dirty="0">
              <a:latin typeface="Calibri" panose="020F0502020204030204" pitchFamily="34" charset="0"/>
            </a:endParaRPr>
          </a:p>
        </p:txBody>
      </p:sp>
      <p:pic>
        <p:nvPicPr>
          <p:cNvPr id="9" name="Picture 45" descr="01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433" y="7337085"/>
            <a:ext cx="1036223" cy="10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55;p19"/>
          <p:cNvSpPr txBox="1"/>
          <p:nvPr/>
        </p:nvSpPr>
        <p:spPr>
          <a:xfrm>
            <a:off x="912340" y="6006664"/>
            <a:ext cx="7805990" cy="263284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endParaRPr dirty="0">
              <a:latin typeface="Calibri" panose="020F0502020204030204" pitchFamily="34" charset="0"/>
            </a:endParaRPr>
          </a:p>
        </p:txBody>
      </p:sp>
      <p:sp>
        <p:nvSpPr>
          <p:cNvPr id="12" name="Google Shape;169;p21"/>
          <p:cNvSpPr txBox="1"/>
          <p:nvPr/>
        </p:nvSpPr>
        <p:spPr>
          <a:xfrm>
            <a:off x="441099" y="195747"/>
            <a:ext cx="378697" cy="30875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latin typeface="Calibri" panose="020F0502020204030204" pitchFamily="34" charset="0"/>
              </a:rPr>
              <a:t>6</a:t>
            </a:r>
            <a:endParaRPr lang="en-US" sz="1100" dirty="0" smtClean="0">
              <a:latin typeface="Calibri" panose="020F0502020204030204" pitchFamily="34" charset="0"/>
            </a:endParaRPr>
          </a:p>
        </p:txBody>
      </p:sp>
    </p:spTree>
    <p:extLst>
      <p:ext uri="{BB962C8B-B14F-4D97-AF65-F5344CB8AC3E}">
        <p14:creationId xmlns:p14="http://schemas.microsoft.com/office/powerpoint/2010/main" val="3372236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S7HKT6SCDKAV-980-648</_dlc_DocId>
    <_dlc_DocIdUrl xmlns="8ae76915-f381-446f-bfa1-a60940b41f89">
      <Url>https://wss.apan.org/2173/_layouts/DocIdRedir.aspx?ID=S7HKT6SCDKAV-980-648</Url>
      <Description>S7HKT6SCDKAV-980-648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75C67C7-8FA3-40F1-9A23-77F946CF3FB6}">
  <ds:schemaRefs>
    <ds:schemaRef ds:uri="http://schemas.microsoft.com/sharepoint/v3/contenttype/forms"/>
  </ds:schemaRefs>
</ds:datastoreItem>
</file>

<file path=customXml/itemProps2.xml><?xml version="1.0" encoding="utf-8"?>
<ds:datastoreItem xmlns:ds="http://schemas.openxmlformats.org/officeDocument/2006/customXml" ds:itemID="{21D2511E-8DCC-43D1-A07C-B93DCF2A4174}">
  <ds:schemaRefs>
    <ds:schemaRef ds:uri="http://purl.org/dc/terms/"/>
    <ds:schemaRef ds:uri="http://schemas.openxmlformats.org/package/2006/metadata/core-properties"/>
    <ds:schemaRef ds:uri="http://purl.org/dc/dcmitype/"/>
    <ds:schemaRef ds:uri="8ae76915-f381-446f-bfa1-a60940b41f89"/>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583CC76-42B0-4AE4-A490-5A70F19B6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2EE5579-9933-467A-83F6-26E51275EEE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1023</TotalTime>
  <Words>1418</Words>
  <Application>Microsoft Office PowerPoint</Application>
  <PresentationFormat>A3-paperi (297 x 420 mm)</PresentationFormat>
  <Paragraphs>309</Paragraphs>
  <Slides>10</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Noto Sans Symbols</vt:lpstr>
      <vt:lpstr>Wingdings</vt:lpstr>
      <vt:lpstr>Office-teema</vt:lpstr>
      <vt:lpstr>SOLDIER FIELD CARD (Logo - Name of exercise/training area etc.)</vt:lpstr>
      <vt:lpstr>SPILL RESPONSE (Insert specific information, local routines and instructions)</vt:lpstr>
      <vt:lpstr>NATURAL &amp; CULTURAL PROTECTION (Insert specific information, local routines and instructions)</vt:lpstr>
      <vt:lpstr>HAZARDOUS MATERIALS &amp; WASTE (Insert specific information, local routines and instructions)</vt:lpstr>
      <vt:lpstr>WASTE HANDLING (Insert specific information, local routines and instructions)</vt:lpstr>
      <vt:lpstr>NOTES (Insert specific information, local routines and instructions)</vt:lpstr>
      <vt:lpstr>BLANK PAGE (Insert specific information, local routines and instructions)</vt:lpstr>
      <vt:lpstr>IMPORTANT CONTACTS (Insert important contact information, call signs, frequencies etc.)</vt:lpstr>
      <vt:lpstr>BLANK PAGE (Insert specific information, local routines and instructions)</vt:lpstr>
      <vt:lpstr>BLANK PAGE (Insert specific information, local routines and 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Helkala Terhi PV PORPR</dc:creator>
  <cp:lastModifiedBy>Heikkilä Sami</cp:lastModifiedBy>
  <cp:revision>69</cp:revision>
  <dcterms:modified xsi:type="dcterms:W3CDTF">2020-10-19T12:36:04Z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0x010100159311FA1DFA4B4A87C6BA54D2A44D59</vt:lpwstr>
  </property>
  <property fmtid="{D5CDD505-2E9C-101B-9397-08002B2CF9AE}" pid="3" name="_dlc_DocIdItemGuid">
    <vt:lpwstr>5e64e8fe-8b2b-40ab-822e-7e3df63bd99b</vt:lpwstr>
  </property>
</Properties>
</file>